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193" r:id="rId1"/>
  </p:sldMasterIdLst>
  <p:notesMasterIdLst>
    <p:notesMasterId r:id="rId113"/>
  </p:notesMasterIdLst>
  <p:sldIdLst>
    <p:sldId id="340" r:id="rId2"/>
    <p:sldId id="256" r:id="rId3"/>
    <p:sldId id="325" r:id="rId4"/>
    <p:sldId id="326" r:id="rId5"/>
    <p:sldId id="257" r:id="rId6"/>
    <p:sldId id="330" r:id="rId7"/>
    <p:sldId id="331" r:id="rId8"/>
    <p:sldId id="335" r:id="rId9"/>
    <p:sldId id="321" r:id="rId10"/>
    <p:sldId id="337" r:id="rId11"/>
    <p:sldId id="333" r:id="rId12"/>
    <p:sldId id="332" r:id="rId13"/>
    <p:sldId id="264" r:id="rId14"/>
    <p:sldId id="334" r:id="rId15"/>
    <p:sldId id="258" r:id="rId16"/>
    <p:sldId id="336" r:id="rId17"/>
    <p:sldId id="270" r:id="rId18"/>
    <p:sldId id="339" r:id="rId19"/>
    <p:sldId id="263" r:id="rId20"/>
    <p:sldId id="271" r:id="rId21"/>
    <p:sldId id="272" r:id="rId22"/>
    <p:sldId id="278" r:id="rId23"/>
    <p:sldId id="327" r:id="rId24"/>
    <p:sldId id="341" r:id="rId25"/>
    <p:sldId id="259" r:id="rId26"/>
    <p:sldId id="316" r:id="rId27"/>
    <p:sldId id="342" r:id="rId28"/>
    <p:sldId id="265" r:id="rId29"/>
    <p:sldId id="260" r:id="rId30"/>
    <p:sldId id="279" r:id="rId31"/>
    <p:sldId id="346" r:id="rId32"/>
    <p:sldId id="281" r:id="rId33"/>
    <p:sldId id="343" r:id="rId34"/>
    <p:sldId id="284" r:id="rId35"/>
    <p:sldId id="291" r:id="rId36"/>
    <p:sldId id="292" r:id="rId37"/>
    <p:sldId id="285" r:id="rId38"/>
    <p:sldId id="286" r:id="rId39"/>
    <p:sldId id="344" r:id="rId40"/>
    <p:sldId id="287" r:id="rId41"/>
    <p:sldId id="345" r:id="rId42"/>
    <p:sldId id="296" r:id="rId43"/>
    <p:sldId id="293" r:id="rId44"/>
    <p:sldId id="347" r:id="rId45"/>
    <p:sldId id="317" r:id="rId46"/>
    <p:sldId id="294" r:id="rId47"/>
    <p:sldId id="348" r:id="rId48"/>
    <p:sldId id="349" r:id="rId49"/>
    <p:sldId id="350" r:id="rId50"/>
    <p:sldId id="351" r:id="rId51"/>
    <p:sldId id="353" r:id="rId52"/>
    <p:sldId id="354" r:id="rId53"/>
    <p:sldId id="355" r:id="rId54"/>
    <p:sldId id="352" r:id="rId55"/>
    <p:sldId id="362" r:id="rId56"/>
    <p:sldId id="298" r:id="rId57"/>
    <p:sldId id="295" r:id="rId58"/>
    <p:sldId id="301" r:id="rId59"/>
    <p:sldId id="315" r:id="rId60"/>
    <p:sldId id="261" r:id="rId61"/>
    <p:sldId id="356" r:id="rId62"/>
    <p:sldId id="318" r:id="rId63"/>
    <p:sldId id="302" r:id="rId64"/>
    <p:sldId id="307" r:id="rId65"/>
    <p:sldId id="290" r:id="rId66"/>
    <p:sldId id="276" r:id="rId67"/>
    <p:sldId id="324" r:id="rId68"/>
    <p:sldId id="322" r:id="rId69"/>
    <p:sldId id="358" r:id="rId70"/>
    <p:sldId id="320" r:id="rId71"/>
    <p:sldId id="306" r:id="rId72"/>
    <p:sldId id="305" r:id="rId73"/>
    <p:sldId id="357" r:id="rId74"/>
    <p:sldId id="303" r:id="rId75"/>
    <p:sldId id="308" r:id="rId76"/>
    <p:sldId id="299" r:id="rId77"/>
    <p:sldId id="304" r:id="rId78"/>
    <p:sldId id="309" r:id="rId79"/>
    <p:sldId id="300" r:id="rId80"/>
    <p:sldId id="329" r:id="rId81"/>
    <p:sldId id="319" r:id="rId82"/>
    <p:sldId id="359" r:id="rId83"/>
    <p:sldId id="360" r:id="rId84"/>
    <p:sldId id="361" r:id="rId85"/>
    <p:sldId id="310" r:id="rId86"/>
    <p:sldId id="297" r:id="rId87"/>
    <p:sldId id="288" r:id="rId88"/>
    <p:sldId id="363" r:id="rId89"/>
    <p:sldId id="364" r:id="rId90"/>
    <p:sldId id="365" r:id="rId91"/>
    <p:sldId id="366" r:id="rId92"/>
    <p:sldId id="367" r:id="rId93"/>
    <p:sldId id="368" r:id="rId94"/>
    <p:sldId id="369" r:id="rId95"/>
    <p:sldId id="370" r:id="rId96"/>
    <p:sldId id="311" r:id="rId97"/>
    <p:sldId id="372" r:id="rId98"/>
    <p:sldId id="373" r:id="rId99"/>
    <p:sldId id="374" r:id="rId100"/>
    <p:sldId id="375" r:id="rId101"/>
    <p:sldId id="377" r:id="rId102"/>
    <p:sldId id="376" r:id="rId103"/>
    <p:sldId id="378" r:id="rId104"/>
    <p:sldId id="371" r:id="rId105"/>
    <p:sldId id="312" r:id="rId106"/>
    <p:sldId id="313" r:id="rId107"/>
    <p:sldId id="314" r:id="rId108"/>
    <p:sldId id="323" r:id="rId109"/>
    <p:sldId id="277" r:id="rId110"/>
    <p:sldId id="338" r:id="rId111"/>
    <p:sldId id="267" r:id="rId112"/>
  </p:sldIdLst>
  <p:sldSz cx="10058400" cy="7772400"/>
  <p:notesSz cx="6858000" cy="9144000"/>
  <p:defaultText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D00F"/>
    <a:srgbClr val="439B38"/>
    <a:srgbClr val="8B20EC"/>
    <a:srgbClr val="0092D2"/>
    <a:srgbClr val="00FFFF"/>
    <a:srgbClr val="FF00FF"/>
    <a:srgbClr val="FFFFFF"/>
    <a:srgbClr val="FFFF00"/>
    <a:srgbClr val="FFD700"/>
    <a:srgbClr val="FFA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1" autoAdjust="0"/>
    <p:restoredTop sz="89964" autoAdjust="0"/>
  </p:normalViewPr>
  <p:slideViewPr>
    <p:cSldViewPr snapToGrid="0" snapToObjects="1">
      <p:cViewPr varScale="1">
        <p:scale>
          <a:sx n="164" d="100"/>
          <a:sy n="164" d="100"/>
        </p:scale>
        <p:origin x="-1616" y="-112"/>
      </p:cViewPr>
      <p:guideLst>
        <p:guide orient="horz" pos="2448"/>
        <p:guide pos="31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7872"/>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notesMaster" Target="notesMasters/notesMaster1.xml"/><Relationship Id="rId114" Type="http://schemas.openxmlformats.org/officeDocument/2006/relationships/printerSettings" Target="printerSettings/printerSettings1.bin"/><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275C0E-E491-9646-AFF9-EFF3754C2FE2}" type="datetimeFigureOut">
              <a:rPr lang="en-US" smtClean="0"/>
              <a:pPr/>
              <a:t>7/6/17</a:t>
            </a:fld>
            <a:endParaRPr lang="en-US" dirty="0"/>
          </a:p>
        </p:txBody>
      </p:sp>
      <p:sp>
        <p:nvSpPr>
          <p:cNvPr id="4" name="Slide Image Placeholder 3"/>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F60D80-4E50-344F-9CF0-0BE2EE75CA50}" type="slidenum">
              <a:rPr lang="en-US" smtClean="0"/>
              <a:pPr/>
              <a:t>‹#›</a:t>
            </a:fld>
            <a:endParaRPr lang="en-US" dirty="0"/>
          </a:p>
        </p:txBody>
      </p:sp>
    </p:spTree>
    <p:extLst>
      <p:ext uri="{BB962C8B-B14F-4D97-AF65-F5344CB8AC3E}">
        <p14:creationId xmlns:p14="http://schemas.microsoft.com/office/powerpoint/2010/main" val="1036030794"/>
      </p:ext>
    </p:extLst>
  </p:cSld>
  <p:clrMap bg1="lt1" tx1="dk1" bg2="lt2" tx2="dk2" accent1="accent1" accent2="accent2" accent3="accent3" accent4="accent4" accent5="accent5" accent6="accent6" hlink="hlink" folHlink="folHlink"/>
  <p:notesStyle>
    <a:lvl1pPr marL="0" algn="l" defTabSz="509412" rtl="0" eaLnBrk="1" latinLnBrk="0" hangingPunct="1">
      <a:defRPr sz="1300" kern="1200">
        <a:solidFill>
          <a:schemeClr val="tx1"/>
        </a:solidFill>
        <a:latin typeface="+mn-lt"/>
        <a:ea typeface="+mn-ea"/>
        <a:cs typeface="+mn-cs"/>
      </a:defRPr>
    </a:lvl1pPr>
    <a:lvl2pPr marL="509412" algn="l" defTabSz="509412" rtl="0" eaLnBrk="1" latinLnBrk="0" hangingPunct="1">
      <a:defRPr sz="1300" kern="1200">
        <a:solidFill>
          <a:schemeClr val="tx1"/>
        </a:solidFill>
        <a:latin typeface="+mn-lt"/>
        <a:ea typeface="+mn-ea"/>
        <a:cs typeface="+mn-cs"/>
      </a:defRPr>
    </a:lvl2pPr>
    <a:lvl3pPr marL="1018824" algn="l" defTabSz="509412" rtl="0" eaLnBrk="1" latinLnBrk="0" hangingPunct="1">
      <a:defRPr sz="1300" kern="1200">
        <a:solidFill>
          <a:schemeClr val="tx1"/>
        </a:solidFill>
        <a:latin typeface="+mn-lt"/>
        <a:ea typeface="+mn-ea"/>
        <a:cs typeface="+mn-cs"/>
      </a:defRPr>
    </a:lvl3pPr>
    <a:lvl4pPr marL="1528237" algn="l" defTabSz="509412" rtl="0" eaLnBrk="1" latinLnBrk="0" hangingPunct="1">
      <a:defRPr sz="1300" kern="1200">
        <a:solidFill>
          <a:schemeClr val="tx1"/>
        </a:solidFill>
        <a:latin typeface="+mn-lt"/>
        <a:ea typeface="+mn-ea"/>
        <a:cs typeface="+mn-cs"/>
      </a:defRPr>
    </a:lvl4pPr>
    <a:lvl5pPr marL="2037649" algn="l" defTabSz="509412" rtl="0" eaLnBrk="1" latinLnBrk="0" hangingPunct="1">
      <a:defRPr sz="1300" kern="1200">
        <a:solidFill>
          <a:schemeClr val="tx1"/>
        </a:solidFill>
        <a:latin typeface="+mn-lt"/>
        <a:ea typeface="+mn-ea"/>
        <a:cs typeface="+mn-cs"/>
      </a:defRPr>
    </a:lvl5pPr>
    <a:lvl6pPr marL="2547061" algn="l" defTabSz="509412" rtl="0" eaLnBrk="1" latinLnBrk="0" hangingPunct="1">
      <a:defRPr sz="1300" kern="1200">
        <a:solidFill>
          <a:schemeClr val="tx1"/>
        </a:solidFill>
        <a:latin typeface="+mn-lt"/>
        <a:ea typeface="+mn-ea"/>
        <a:cs typeface="+mn-cs"/>
      </a:defRPr>
    </a:lvl6pPr>
    <a:lvl7pPr marL="3056473" algn="l" defTabSz="509412" rtl="0" eaLnBrk="1" latinLnBrk="0" hangingPunct="1">
      <a:defRPr sz="1300" kern="1200">
        <a:solidFill>
          <a:schemeClr val="tx1"/>
        </a:solidFill>
        <a:latin typeface="+mn-lt"/>
        <a:ea typeface="+mn-ea"/>
        <a:cs typeface="+mn-cs"/>
      </a:defRPr>
    </a:lvl7pPr>
    <a:lvl8pPr marL="3565886" algn="l" defTabSz="509412" rtl="0" eaLnBrk="1" latinLnBrk="0" hangingPunct="1">
      <a:defRPr sz="1300" kern="1200">
        <a:solidFill>
          <a:schemeClr val="tx1"/>
        </a:solidFill>
        <a:latin typeface="+mn-lt"/>
        <a:ea typeface="+mn-ea"/>
        <a:cs typeface="+mn-cs"/>
      </a:defRPr>
    </a:lvl8pPr>
    <a:lvl9pPr marL="4075298" algn="l" defTabSz="50941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indent="0">
              <a:buNone/>
            </a:pPr>
            <a:r>
              <a:rPr lang="en-US" dirty="0" smtClean="0"/>
              <a:t>Examples</a:t>
            </a:r>
            <a:r>
              <a:rPr lang="en-US" baseline="0" dirty="0" smtClean="0"/>
              <a:t> of some of the dwarf galaxies studied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stars within a galaxy are surrounded by gas.  While galaxies are typically disk-like, they are at the center of a ball of dark matter.</a:t>
            </a:r>
          </a:p>
          <a:p>
            <a:endParaRPr lang="en-US" baseline="0" dirty="0" smtClean="0"/>
          </a:p>
          <a:p>
            <a:r>
              <a:rPr lang="en-US" baseline="0" dirty="0" smtClean="0"/>
              <a:t>About 75% of a galaxy’s mass is in its DM halo.  Most of the remainder of a galaxy’s mass is in its stars (gas mass equals 10-15% of the total stellar mass).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14</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Astrophysicists</a:t>
            </a:r>
            <a:r>
              <a:rPr lang="en-US" baseline="0" dirty="0" smtClean="0"/>
              <a:t> are lazy bastards – anything heavier than hydrogen and helium is grouped under the label ‘metal.’  The first stars are thought to have had only hydrogen (and maybe some helium).  As stars burn, nucleosynthesis creates heavier elements at the core.  When the stars die (explode, etc.), the heavier elements are enveloped into the surrounding interstellar gas.  When new stars form from this gas, they include both hydrogen and some heavier elements.  By measuring the amount of metals in the galaxy (metallicity), we can get a feel for the age and star formation history of the galaxy.</a:t>
            </a:r>
          </a:p>
          <a:p>
            <a:endParaRPr lang="en-US" baseline="0" dirty="0" smtClean="0"/>
          </a:p>
          <a:p>
            <a:r>
              <a:rPr lang="en-US" baseline="0" dirty="0" smtClean="0"/>
              <a:t>When more massive stars die and supernova, even heavier elements (up through iron) form.  We, and everything around us, are made from elements originally formed in the center of a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15</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do we understand what is</a:t>
            </a:r>
            <a:r>
              <a:rPr lang="en-US" baseline="0" dirty="0" smtClean="0"/>
              <a:t> going on in the galaxy?  How is it possible to figure out the physical properties of the gas in a galaxy?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16</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17</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endParaRPr lang="en-US" baseline="0" smtClean="0"/>
          </a:p>
          <a:p>
            <a:endParaRPr lang="en-US"/>
          </a:p>
        </p:txBody>
      </p:sp>
      <p:sp>
        <p:nvSpPr>
          <p:cNvPr id="4" name="Slide Number Placeholder 3"/>
          <p:cNvSpPr>
            <a:spLocks noGrp="1"/>
          </p:cNvSpPr>
          <p:nvPr>
            <p:ph type="sldNum" sz="quarter" idx="10"/>
          </p:nvPr>
        </p:nvSpPr>
        <p:spPr/>
        <p:txBody>
          <a:bodyPr/>
          <a:lstStyle/>
          <a:p>
            <a:fld id="{BDF60D80-4E50-344F-9CF0-0BE2EE75CA50}" type="slidenum">
              <a:rPr lang="en-US" smtClean="0"/>
              <a:pPr/>
              <a:t>18</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Forbidden emission</a:t>
            </a:r>
            <a:r>
              <a:rPr lang="en-US" baseline="0" dirty="0" smtClean="0"/>
              <a:t> lines – forbidden transitions by electric-dipole selection rules, but allowed by magnetic-dipole and/or electric-quadrupole transitions.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transitions depend strongly on the temperature and density of the electrons – the atoms can easily be </a:t>
            </a:r>
            <a:r>
              <a:rPr lang="en-US" baseline="0" dirty="0" err="1" smtClean="0"/>
              <a:t>collisionally</a:t>
            </a:r>
            <a:r>
              <a:rPr lang="en-US" baseline="0" dirty="0" smtClean="0"/>
              <a:t> de-excited.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Lifetimes (inverse of transition probability):</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4363 = 0.556s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4959 = 149.25s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5007 = 50.0s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3726 = 5,555.56s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3728 = 27,777.76s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[NII] 6584 = 333.33s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6716 = 3846.15s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6731 = 1136.36s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endParaRPr lang="en-US" baseline="0" dirty="0" smtClean="0"/>
          </a:p>
          <a:p>
            <a:r>
              <a:rPr lang="en-US" dirty="0" smtClean="0"/>
              <a:t>Because [OIII] 4363 is so weak, it is difficult to detect</a:t>
            </a:r>
            <a:r>
              <a:rPr lang="en-US" baseline="0" dirty="0" smtClean="0"/>
              <a:t> in faint regions (and therefore at higher redshifts).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average electron density can be found by observing the effects of </a:t>
            </a:r>
            <a:r>
              <a:rPr lang="en-US" baseline="0" dirty="0" err="1" smtClean="0"/>
              <a:t>collisional</a:t>
            </a:r>
            <a:r>
              <a:rPr lang="en-US" baseline="0" dirty="0" smtClean="0"/>
              <a:t> de-excitation, which can be done by comparing the intensities of two lines of the same ion emitted by different levels with nearly the same excitation energy (so the ratio will only depend on the ratio of collision strengths).  If the two levels have different </a:t>
            </a:r>
            <a:r>
              <a:rPr lang="en-US" baseline="0" dirty="0" err="1" smtClean="0"/>
              <a:t>radiative</a:t>
            </a:r>
            <a:r>
              <a:rPr lang="en-US" baseline="0" dirty="0" smtClean="0"/>
              <a:t> transition probabilities or different </a:t>
            </a:r>
            <a:r>
              <a:rPr lang="en-US" baseline="0" dirty="0" err="1" smtClean="0"/>
              <a:t>collisional</a:t>
            </a:r>
            <a:r>
              <a:rPr lang="en-US" baseline="0" dirty="0" smtClean="0"/>
              <a:t> de-excitation rates, the relative populations will depend on the electron density (so the ratio of the intensities will also depend on the electron density).</a:t>
            </a:r>
          </a:p>
          <a:p>
            <a:r>
              <a:rPr lang="en-US" dirty="0" smtClean="0"/>
              <a:t>(from </a:t>
            </a:r>
            <a:r>
              <a:rPr lang="en-US" dirty="0" err="1" smtClean="0"/>
              <a:t>Osterbrock</a:t>
            </a:r>
            <a:r>
              <a:rPr lang="en-US"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21</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Direct – measure [OIII] 4363 line to get temperature</a:t>
            </a:r>
          </a:p>
          <a:p>
            <a:r>
              <a:rPr lang="en-US" dirty="0" smtClean="0"/>
              <a:t>Theoretical</a:t>
            </a:r>
            <a:r>
              <a:rPr lang="en-US" baseline="0" dirty="0" smtClean="0"/>
              <a:t> – based on photoionization models</a:t>
            </a:r>
          </a:p>
          <a:p>
            <a:r>
              <a:rPr lang="en-US" baseline="0" dirty="0" smtClean="0"/>
              <a:t>Empirical – indirect estimate of temperature based on its relationship with other strong-line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smtClean="0"/>
              <a:t>Metallicity (O/H) dependence</a:t>
            </a:r>
          </a:p>
          <a:p>
            <a:pPr marL="228600" indent="-228600">
              <a:buAutoNum type="arabicParenR"/>
            </a:pPr>
            <a:r>
              <a:rPr lang="en-US" dirty="0" smtClean="0"/>
              <a:t>N/H</a:t>
            </a:r>
            <a:r>
              <a:rPr lang="en-US" baseline="0" dirty="0" smtClean="0"/>
              <a:t> and N/O dependence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p>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pPr marL="0" marR="0" indent="0" algn="l" defTabSz="509412" rtl="0" eaLnBrk="1" fontAlgn="auto" latinLnBrk="0" hangingPunct="1">
              <a:lnSpc>
                <a:spcPct val="100000"/>
              </a:lnSpc>
              <a:spcBef>
                <a:spcPts val="0"/>
              </a:spcBef>
              <a:spcAft>
                <a:spcPts val="0"/>
              </a:spcAft>
              <a:buClrTx/>
              <a:buSzTx/>
              <a:buFontTx/>
              <a:buNone/>
              <a:tabLst/>
              <a:defRPr/>
            </a:pPr>
            <a:r>
              <a:rPr lang="en-US" dirty="0" smtClean="0"/>
              <a:t>Possible to calculate the number ratios for all heavy elements with respect to H once the electron temperature and density of the interstellar gas are measured</a:t>
            </a:r>
          </a:p>
        </p:txBody>
      </p:sp>
      <p:sp>
        <p:nvSpPr>
          <p:cNvPr id="4" name="Slide Number Placeholder 3"/>
          <p:cNvSpPr>
            <a:spLocks noGrp="1"/>
          </p:cNvSpPr>
          <p:nvPr>
            <p:ph type="sldNum" sz="quarter" idx="10"/>
          </p:nvPr>
        </p:nvSpPr>
        <p:spPr/>
        <p:txBody>
          <a:bodyPr/>
          <a:lstStyle/>
          <a:p>
            <a:fld id="{BDF60D80-4E50-344F-9CF0-0BE2EE75CA50}" type="slidenum">
              <a:rPr lang="en-US" smtClean="0"/>
              <a:pPr/>
              <a:t>23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found by</a:t>
            </a:r>
            <a:r>
              <a:rPr lang="en-US" baseline="0" dirty="0" smtClean="0"/>
              <a:t> Andrews &amp; Martini (2013), the approximation we use for the temperature of singly-ionized oxygen can overestimate the temperature at the high end.  This will only affect those galaxies with low </a:t>
            </a:r>
            <a:r>
              <a:rPr lang="en-US" baseline="0" dirty="0" err="1" smtClean="0"/>
              <a:t>metallicities</a:t>
            </a:r>
            <a:r>
              <a:rPr lang="en-US" baseline="0" dirty="0" smtClean="0"/>
              <a:t> (high temperatures) dominated by singly-ionized oxygen.  Since this affects less than 20 of our galaxies, it does not affect our results.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24</a:t>
            </a:fld>
            <a:endParaRPr lang="en-US" dirty="0"/>
          </a:p>
        </p:txBody>
      </p:sp>
    </p:spTree>
    <p:extLst>
      <p:ext uri="{BB962C8B-B14F-4D97-AF65-F5344CB8AC3E}">
        <p14:creationId xmlns:p14="http://schemas.microsoft.com/office/powerpoint/2010/main" val="254433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Oxygen is used because</a:t>
            </a:r>
            <a:r>
              <a:rPr lang="en-US" baseline="0" dirty="0" smtClean="0"/>
              <a:t> it is the most abundant element in the universe (after hydrogen and helium), and it has emission lines in the optical range (so we can easily observe it).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a:t>
            </a:r>
            <a:r>
              <a:rPr lang="en-US" baseline="0" dirty="0" smtClean="0"/>
              <a:t> my code, I calculated the metallicity for those galaxies studied in Yin et al. (2007), who also use the Direct method by </a:t>
            </a:r>
            <a:r>
              <a:rPr lang="en-US" baseline="0" dirty="0" err="1" smtClean="0"/>
              <a:t>Izotov</a:t>
            </a:r>
            <a:r>
              <a:rPr lang="en-US" baseline="0" dirty="0" smtClean="0"/>
              <a:t> et al. (2006).  THESE GALAXIES ARE NOT PART OF OUR SAMPLE.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27</a:t>
            </a:fld>
            <a:endParaRPr lang="en-US" dirty="0"/>
          </a:p>
        </p:txBody>
      </p:sp>
    </p:spTree>
    <p:extLst>
      <p:ext uri="{BB962C8B-B14F-4D97-AF65-F5344CB8AC3E}">
        <p14:creationId xmlns:p14="http://schemas.microsoft.com/office/powerpoint/2010/main" val="904576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Need the ultraviolet photons from the newly formed stars to excite the exterior gas, which</a:t>
            </a:r>
            <a:r>
              <a:rPr lang="en-US" baseline="0" dirty="0" smtClean="0"/>
              <a:t> is what we are seeing.  When measuring the emission lines, we are looking at the gas around the stars in the galaxy, not the actual stars.  Old galaxies (those not forming stars) will only have absorption lines.  By studying only star-forming galaxies, we are inherently biasing our sample towards lower </a:t>
            </a:r>
            <a:r>
              <a:rPr lang="en-US" baseline="0" dirty="0" err="1" smtClean="0"/>
              <a:t>metallicities</a:t>
            </a:r>
            <a:r>
              <a:rPr lang="en-US" baseline="0" dirty="0" smtClean="0"/>
              <a:t>.</a:t>
            </a:r>
          </a:p>
          <a:p>
            <a:endParaRPr lang="en-US" baseline="0" dirty="0" smtClean="0"/>
          </a:p>
          <a:p>
            <a:r>
              <a:rPr lang="en-US" baseline="0" dirty="0" err="1" smtClean="0"/>
              <a:t>m_r</a:t>
            </a:r>
            <a:r>
              <a:rPr lang="en-US" baseline="0" dirty="0" smtClean="0"/>
              <a:t>  &lt; 17.77 in SDSS</a:t>
            </a:r>
          </a:p>
          <a:p>
            <a:endParaRPr lang="en-US" baseline="0" dirty="0" smtClean="0"/>
          </a:p>
          <a:p>
            <a:r>
              <a:rPr lang="en-US" baseline="0" dirty="0" smtClean="0"/>
              <a:t>When my code returns temperatures higher than 3x10^4 K (due to erroneous measurements of [OIII] 4363), we remove these galaxies because those temperatures are physically impossible for HII regions.</a:t>
            </a:r>
          </a:p>
          <a:p>
            <a:endParaRPr lang="en-US" baseline="0" dirty="0" smtClean="0"/>
          </a:p>
          <a:p>
            <a:r>
              <a:rPr lang="en-US" baseline="0" dirty="0" smtClean="0"/>
              <a:t>There are more void than wall dwarf galaxies in our sample because there are less star-forming dwarf galaxies in the more dense environments.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28</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Why do we want to measure the metallicity?  “If void</a:t>
            </a:r>
            <a:r>
              <a:rPr lang="en-US" baseline="0" dirty="0" smtClean="0"/>
              <a:t> galaxies are actively forming stars due to recent infall of fresh gas, we expect this material to have lower metallicity.” – </a:t>
            </a:r>
            <a:r>
              <a:rPr lang="en-US" baseline="0" dirty="0" err="1" smtClean="0"/>
              <a:t>Vogeley’s</a:t>
            </a:r>
            <a:r>
              <a:rPr lang="en-US" baseline="0" dirty="0" smtClean="0"/>
              <a:t> proposal</a:t>
            </a:r>
          </a:p>
          <a:p>
            <a:endParaRPr lang="en-US" baseline="0" dirty="0" smtClean="0"/>
          </a:p>
          <a:p>
            <a:r>
              <a:rPr lang="en-US" baseline="0" dirty="0" smtClean="0"/>
              <a:t>Scientific goals:</a:t>
            </a:r>
          </a:p>
          <a:p>
            <a:pPr>
              <a:buFontTx/>
              <a:buChar char="-"/>
            </a:pPr>
            <a:r>
              <a:rPr lang="en-US" baseline="0" dirty="0" smtClean="0"/>
              <a:t>How do these galaxies compare to those in regions of higher density?  (They are suspected to be of much lower metallicity – is this true?)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29</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1-sigma restriction on [OIII]</a:t>
            </a:r>
            <a:r>
              <a:rPr lang="en-US" baseline="0" dirty="0" smtClean="0"/>
              <a:t> 4363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30</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0-sigma restriction</a:t>
            </a:r>
            <a:r>
              <a:rPr lang="en-US" baseline="0" dirty="0" smtClean="0"/>
              <a:t> on [OIII] 4363.  Lowering the restriction on 4363 definitely added more high-metallicity galaxies, as expected (4363 is inversely proportional to the metallicity).</a:t>
            </a:r>
          </a:p>
          <a:p>
            <a:endParaRPr lang="en-US" baseline="0" dirty="0" smtClean="0"/>
          </a:p>
          <a:p>
            <a:r>
              <a:rPr lang="en-US" baseline="0" dirty="0" smtClean="0"/>
              <a:t>There is now a shift towards higher O/H in void dwarf galaxies seen in this sample.  Evidently, there are more high-metallicity galaxies in voids than in more dense regions.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32</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all the dwarf</a:t>
            </a:r>
            <a:r>
              <a:rPr lang="en-US" baseline="0" dirty="0" smtClean="0"/>
              <a:t> galaxies, </a:t>
            </a:r>
            <a:r>
              <a:rPr lang="en-US" i="1" baseline="0" dirty="0" smtClean="0"/>
              <a:t>r</a:t>
            </a:r>
            <a:r>
              <a:rPr lang="en-US" i="0" baseline="0" dirty="0" smtClean="0"/>
              <a:t> = 0.08 ± 0.094. </a:t>
            </a:r>
            <a:r>
              <a:rPr lang="en-US" baseline="0" dirty="0" smtClean="0"/>
              <a:t> </a:t>
            </a:r>
            <a:r>
              <a:rPr lang="en-US" dirty="0" smtClean="0"/>
              <a:t>Without</a:t>
            </a:r>
            <a:r>
              <a:rPr lang="en-US" baseline="0" dirty="0" smtClean="0"/>
              <a:t> extreme low-metallicity galaxies, correlation coefficient </a:t>
            </a:r>
            <a:r>
              <a:rPr lang="en-US" i="1" baseline="0" dirty="0" smtClean="0"/>
              <a:t>r</a:t>
            </a:r>
            <a:r>
              <a:rPr lang="en-US" i="0" baseline="0" dirty="0" smtClean="0"/>
              <a:t> = 0.12 ± 0.093.</a:t>
            </a:r>
          </a:p>
          <a:p>
            <a:endParaRPr lang="en-US" i="0" baseline="0" dirty="0" smtClean="0"/>
          </a:p>
          <a:p>
            <a:r>
              <a:rPr lang="en-US" i="0" baseline="0" dirty="0" smtClean="0"/>
              <a:t>Strong-line methods (as those used by </a:t>
            </a:r>
            <a:r>
              <a:rPr lang="en-US" i="0" baseline="0" dirty="0" err="1" smtClean="0"/>
              <a:t>Tremonti</a:t>
            </a:r>
            <a:r>
              <a:rPr lang="en-US" i="0" baseline="0" dirty="0" smtClean="0"/>
              <a:t> et al. 2004) can overestimate the metallicity abundance by as much as 0.3 </a:t>
            </a:r>
            <a:r>
              <a:rPr lang="en-US" i="0" baseline="0" dirty="0" err="1" smtClean="0"/>
              <a:t>dex</a:t>
            </a:r>
            <a:r>
              <a:rPr lang="en-US" i="0" baseline="0" dirty="0" smtClean="0"/>
              <a:t>.  (</a:t>
            </a:r>
            <a:r>
              <a:rPr lang="en-US" i="0" baseline="0" dirty="0" err="1" smtClean="0"/>
              <a:t>Kennicutt</a:t>
            </a:r>
            <a:r>
              <a:rPr lang="en-US" i="0" baseline="0" dirty="0" smtClean="0"/>
              <a:t> et al. 2003)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34</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To ensure that</a:t>
            </a:r>
            <a:r>
              <a:rPr lang="en-US" baseline="0" dirty="0" smtClean="0"/>
              <a:t> the direct method I am using (from </a:t>
            </a:r>
            <a:r>
              <a:rPr lang="en-US" baseline="0" dirty="0" err="1" smtClean="0"/>
              <a:t>Izotov</a:t>
            </a:r>
            <a:r>
              <a:rPr lang="en-US" baseline="0" dirty="0" smtClean="0"/>
              <a:t> et al. (2006)) is returning proper metallicity values, I also calculated the metallicity of all galaxies using </a:t>
            </a:r>
            <a:r>
              <a:rPr lang="en-US" baseline="0" dirty="0" err="1" smtClean="0"/>
              <a:t>pyNeb</a:t>
            </a:r>
            <a:r>
              <a:rPr lang="en-US" baseline="0" dirty="0" smtClean="0"/>
              <a:t>, a python package to analytically solve the equilibrium equations to calculate the abundances.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ΛCDM cosmology predicts void galaxies to have lower masses and be retarded in their star formation when compared to galaxies in more dense environments</a:t>
            </a:r>
          </a:p>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Previous surveys found a populatio</a:t>
            </a:r>
            <a:r>
              <a:rPr lang="en-US" baseline="0" dirty="0" smtClean="0"/>
              <a:t>n of void dwarf galaxies that are metal-poor (12 + log(O/H) &lt; 7.6)</a:t>
            </a:r>
          </a:p>
        </p:txBody>
      </p:sp>
      <p:sp>
        <p:nvSpPr>
          <p:cNvPr id="4" name="Slide Number Placeholder 3"/>
          <p:cNvSpPr>
            <a:spLocks noGrp="1"/>
          </p:cNvSpPr>
          <p:nvPr>
            <p:ph type="sldNum" sz="quarter" idx="10"/>
          </p:nvPr>
        </p:nvSpPr>
        <p:spPr/>
        <p:txBody>
          <a:bodyPr/>
          <a:lstStyle/>
          <a:p>
            <a:fld id="{BDF60D80-4E50-344F-9CF0-0BE2EE75CA50}" type="slidenum">
              <a:rPr lang="en-US" smtClean="0"/>
              <a:pPr/>
              <a:t>3</a:t>
            </a:fld>
            <a:endParaRPr lang="en-US" dirty="0"/>
          </a:p>
        </p:txBody>
      </p:sp>
    </p:spTree>
    <p:extLst>
      <p:ext uri="{BB962C8B-B14F-4D97-AF65-F5344CB8AC3E}">
        <p14:creationId xmlns:p14="http://schemas.microsoft.com/office/powerpoint/2010/main" val="2256490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Side wings have no dependence on absolute magnitude</a:t>
            </a:r>
            <a:r>
              <a:rPr lang="en-US" baseline="0" dirty="0" smtClean="0"/>
              <a:t> or </a:t>
            </a:r>
            <a:r>
              <a:rPr lang="en-US" baseline="0" dirty="0" err="1" smtClean="0"/>
              <a:t>redshift</a:t>
            </a:r>
            <a:r>
              <a:rPr lang="en-US" baseline="0" dirty="0" smtClean="0"/>
              <a:t>.  Still not quite sure what is causing the discrepancy between values.</a:t>
            </a:r>
          </a:p>
          <a:p>
            <a:endParaRPr lang="en-US" baseline="0" dirty="0" smtClean="0"/>
          </a:p>
          <a:p>
            <a:r>
              <a:rPr lang="en-US" baseline="0" dirty="0" smtClean="0"/>
              <a:t>Also want to compare results to data from Portsmouth group (model-dependent flux measurements, similar to MPA-JHU flux values).  idlSpec2d (SDSS DR12 pipeline data) is model-independent.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36</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Stellar mass estimates</a:t>
            </a:r>
            <a:r>
              <a:rPr lang="en-US" baseline="0" dirty="0" smtClean="0"/>
              <a:t> from MPA-JHU catalog</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37</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mass is inversely proportional to total specific star formation rate, and mass is proportional to metallicity, then the total specific star formation rate should be inversely proportional to the metallicity.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38</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sample of dwarf galaxies has been scaled by a factor of 5 for improved</a:t>
            </a:r>
            <a:r>
              <a:rPr lang="en-US" baseline="0" dirty="0" smtClean="0"/>
              <a:t> visibility.</a:t>
            </a:r>
          </a:p>
          <a:p>
            <a:endParaRPr lang="en-US" baseline="0" dirty="0" smtClean="0"/>
          </a:p>
          <a:p>
            <a:r>
              <a:rPr lang="en-US" baseline="0" dirty="0" smtClean="0"/>
              <a:t>There is a selection bias against low SFR galaxies in our sample.</a:t>
            </a:r>
          </a:p>
          <a:p>
            <a:endParaRPr lang="en-US" baseline="0" dirty="0" smtClean="0"/>
          </a:p>
          <a:p>
            <a:r>
              <a:rPr lang="en-US" baseline="0" dirty="0" smtClean="0"/>
              <a:t>Our sample roughly follows the </a:t>
            </a:r>
            <a:r>
              <a:rPr lang="en-US" baseline="0" dirty="0" err="1" smtClean="0"/>
              <a:t>sSFR</a:t>
            </a:r>
            <a:r>
              <a:rPr lang="en-US" baseline="0" dirty="0" smtClean="0"/>
              <a:t> distribution of 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39</a:t>
            </a:fld>
            <a:endParaRPr lang="en-US" dirty="0"/>
          </a:p>
        </p:txBody>
      </p:sp>
    </p:spTree>
    <p:extLst>
      <p:ext uri="{BB962C8B-B14F-4D97-AF65-F5344CB8AC3E}">
        <p14:creationId xmlns:p14="http://schemas.microsoft.com/office/powerpoint/2010/main" val="123655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metallicity than older galaxies, which are normally more red.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40</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galaxies represent the bluest dwarf</a:t>
            </a:r>
            <a:r>
              <a:rPr lang="en-US" baseline="0" dirty="0" smtClean="0"/>
              <a:t> galaxies.</a:t>
            </a:r>
            <a:endParaRPr lang="en-US" dirty="0" smtClean="0"/>
          </a:p>
          <a:p>
            <a:endParaRPr lang="en-US" dirty="0" smtClean="0"/>
          </a:p>
          <a:p>
            <a:r>
              <a:rPr lang="en-US" dirty="0" smtClean="0"/>
              <a:t>Dwarf galaxy distributions</a:t>
            </a:r>
            <a:r>
              <a:rPr lang="en-US" baseline="0" dirty="0" smtClean="0"/>
              <a:t> from Hoyle et al. (2012)</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41</a:t>
            </a:fld>
            <a:endParaRPr lang="en-US" dirty="0"/>
          </a:p>
        </p:txBody>
      </p:sp>
    </p:spTree>
    <p:extLst>
      <p:ext uri="{BB962C8B-B14F-4D97-AF65-F5344CB8AC3E}">
        <p14:creationId xmlns:p14="http://schemas.microsoft.com/office/powerpoint/2010/main" val="1165168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a:t>
            </a:r>
            <a:r>
              <a:rPr lang="en-US" baseline="0" dirty="0" smtClean="0"/>
              <a:t> difference between void and wall dwarf galaxies, same as with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43</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a:t>
            </a:r>
            <a:r>
              <a:rPr lang="en-US" baseline="0" dirty="0" smtClean="0"/>
              <a:t> relation between N+/O+ and N/O is almost unity</a:t>
            </a:r>
          </a:p>
          <a:p>
            <a:r>
              <a:rPr lang="en-US" baseline="0" dirty="0" smtClean="0"/>
              <a:t>  - N+/O+ &lt; N/O for low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45</a:t>
            </a:fld>
            <a:endParaRPr lang="en-US" dirty="0"/>
          </a:p>
        </p:txBody>
      </p:sp>
    </p:spTree>
    <p:extLst>
      <p:ext uri="{BB962C8B-B14F-4D97-AF65-F5344CB8AC3E}">
        <p14:creationId xmlns:p14="http://schemas.microsoft.com/office/powerpoint/2010/main" val="742647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a:t>
            </a:r>
          </a:p>
          <a:p>
            <a:endParaRPr lang="en-US" baseline="0" dirty="0" smtClean="0"/>
          </a:p>
          <a:p>
            <a:r>
              <a:rPr lang="en-US" baseline="0" dirty="0" smtClean="0"/>
              <a:t>There is no possible way to have the same distribution in O/H and N/H but different in N/O.  Therefore, I believe that there is a very subtle difference in O/H and N/H between voids and more dense regions; this difference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46</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Expected 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48</a:t>
            </a:fld>
            <a:endParaRPr lang="en-US" dirty="0"/>
          </a:p>
        </p:txBody>
      </p:sp>
    </p:spTree>
    <p:extLst>
      <p:ext uri="{BB962C8B-B14F-4D97-AF65-F5344CB8AC3E}">
        <p14:creationId xmlns:p14="http://schemas.microsoft.com/office/powerpoint/2010/main" val="241959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Large sky surveys (such as SDSS) have revealed a non-uniform distribution of galaxies throughout the universe.  Dubbed the Cosmic Web, galaxies clump together in clusters and along filaments, leaving giant gaps between them (similar to a sponge).  What would cause this type of structure?</a:t>
            </a:r>
          </a:p>
          <a:p>
            <a:endParaRPr lang="en-US" baseline="0" dirty="0" smtClean="0"/>
          </a:p>
          <a:p>
            <a:r>
              <a:rPr lang="en-US" baseline="0" dirty="0" smtClean="0"/>
              <a:t>D = </a:t>
            </a:r>
            <a:r>
              <a:rPr lang="en-US" baseline="0" dirty="0" err="1" smtClean="0"/>
              <a:t>cz</a:t>
            </a:r>
            <a:r>
              <a:rPr lang="en-US" baseline="0" dirty="0" smtClean="0"/>
              <a:t>/H = (3e5/100)*z = 3000*z h^-1 </a:t>
            </a:r>
            <a:r>
              <a:rPr lang="en-US" baseline="0" dirty="0" err="1" smtClean="0"/>
              <a:t>Mpc</a:t>
            </a:r>
            <a:r>
              <a:rPr lang="en-US" baseline="0" dirty="0" smtClean="0"/>
              <a:t> = 9e9*z </a:t>
            </a:r>
            <a:r>
              <a:rPr lang="en-US" baseline="0" dirty="0" err="1" smtClean="0"/>
              <a:t>lightyears</a:t>
            </a:r>
            <a:endParaRPr lang="en-US" baseline="0" dirty="0" smtClean="0"/>
          </a:p>
          <a:p>
            <a:r>
              <a:rPr lang="en-US" baseline="0" dirty="0" smtClean="0"/>
              <a:t>This diagram is 450 h^-1 </a:t>
            </a:r>
            <a:r>
              <a:rPr lang="en-US" baseline="0" dirty="0" err="1" smtClean="0"/>
              <a:t>Mpc</a:t>
            </a:r>
            <a:r>
              <a:rPr lang="en-US" baseline="0" dirty="0" smtClean="0"/>
              <a:t> in radius, or 900 h^-1 </a:t>
            </a:r>
            <a:r>
              <a:rPr lang="en-US" baseline="0" dirty="0" err="1" smtClean="0"/>
              <a:t>Mpc</a:t>
            </a:r>
            <a:r>
              <a:rPr lang="en-US" baseline="0" dirty="0" smtClean="0"/>
              <a:t> in diameter, or about 4 billion light years across.  For scale, the closest star to our Sun is 4 light years away.  We are 8 </a:t>
            </a:r>
            <a:r>
              <a:rPr lang="en-US" baseline="0" dirty="0" err="1" smtClean="0"/>
              <a:t>kpc</a:t>
            </a:r>
            <a:r>
              <a:rPr lang="en-US" baseline="0" dirty="0" smtClean="0"/>
              <a:t> from the center of the Milky Way, or 26,000 light years.</a:t>
            </a:r>
          </a:p>
          <a:p>
            <a:endParaRPr lang="en-US" baseline="0"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Slope of best-fit line is less than 1, so all nitrogen synthesis is primary.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49</a:t>
            </a:fld>
            <a:endParaRPr lang="en-US" dirty="0"/>
          </a:p>
        </p:txBody>
      </p:sp>
    </p:spTree>
    <p:extLst>
      <p:ext uri="{BB962C8B-B14F-4D97-AF65-F5344CB8AC3E}">
        <p14:creationId xmlns:p14="http://schemas.microsoft.com/office/powerpoint/2010/main" val="19988282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Due to the MZ</a:t>
            </a:r>
            <a:r>
              <a:rPr lang="en-US" baseline="0" dirty="0" smtClean="0"/>
              <a:t> relation and primary v. secondary nitrogen production, the N/O ratio is expected to remain constant for low stellar masses and linearly increase for larger masses.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50</a:t>
            </a:fld>
            <a:endParaRPr lang="en-US" dirty="0"/>
          </a:p>
        </p:txBody>
      </p:sp>
    </p:spTree>
    <p:extLst>
      <p:ext uri="{BB962C8B-B14F-4D97-AF65-F5344CB8AC3E}">
        <p14:creationId xmlns:p14="http://schemas.microsoft.com/office/powerpoint/2010/main" val="1919527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N/O ratio than older galaxies, which are normally redder.</a:t>
            </a:r>
          </a:p>
          <a:p>
            <a:endParaRPr lang="en-US" baseline="0" dirty="0" smtClean="0"/>
          </a:p>
          <a:p>
            <a:r>
              <a:rPr lang="en-US" baseline="0" dirty="0" smtClean="0"/>
              <a:t>Primary v. secondary nitrogen production should also be evident in these figures, where the N/O ratio is independent of color up to a certain color.  At redder colors, the N/O ratio should increase with the color.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51</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Bluer galaxies have a</a:t>
            </a:r>
            <a:r>
              <a:rPr lang="en-US" baseline="0" dirty="0" smtClean="0"/>
              <a:t> higher </a:t>
            </a:r>
            <a:r>
              <a:rPr lang="en-US" baseline="0" dirty="0" err="1" smtClean="0"/>
              <a:t>sSFR</a:t>
            </a:r>
            <a:r>
              <a:rPr lang="en-US" baseline="0" dirty="0" smtClean="0"/>
              <a:t> than redder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52</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Based on the correlations between SFR and stellar mass and </a:t>
            </a:r>
            <a:r>
              <a:rPr lang="en-US" dirty="0" err="1" smtClean="0"/>
              <a:t>sSFR</a:t>
            </a:r>
            <a:r>
              <a:rPr lang="en-US" baseline="0" dirty="0" smtClean="0"/>
              <a:t> and color, we expect the N/O ratio to increase with increasing SFR and decrease with increasing </a:t>
            </a:r>
            <a:r>
              <a:rPr lang="en-US" baseline="0" dirty="0" err="1" smtClean="0"/>
              <a:t>sSFR</a:t>
            </a:r>
            <a:r>
              <a:rPr lang="en-US" baseline="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53</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range</a:t>
            </a:r>
            <a:r>
              <a:rPr lang="en-US" baseline="0" dirty="0" smtClean="0"/>
              <a:t> of wavelengths we measure in a spectrum are in our frame of reference.  We correct these values to the rest-frame wavelength in order to study any of the transitions we require for analysis.  The difference between the measured and rest-frame wavelength is the </a:t>
            </a:r>
            <a:r>
              <a:rPr lang="en-US" baseline="0" dirty="0" err="1" smtClean="0"/>
              <a:t>redshift</a:t>
            </a:r>
            <a:r>
              <a:rPr lang="en-US" baseline="0" dirty="0" smtClean="0"/>
              <a:t> of a galaxy (how much the light has been shifted towards longer (redder) wavelengths).</a:t>
            </a:r>
          </a:p>
          <a:p>
            <a:endParaRPr lang="en-US" baseline="0" dirty="0" smtClean="0"/>
          </a:p>
          <a:p>
            <a:r>
              <a:rPr lang="en-US" baseline="0" dirty="0" smtClean="0"/>
              <a:t>As a result, we see different parts of a galaxy’s spectrum depending on its </a:t>
            </a:r>
            <a:r>
              <a:rPr lang="en-US" baseline="0" dirty="0" err="1" smtClean="0"/>
              <a:t>redshift</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[OII] 3727 doublet (required to measure the amount of singly ionized oxygen in a galaxy) is not </a:t>
            </a:r>
            <a:r>
              <a:rPr lang="en-US" baseline="0" dirty="0" err="1" smtClean="0"/>
              <a:t>redshifted</a:t>
            </a:r>
            <a:r>
              <a:rPr lang="en-US" baseline="0" dirty="0" smtClean="0"/>
              <a:t> into the SDSS spectrograph until at a redshift of about 0.02.  Since dwarf galaxies are only observed out to a redshift of 0.03, this eliminates a significant portion of our sample.</a:t>
            </a:r>
          </a:p>
          <a:p>
            <a:endParaRPr lang="en-US" baseline="0" dirty="0" smtClean="0"/>
          </a:p>
          <a:p>
            <a:r>
              <a:rPr lang="en-US" baseline="0" dirty="0" smtClean="0"/>
              <a:t>By deriving this approximation, our sample size increased from 135 dwarf galaxies to almost 2000!</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56</a:t>
            </a:fld>
            <a:endParaRPr lang="en-US" dirty="0"/>
          </a:p>
        </p:txBody>
      </p:sp>
    </p:spTree>
    <p:extLst>
      <p:ext uri="{BB962C8B-B14F-4D97-AF65-F5344CB8AC3E}">
        <p14:creationId xmlns:p14="http://schemas.microsoft.com/office/powerpoint/2010/main" val="1304840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other elements, when a particular ionization stage is immeasurable</a:t>
            </a:r>
            <a:r>
              <a:rPr lang="en-US" baseline="0" dirty="0" smtClean="0"/>
              <a:t> for one reason or another, we can use an ICF to estimate the total elemental abundance based off one ionization stage.  Usually, with oxygen, all main stages are detectable, so there is no need for one.  However, I feel we should be able to discover a relation between O++/H and O/H, which would allow us to measure the metallicity of dwarf galaxies closer than </a:t>
            </a:r>
            <a:r>
              <a:rPr lang="en-US" baseline="0" dirty="0" err="1" smtClean="0"/>
              <a:t>z</a:t>
            </a:r>
            <a:r>
              <a:rPr lang="en-US" baseline="0" dirty="0" smtClean="0"/>
              <a:t> = 0.02 (since we would no longer require [OII] 3727).</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AGN and composite galaxies are grouped together.</a:t>
            </a:r>
          </a:p>
          <a:p>
            <a:endParaRPr lang="en-US" dirty="0" smtClean="0"/>
          </a:p>
          <a:p>
            <a:r>
              <a:rPr lang="en-US" dirty="0" smtClean="0"/>
              <a:t>AGN and composite galaxies have more</a:t>
            </a:r>
            <a:r>
              <a:rPr lang="en-US" baseline="0" dirty="0" smtClean="0"/>
              <a:t> doubly-ionized oxygen than star-forming galaxies.  This makes sense, since they have a more energetic emission with which to ionize the gas.</a:t>
            </a:r>
          </a:p>
          <a:p>
            <a:endParaRPr lang="en-US" baseline="0" dirty="0" smtClean="0"/>
          </a:p>
          <a:p>
            <a:r>
              <a:rPr lang="en-US" baseline="0" dirty="0" smtClean="0"/>
              <a:t>The slope should be equal to 1 in both cases.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Describe what</a:t>
            </a:r>
            <a:r>
              <a:rPr lang="en-US" baseline="0" dirty="0" smtClean="0"/>
              <a:t> “uncertain” dwarf galaxies are.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59</a:t>
            </a:fld>
            <a:endParaRPr lang="en-US" dirty="0"/>
          </a:p>
        </p:txBody>
      </p:sp>
    </p:spTree>
    <p:extLst>
      <p:ext uri="{BB962C8B-B14F-4D97-AF65-F5344CB8AC3E}">
        <p14:creationId xmlns:p14="http://schemas.microsoft.com/office/powerpoint/2010/main" val="3534721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we reproduce this structure?  Yes – small perturbations in the initial distribution of dark matter were amplified while the universe expands.  Gravity caused the slightly more dense regions to contract more, while simultaneously causing the less dense regions to expand.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a:t>
            </a:fld>
            <a:endParaRPr lang="en-US" dirty="0"/>
          </a:p>
        </p:txBody>
      </p:sp>
    </p:spTree>
    <p:extLst>
      <p:ext uri="{BB962C8B-B14F-4D97-AF65-F5344CB8AC3E}">
        <p14:creationId xmlns:p14="http://schemas.microsoft.com/office/powerpoint/2010/main" val="27650186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Average (median) values for void dwarf galaxies</a:t>
            </a:r>
          </a:p>
          <a:p>
            <a:pPr marL="285750" indent="-285750">
              <a:buFontTx/>
              <a:buChar char="-"/>
            </a:pPr>
            <a:r>
              <a:rPr lang="en-US" baseline="0" dirty="0" smtClean="0"/>
              <a:t>O/H: 8.02±0.008 (8.09) – higher than average</a:t>
            </a:r>
          </a:p>
          <a:p>
            <a:pPr marL="285750" indent="-285750">
              <a:buFontTx/>
              <a:buChar char="-"/>
            </a:pPr>
            <a:r>
              <a:rPr lang="en-US" baseline="0" dirty="0" smtClean="0"/>
              <a:t>N/H: 6.60±0.007 (6.62) – higher than average</a:t>
            </a:r>
          </a:p>
          <a:p>
            <a:pPr marL="285750" indent="-285750">
              <a:buFontTx/>
              <a:buChar char="-"/>
            </a:pPr>
            <a:r>
              <a:rPr lang="en-US" baseline="0" dirty="0" smtClean="0"/>
              <a:t>N/O: -1.42±0.010 (-1.41) – higher than average</a:t>
            </a:r>
            <a:endParaRPr lang="en-US" dirty="0" smtClean="0"/>
          </a:p>
          <a:p>
            <a:endParaRPr lang="en-US" baseline="0" dirty="0" smtClean="0"/>
          </a:p>
          <a:p>
            <a:r>
              <a:rPr lang="en-US" baseline="0" dirty="0" smtClean="0"/>
              <a:t>Spectra of central region in void dwarf galaxy.  </a:t>
            </a:r>
          </a:p>
          <a:p>
            <a:pPr marL="285750" indent="-285750">
              <a:buFontTx/>
              <a:buChar char="-"/>
            </a:pPr>
            <a:r>
              <a:rPr lang="en-US" baseline="0" dirty="0" smtClean="0"/>
              <a:t>normal late-type spiral galaxy (determined by </a:t>
            </a:r>
            <a:r>
              <a:rPr lang="en-US" baseline="0" dirty="0" err="1" smtClean="0"/>
              <a:t>GalaxyZoo</a:t>
            </a:r>
            <a:r>
              <a:rPr lang="en-US" baseline="0" dirty="0" smtClean="0"/>
              <a:t>)</a:t>
            </a:r>
          </a:p>
          <a:p>
            <a:pPr marL="285750" indent="-285750">
              <a:buFontTx/>
              <a:buChar char="-"/>
            </a:pPr>
            <a:r>
              <a:rPr lang="en-US" baseline="0" dirty="0" err="1" smtClean="0"/>
              <a:t>Mr</a:t>
            </a:r>
            <a:r>
              <a:rPr lang="en-US" baseline="0" dirty="0" smtClean="0"/>
              <a:t> = -16.849</a:t>
            </a:r>
          </a:p>
        </p:txBody>
      </p:sp>
      <p:sp>
        <p:nvSpPr>
          <p:cNvPr id="4" name="Slide Number Placeholder 3"/>
          <p:cNvSpPr>
            <a:spLocks noGrp="1"/>
          </p:cNvSpPr>
          <p:nvPr>
            <p:ph type="sldNum" sz="quarter" idx="10"/>
          </p:nvPr>
        </p:nvSpPr>
        <p:spPr/>
        <p:txBody>
          <a:bodyPr/>
          <a:lstStyle/>
          <a:p>
            <a:fld id="{BDF60D80-4E50-344F-9CF0-0BE2EE75CA50}" type="slidenum">
              <a:rPr lang="en-US" smtClean="0"/>
              <a:pPr/>
              <a:t>60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i="0" baseline="0" dirty="0" smtClean="0"/>
              <a:t>Strong-line methods (as those used by </a:t>
            </a:r>
            <a:r>
              <a:rPr lang="en-US" i="0" baseline="0" dirty="0" err="1" smtClean="0"/>
              <a:t>Tremonti</a:t>
            </a:r>
            <a:r>
              <a:rPr lang="en-US" i="0" baseline="0" dirty="0" smtClean="0"/>
              <a:t> et al. 2004) can overestimate the metallicity abundance by as much as 0.3 </a:t>
            </a:r>
            <a:r>
              <a:rPr lang="en-US" i="0" baseline="0" dirty="0" err="1" smtClean="0"/>
              <a:t>dex</a:t>
            </a:r>
            <a:r>
              <a:rPr lang="en-US" i="0" baseline="0" dirty="0" smtClean="0"/>
              <a:t>.  (</a:t>
            </a:r>
            <a:r>
              <a:rPr lang="en-US" i="0" baseline="0" dirty="0" err="1" smtClean="0"/>
              <a:t>Kennicutt</a:t>
            </a:r>
            <a:r>
              <a:rPr lang="en-US" i="0" baseline="0" dirty="0" smtClean="0"/>
              <a:t> et al. 2003)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There is a known relationship</a:t>
            </a:r>
            <a:r>
              <a:rPr lang="en-US" baseline="0" dirty="0" smtClean="0"/>
              <a:t> between the stellar mass of a galaxy and its metallicity – the more stars a galaxy has, the more of its hydrogen has been converted into heavier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62</a:t>
            </a:fld>
            <a:endParaRPr lang="en-US" dirty="0"/>
          </a:p>
        </p:txBody>
      </p:sp>
    </p:spTree>
    <p:extLst>
      <p:ext uri="{BB962C8B-B14F-4D97-AF65-F5344CB8AC3E}">
        <p14:creationId xmlns:p14="http://schemas.microsoft.com/office/powerpoint/2010/main" val="19195276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err="1" smtClean="0"/>
              <a:t>Metallicities</a:t>
            </a:r>
            <a:r>
              <a:rPr lang="en-US" baseline="0" dirty="0" smtClean="0"/>
              <a:t> calculated w/ approximations</a:t>
            </a:r>
          </a:p>
          <a:p>
            <a:endParaRPr lang="en-US" baseline="0" dirty="0" smtClean="0"/>
          </a:p>
          <a:p>
            <a:r>
              <a:rPr lang="en-US" baseline="0" dirty="0" smtClean="0"/>
              <a:t>Evidence that void dwarf galaxies have slightly higher O/H values (7%) than wall galaxies – subtle difference, but statistically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0.4645 at </a:t>
            </a:r>
            <a:r>
              <a:rPr lang="en-US" dirty="0" err="1" smtClean="0"/>
              <a:t>Mr</a:t>
            </a:r>
            <a:r>
              <a:rPr lang="en-US" dirty="0" smtClean="0"/>
              <a:t> &gt; -14 to 0.0036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p>
          <a:p>
            <a:endParaRPr lang="en-US" baseline="0" dirty="0" smtClean="0"/>
          </a:p>
          <a:p>
            <a:r>
              <a:rPr lang="en-US" baseline="0" dirty="0" smtClean="0"/>
              <a:t>All magnitude bins are shifted in the same direction.</a:t>
            </a:r>
          </a:p>
          <a:p>
            <a:endParaRPr lang="en-US" baseline="0" dirty="0" smtClean="0"/>
          </a:p>
          <a:p>
            <a:r>
              <a:rPr lang="en-US" baseline="0" dirty="0" smtClean="0"/>
              <a:t>The direct method cannot be trusted for non-dwarf galaxies, because the [OIII] 4363 </a:t>
            </a:r>
            <a:r>
              <a:rPr lang="en-US" baseline="0" dirty="0" err="1" smtClean="0"/>
              <a:t>auroral</a:t>
            </a:r>
            <a:r>
              <a:rPr lang="en-US" baseline="0" dirty="0" smtClean="0"/>
              <a:t> line becomes too weak to accurately detect at </a:t>
            </a:r>
            <a:r>
              <a:rPr lang="en-US" baseline="0" dirty="0" err="1" smtClean="0"/>
              <a:t>metallicities</a:t>
            </a:r>
            <a:r>
              <a:rPr lang="en-US" baseline="0" dirty="0" smtClean="0"/>
              <a:t> higher than 8.5.  The [OIII] flux ratio is being underestimated in these galaxies, resulting in an overestimate of the temperature and therefore an underestimate of the metallicity.  This is why there appears to be a shift towards lower </a:t>
            </a:r>
            <a:r>
              <a:rPr lang="en-US" baseline="0" dirty="0" err="1" smtClean="0"/>
              <a:t>metallicities</a:t>
            </a:r>
            <a:r>
              <a:rPr lang="en-US" baseline="0" dirty="0" smtClean="0"/>
              <a:t> as the magnitude increases.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Increases</a:t>
            </a:r>
          </a:p>
          <a:p>
            <a:pPr>
              <a:buFontTx/>
              <a:buChar char="-"/>
            </a:pPr>
            <a:r>
              <a:rPr lang="en-US" dirty="0" smtClean="0"/>
              <a:t>Nucleosynthesis</a:t>
            </a:r>
            <a:r>
              <a:rPr lang="en-US" baseline="0" dirty="0" smtClean="0"/>
              <a:t> – initially pristine gas is converted into metals in stars</a:t>
            </a:r>
          </a:p>
          <a:p>
            <a:pPr>
              <a:buFontTx/>
              <a:buChar char="-"/>
            </a:pPr>
            <a:r>
              <a:rPr lang="en-US" baseline="0" dirty="0" smtClean="0"/>
              <a:t>Supernovae – expel metal-rich gas into ISM</a:t>
            </a:r>
          </a:p>
          <a:p>
            <a:pPr>
              <a:buFontTx/>
              <a:buChar char="-"/>
            </a:pPr>
            <a:r>
              <a:rPr lang="en-US" baseline="0" dirty="0" smtClean="0"/>
              <a:t>Metal-rich gas (from earlier supernova) falls back into galaxy</a:t>
            </a:r>
          </a:p>
          <a:p>
            <a:pPr>
              <a:buFontTx/>
              <a:buChar char="-"/>
            </a:pPr>
            <a:r>
              <a:rPr lang="en-US" baseline="0" dirty="0" smtClean="0"/>
              <a:t>Galactic interactions induce burst of star formation</a:t>
            </a:r>
          </a:p>
          <a:p>
            <a:pPr>
              <a:buFontTx/>
              <a:buChar char="-"/>
            </a:pPr>
            <a:endParaRPr lang="en-US" baseline="0" dirty="0" smtClean="0"/>
          </a:p>
          <a:p>
            <a:pPr>
              <a:buFontTx/>
              <a:buNone/>
            </a:pPr>
            <a:r>
              <a:rPr lang="en-US" baseline="0" dirty="0" smtClean="0"/>
              <a:t>Decreases</a:t>
            </a:r>
          </a:p>
          <a:p>
            <a:pPr>
              <a:buFontTx/>
              <a:buChar char="-"/>
            </a:pPr>
            <a:r>
              <a:rPr lang="en-US" baseline="0" dirty="0" smtClean="0"/>
              <a:t>Relatively pristine gas falls into galaxy</a:t>
            </a:r>
          </a:p>
          <a:p>
            <a:pPr>
              <a:buFontTx/>
              <a:buChar char="-"/>
            </a:pPr>
            <a:r>
              <a:rPr lang="en-US" baseline="0" dirty="0" smtClean="0"/>
              <a:t>Stellar winds blow metal-rich gas out of galaxy</a:t>
            </a:r>
          </a:p>
          <a:p>
            <a:pPr>
              <a:buFontTx/>
              <a:buChar char="-"/>
            </a:pPr>
            <a:r>
              <a:rPr lang="en-US" baseline="0" dirty="0" smtClean="0"/>
              <a:t>Galactic interactions strip metal-rich gas from center</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66</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indent="0">
              <a:buFontTx/>
              <a:buNone/>
            </a:pPr>
            <a:r>
              <a:rPr lang="en-US" dirty="0" smtClean="0"/>
              <a:t>Heavier</a:t>
            </a:r>
            <a:r>
              <a:rPr lang="en-US" baseline="0" dirty="0" smtClean="0"/>
              <a:t> elements are fused via nucleosynthesis in stars within in the ISM.  </a:t>
            </a:r>
            <a:r>
              <a:rPr lang="en-US" dirty="0" smtClean="0"/>
              <a:t>These metals </a:t>
            </a:r>
            <a:r>
              <a:rPr lang="en-US" baseline="0" dirty="0" smtClean="0"/>
              <a:t>contaminate the ISM from stellar winds and supernovae.</a:t>
            </a:r>
            <a:endParaRPr lang="en-US" dirty="0" smtClean="0"/>
          </a:p>
          <a:p>
            <a:pPr marL="171450" indent="-171450">
              <a:buFontTx/>
              <a:buChar char="-"/>
            </a:pPr>
            <a:endParaRPr lang="en-US" dirty="0" smtClean="0"/>
          </a:p>
          <a:p>
            <a:pPr marL="171450" indent="-171450">
              <a:buFontTx/>
              <a:buChar char="-"/>
            </a:pPr>
            <a:r>
              <a:rPr lang="en-US" dirty="0" smtClean="0"/>
              <a:t>Metal-rich gas from supernovae</a:t>
            </a:r>
            <a:r>
              <a:rPr lang="en-US" baseline="0" dirty="0" smtClean="0"/>
              <a:t> expelled from ISM to CGM (H is cooler, since the majority of it exiting with the metals is from the surrounding ISM and not from the supernovae, so it does not travel as far through the CGM as the heavier metals)</a:t>
            </a:r>
          </a:p>
          <a:p>
            <a:pPr marL="171450" indent="-171450">
              <a:buFontTx/>
              <a:buChar char="-"/>
            </a:pPr>
            <a:r>
              <a:rPr lang="en-US" baseline="0" dirty="0" smtClean="0"/>
              <a:t>Pristine gas (H) falls onto CGM from IGM or ICM</a:t>
            </a:r>
          </a:p>
          <a:p>
            <a:pPr marL="171450" indent="-171450">
              <a:buFontTx/>
              <a:buChar char="-"/>
            </a:pPr>
            <a:r>
              <a:rPr lang="en-US" baseline="0" dirty="0" smtClean="0"/>
              <a:t>Mixture of H, metal-rich gas in CGM falls back onto ISM</a:t>
            </a:r>
            <a:endParaRPr lang="en-US" dirty="0" smtClean="0"/>
          </a:p>
          <a:p>
            <a:endParaRPr lang="en-US" dirty="0" smtClean="0"/>
          </a:p>
          <a:p>
            <a:r>
              <a:rPr lang="en-US" dirty="0" smtClean="0"/>
              <a:t>Cen (2011) shows that the</a:t>
            </a:r>
            <a:r>
              <a:rPr lang="en-US" baseline="0" dirty="0" smtClean="0"/>
              <a:t> IGM of a wall galaxy has an entropy higher than the threshold for cooling (cooling time of gas in is equal to Hubble time), so the H will not condense in IGM/ICM to fall back onto CGM</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67</a:t>
            </a:fld>
            <a:endParaRPr lang="en-US" dirty="0"/>
          </a:p>
        </p:txBody>
      </p:sp>
    </p:spTree>
    <p:extLst>
      <p:ext uri="{BB962C8B-B14F-4D97-AF65-F5344CB8AC3E}">
        <p14:creationId xmlns:p14="http://schemas.microsoft.com/office/powerpoint/2010/main" val="383491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Higher O/H in void dwarf galaxies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Simulations by Jung et al. (2014) and </a:t>
            </a:r>
            <a:r>
              <a:rPr lang="en-US" dirty="0" err="1" smtClean="0"/>
              <a:t>Tonnesen</a:t>
            </a:r>
            <a:r>
              <a:rPr lang="en-US" dirty="0" smtClean="0"/>
              <a:t> &amp; </a:t>
            </a:r>
            <a:r>
              <a:rPr lang="en-US" dirty="0" err="1" smtClean="0"/>
              <a:t>Cen</a:t>
            </a:r>
            <a:r>
              <a:rPr lang="en-US" dirty="0" smtClean="0"/>
              <a:t> (2015) show that DM halos</a:t>
            </a:r>
            <a:r>
              <a:rPr lang="en-US" baseline="0" dirty="0" smtClean="0"/>
              <a:t> of void central galaxies are larger than that of wall central galaxies for a fixed stellar mass.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68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a:t>
            </a:r>
            <a:r>
              <a:rPr lang="en-US" baseline="0" dirty="0" smtClean="0"/>
              <a:t> a fixed stellar mass, void dwarf galaxies have higher HI masses than wall dwarf galaxies.</a:t>
            </a:r>
          </a:p>
          <a:p>
            <a:endParaRPr lang="en-US" baseline="0" dirty="0" smtClean="0"/>
          </a:p>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Gas is cooler in void regions, so void galaxies have higher HI masses for a given stellar mass.</a:t>
            </a:r>
            <a:endParaRPr lang="en-US" dirty="0" smtClean="0"/>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successfully reproduce</a:t>
            </a:r>
            <a:r>
              <a:rPr lang="en-US" baseline="0" dirty="0" smtClean="0"/>
              <a:t> the large-scale structure of the universe with dark matter simulations.  But what does the dark matter look like on smaller scales?  How can we test the accuracy of the simulations on galactic scales?  What is the relationship between dark matter halos and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a:t>
            </a:fld>
            <a:endParaRPr lang="en-US" dirty="0"/>
          </a:p>
        </p:txBody>
      </p:sp>
    </p:spTree>
    <p:extLst>
      <p:ext uri="{BB962C8B-B14F-4D97-AF65-F5344CB8AC3E}">
        <p14:creationId xmlns:p14="http://schemas.microsoft.com/office/powerpoint/2010/main" val="34401092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Yields of primary elements (oxygen, carbon</a:t>
            </a:r>
            <a:r>
              <a:rPr lang="en-US" baseline="0" dirty="0" smtClean="0"/>
              <a:t>) are independent of the initial </a:t>
            </a:r>
            <a:r>
              <a:rPr lang="en-US" baseline="0" dirty="0" err="1" smtClean="0"/>
              <a:t>metallicity</a:t>
            </a:r>
            <a:r>
              <a:rPr lang="en-US" baseline="0" dirty="0" smtClean="0"/>
              <a:t> of the star.</a:t>
            </a:r>
          </a:p>
          <a:p>
            <a:r>
              <a:rPr lang="en-US" baseline="0" dirty="0" smtClean="0"/>
              <a:t>Yields of secondary elements depend on the star’s initial </a:t>
            </a:r>
            <a:r>
              <a:rPr lang="en-US" baseline="0" dirty="0" err="1" smtClean="0"/>
              <a:t>metallicity</a:t>
            </a:r>
            <a:r>
              <a:rPr lang="en-US" baseline="0" dirty="0" smtClean="0"/>
              <a:t>.</a:t>
            </a:r>
          </a:p>
          <a:p>
            <a:endParaRPr lang="en-US" baseline="0" dirty="0" smtClean="0"/>
          </a:p>
          <a:p>
            <a:r>
              <a:rPr lang="en-US" baseline="0" dirty="0" smtClean="0"/>
              <a:t>The CNO cycle can commence earlier in a star which has an initial C abundance above the critical value for the CNO cycle.  As a result, stars formed with higher </a:t>
            </a:r>
            <a:r>
              <a:rPr lang="en-US" baseline="0" dirty="0" err="1" smtClean="0"/>
              <a:t>metallicities</a:t>
            </a:r>
            <a:r>
              <a:rPr lang="en-US" baseline="0" dirty="0" smtClean="0"/>
              <a:t> can produce more N relative to the primary elements than in a metal-poor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70</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While void and wall galaxies follow the same</a:t>
            </a:r>
            <a:r>
              <a:rPr lang="en-US" baseline="0" dirty="0" smtClean="0"/>
              <a:t> positive slope, the turn-off for the “N/O plateau” is at a higher mass (~7.6) for wall galaxies than voids (~7.2).  A higher critical mass for the void dwarf galaxies indicates that they are reserving more of the heavy elements and are able to commence secondary nitrogen production earlier than the dwarf galaxies in denser regions.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71</a:t>
            </a:fld>
            <a:endParaRPr lang="en-US" dirty="0"/>
          </a:p>
        </p:txBody>
      </p:sp>
    </p:spTree>
    <p:extLst>
      <p:ext uri="{BB962C8B-B14F-4D97-AF65-F5344CB8AC3E}">
        <p14:creationId xmlns:p14="http://schemas.microsoft.com/office/powerpoint/2010/main" val="19195276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Binned by stellar mass in widths of 0.1.</a:t>
            </a:r>
            <a:endParaRPr lang="en-US" dirty="0" smtClean="0"/>
          </a:p>
          <a:p>
            <a:endParaRPr lang="en-US" dirty="0" smtClean="0"/>
          </a:p>
          <a:p>
            <a:r>
              <a:rPr lang="en-US" dirty="0" smtClean="0"/>
              <a:t>Expected 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72</a:t>
            </a:fld>
            <a:endParaRPr lang="en-US" dirty="0"/>
          </a:p>
        </p:txBody>
      </p:sp>
    </p:spTree>
    <p:extLst>
      <p:ext uri="{BB962C8B-B14F-4D97-AF65-F5344CB8AC3E}">
        <p14:creationId xmlns:p14="http://schemas.microsoft.com/office/powerpoint/2010/main" val="24195904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Shallower</a:t>
            </a:r>
            <a:r>
              <a:rPr lang="en-US" baseline="0" dirty="0" smtClean="0"/>
              <a:t> slope corresponds to those galaxies with an inverse relationship between the N/O ratio and </a:t>
            </a:r>
            <a:r>
              <a:rPr lang="en-US" baseline="0" dirty="0" err="1" smtClean="0"/>
              <a:t>metallicity</a:t>
            </a:r>
            <a:r>
              <a:rPr lang="en-US" baseline="0" dirty="0" smtClean="0"/>
              <a:t>.</a:t>
            </a:r>
          </a:p>
          <a:p>
            <a:endParaRPr lang="en-US" baseline="0" dirty="0" smtClean="0"/>
          </a:p>
          <a:p>
            <a:r>
              <a:rPr lang="en-US" baseline="0" dirty="0" smtClean="0"/>
              <a:t>Steeper slope corresponds to those galaxies on the N/O plateau.</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73</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Slight evidence for void galaxies to have lower N/H values (10%) than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74</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75</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 significant shift in most of the</a:t>
            </a:r>
            <a:r>
              <a:rPr lang="en-US" baseline="0" dirty="0" smtClean="0"/>
              <a:t> magnitude bins, but they are not physically significant.</a:t>
            </a:r>
            <a:endParaRPr lang="en-US" dirty="0" smtClean="0"/>
          </a:p>
          <a:p>
            <a:endParaRPr lang="en-US" dirty="0" smtClean="0"/>
          </a:p>
          <a:p>
            <a:r>
              <a:rPr lang="en-US" dirty="0" smtClean="0"/>
              <a:t>Dwarf galaxies are more sensitive to</a:t>
            </a:r>
            <a:r>
              <a:rPr lang="en-US" baseline="0" dirty="0" smtClean="0"/>
              <a:t> large-scale environmental effects than larger galaxies.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76</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 (17%).  A statistically significant, and surprising, result.</a:t>
            </a:r>
          </a:p>
          <a:p>
            <a:endParaRPr lang="en-US" baseline="0" dirty="0" smtClean="0"/>
          </a:p>
          <a:p>
            <a:r>
              <a:rPr lang="en-US" baseline="0" dirty="0" smtClean="0"/>
              <a:t>The subtle difference in O/H and N/H between voids and more dense regions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77</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0.3166 at </a:t>
            </a:r>
            <a:r>
              <a:rPr lang="en-US" dirty="0" err="1" smtClean="0"/>
              <a:t>Mr</a:t>
            </a:r>
            <a:r>
              <a:rPr lang="en-US" dirty="0" smtClean="0"/>
              <a:t> &gt; -14 to 0.1002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78</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Again, dwarf galaxies exhibit the strongest large-scale environmental dependence of the chemical abundances.</a:t>
            </a:r>
            <a:endParaRPr lang="en-US" dirty="0" smtClean="0"/>
          </a:p>
          <a:p>
            <a:endParaRPr lang="en-US" baseline="0" dirty="0" smtClean="0"/>
          </a:p>
          <a:p>
            <a:r>
              <a:rPr lang="en-US" baseline="0" dirty="0" smtClean="0"/>
              <a:t>The shift towards higher N/O values indicates the additional N (relative to O) produced in more massive galaxies.  This matches the idea that N behaves as both a primary and secondary element.  In more massive galaxies (with more O/H present than in dwarfs), there is more of the heavy metals to be able to produce N at an earlier stage in the galaxy’s lifetime.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Oxygen is primarily produced in more massive stars (M* &gt; 10^4), while nitrogen is also produced in more intermediate mass stars (10^4 &lt; M* &lt; 10^8).</a:t>
            </a:r>
          </a:p>
        </p:txBody>
      </p:sp>
      <p:sp>
        <p:nvSpPr>
          <p:cNvPr id="4" name="Slide Number Placeholder 3"/>
          <p:cNvSpPr>
            <a:spLocks noGrp="1"/>
          </p:cNvSpPr>
          <p:nvPr>
            <p:ph type="sldNum" sz="quarter" idx="10"/>
          </p:nvPr>
        </p:nvSpPr>
        <p:spPr/>
        <p:txBody>
          <a:bodyPr/>
          <a:lstStyle/>
          <a:p>
            <a:fld id="{BDF60D80-4E50-344F-9CF0-0BE2EE75CA50}" type="slidenum">
              <a:rPr lang="en-US" smtClean="0"/>
              <a:pPr/>
              <a:t>80</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Cosmic downsizing</a:t>
            </a:r>
            <a:r>
              <a:rPr lang="en-US" baseline="0" dirty="0" smtClean="0"/>
              <a:t> thought to occur around z~1-2</a:t>
            </a:r>
            <a:endParaRPr lang="en-US" dirty="0" smtClean="0"/>
          </a:p>
          <a:p>
            <a:endParaRPr lang="en-US" dirty="0" smtClean="0"/>
          </a:p>
          <a:p>
            <a:r>
              <a:rPr lang="en-US" dirty="0" smtClean="0"/>
              <a:t>A</a:t>
            </a:r>
            <a:r>
              <a:rPr lang="en-US" baseline="0" dirty="0" smtClean="0"/>
              <a:t> more constant star formation rate would produce lower N relative to O than an initially high star formation rate that has since reduced.  Cosmic downsizing would reduce the star formation rate at late times much more in wall galaxies than in void galaxies.  Allowing the initial </a:t>
            </a:r>
            <a:r>
              <a:rPr lang="en-US" baseline="0" dirty="0" err="1" smtClean="0"/>
              <a:t>metallicity</a:t>
            </a:r>
            <a:r>
              <a:rPr lang="en-US" baseline="0" dirty="0" smtClean="0"/>
              <a:t> in stars to build up earlier in wall galaxies than in voids, wall galaxies would have a higher N/O ratio than void galaxies.  This observation was suggested by van Zee &amp; Haynes (2006), as a result of the additional O released in the void galaxies as a result of the ongoing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81</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For a given stellar mass, the N/O ratio decreases with increasing HI mass.  A time delay between the production of N and O will cause the N/O ratio to decrease with increasing HI mass, since more evolved galaxies have higher N/O ratios and will have used up more of their neutral hydrogen.</a:t>
            </a:r>
          </a:p>
          <a:p>
            <a:endParaRPr lang="en-US" baseline="0" dirty="0" smtClean="0"/>
          </a:p>
          <a:p>
            <a:r>
              <a:rPr lang="en-US" baseline="0" dirty="0" smtClean="0"/>
              <a:t>There is no relationship between the </a:t>
            </a:r>
            <a:r>
              <a:rPr lang="en-US" baseline="0" dirty="0" err="1" smtClean="0"/>
              <a:t>metallicity</a:t>
            </a:r>
            <a:r>
              <a:rPr lang="en-US" baseline="0" dirty="0" smtClean="0"/>
              <a:t> and HI mass.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82</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metallicity than older galaxies, which are normally more red.</a:t>
            </a:r>
          </a:p>
          <a:p>
            <a:endParaRPr lang="en-US" baseline="0" dirty="0" smtClean="0"/>
          </a:p>
          <a:p>
            <a:r>
              <a:rPr lang="en-US" baseline="0" dirty="0" smtClean="0"/>
              <a:t>Time delay between release of N and O results in a positive correlation between the color and N/O ratio.</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83</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mass is inversely proportional to total specific star formation rate, and mass is proportional to metallicity, then the total specific star formation rate should be inversely proportional to the </a:t>
            </a:r>
            <a:r>
              <a:rPr lang="en-US" baseline="0" dirty="0" err="1" smtClean="0"/>
              <a:t>metallicity</a:t>
            </a:r>
            <a:r>
              <a:rPr lang="en-US" baseline="0" dirty="0" smtClean="0"/>
              <a:t>.</a:t>
            </a:r>
          </a:p>
          <a:p>
            <a:endParaRPr lang="en-US" baseline="0" dirty="0" smtClean="0"/>
          </a:p>
          <a:p>
            <a:r>
              <a:rPr lang="en-US" baseline="0" dirty="0" smtClean="0"/>
              <a:t>If O is produced in more massive stars than N, then galaxies with higher </a:t>
            </a:r>
            <a:r>
              <a:rPr lang="en-US" baseline="0" dirty="0" err="1" smtClean="0"/>
              <a:t>sSFRs</a:t>
            </a:r>
            <a:r>
              <a:rPr lang="en-US" baseline="0" dirty="0" smtClean="0"/>
              <a:t> will have more O (and therefore a lower N/O ratio) than galaxies with lower </a:t>
            </a:r>
            <a:r>
              <a:rPr lang="en-US" baseline="0" dirty="0" err="1" smtClean="0"/>
              <a:t>sSFRs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84</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Void galaxies are slightly bluer</a:t>
            </a:r>
            <a:r>
              <a:rPr lang="en-US" baseline="0" dirty="0" smtClean="0"/>
              <a:t> than wall galaxies.</a:t>
            </a:r>
          </a:p>
          <a:p>
            <a:endParaRPr lang="en-US" baseline="0" dirty="0" smtClean="0"/>
          </a:p>
          <a:p>
            <a:r>
              <a:rPr lang="en-US" dirty="0" smtClean="0"/>
              <a:t>The</a:t>
            </a:r>
            <a:r>
              <a:rPr lang="en-US" baseline="0" dirty="0" smtClean="0"/>
              <a:t> proximity of another galaxy only has an affect on the target galaxy’s color within 0.05 </a:t>
            </a:r>
            <a:r>
              <a:rPr lang="en-US" baseline="0" dirty="0" err="1" smtClean="0"/>
              <a:t>Mpc</a:t>
            </a:r>
            <a:r>
              <a:rPr lang="en-US" baseline="0" dirty="0" smtClean="0"/>
              <a:t>/h or 0.1 </a:t>
            </a:r>
            <a:r>
              <a:rPr lang="en-US" baseline="0" dirty="0" err="1" smtClean="0"/>
              <a:t>r_vir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87</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Void galaxies have higher </a:t>
            </a:r>
            <a:r>
              <a:rPr lang="en-US" dirty="0" err="1" smtClean="0"/>
              <a:t>sSFRs</a:t>
            </a:r>
            <a:r>
              <a:rPr lang="en-US" baseline="0" dirty="0" smtClean="0"/>
              <a:t> than wall galaxies.</a:t>
            </a:r>
          </a:p>
          <a:p>
            <a:endParaRPr lang="en-US" baseline="0" dirty="0" smtClean="0"/>
          </a:p>
          <a:p>
            <a:r>
              <a:rPr lang="en-US" dirty="0" smtClean="0"/>
              <a:t>The</a:t>
            </a:r>
            <a:r>
              <a:rPr lang="en-US" baseline="0" dirty="0" smtClean="0"/>
              <a:t> proximity of another galaxy only has an affect on the target galaxy’s </a:t>
            </a:r>
            <a:r>
              <a:rPr lang="en-US" baseline="0" dirty="0" err="1" smtClean="0"/>
              <a:t>sSFR</a:t>
            </a:r>
            <a:r>
              <a:rPr lang="en-US" baseline="0" dirty="0" smtClean="0"/>
              <a:t> within 0.05 </a:t>
            </a:r>
            <a:r>
              <a:rPr lang="en-US" baseline="0" dirty="0" err="1" smtClean="0"/>
              <a:t>Mpc</a:t>
            </a:r>
            <a:r>
              <a:rPr lang="en-US" baseline="0" dirty="0" smtClean="0"/>
              <a:t>/h or 0.1 </a:t>
            </a:r>
            <a:r>
              <a:rPr lang="en-US" baseline="0" dirty="0" err="1" smtClean="0"/>
              <a:t>r_vir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88</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Void galaxies have higher </a:t>
            </a:r>
            <a:r>
              <a:rPr lang="en-US" dirty="0" err="1" smtClean="0"/>
              <a:t>metallicities</a:t>
            </a:r>
            <a:r>
              <a:rPr lang="en-US" dirty="0" smtClean="0"/>
              <a:t> </a:t>
            </a:r>
            <a:r>
              <a:rPr lang="en-US" baseline="0" dirty="0" smtClean="0"/>
              <a:t>than wall galaxies.</a:t>
            </a:r>
          </a:p>
          <a:p>
            <a:endParaRPr lang="en-US" baseline="0" dirty="0" smtClean="0"/>
          </a:p>
          <a:p>
            <a:r>
              <a:rPr lang="en-US" dirty="0" smtClean="0"/>
              <a:t>The</a:t>
            </a:r>
            <a:r>
              <a:rPr lang="en-US" baseline="0" dirty="0" smtClean="0"/>
              <a:t> proximity of another galaxy only has an affect on the target galaxy’s metallicity within 0.05 </a:t>
            </a:r>
            <a:r>
              <a:rPr lang="en-US" baseline="0" dirty="0" err="1" smtClean="0"/>
              <a:t>Mpc</a:t>
            </a:r>
            <a:r>
              <a:rPr lang="en-US" baseline="0" dirty="0" smtClean="0"/>
              <a:t>/h or 0.1 </a:t>
            </a:r>
            <a:r>
              <a:rPr lang="en-US" baseline="0" dirty="0" err="1" smtClean="0"/>
              <a:t>r_vir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89</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Void galaxies have lower nitrogen abundances </a:t>
            </a:r>
            <a:r>
              <a:rPr lang="en-US" baseline="0" dirty="0" smtClean="0"/>
              <a:t>than wall galaxies.</a:t>
            </a:r>
          </a:p>
          <a:p>
            <a:endParaRPr lang="en-US" baseline="0" dirty="0" smtClean="0"/>
          </a:p>
          <a:p>
            <a:r>
              <a:rPr lang="en-US" baseline="0" dirty="0" smtClean="0"/>
              <a:t>There is no affect on the nitrogen abundance due to the proximity of a neighbor.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90</a:t>
            </a:fld>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Void galaxies have lower N/O ratios </a:t>
            </a:r>
            <a:r>
              <a:rPr lang="en-US" baseline="0" dirty="0" smtClean="0"/>
              <a:t>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91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Tx/>
              <a:buChar char="-"/>
            </a:pPr>
            <a:r>
              <a:rPr lang="en-US" dirty="0" smtClean="0"/>
              <a:t>What are void galaxies?  Just</a:t>
            </a:r>
            <a:r>
              <a:rPr lang="en-US" baseline="0" dirty="0" smtClean="0"/>
              <a:t> as stars clump together to form galaxies, galaxies clump together into filaments, leaving some regions with few galaxies.  Those galaxies found within these voids are thus named ‘void galaxies.’</a:t>
            </a:r>
          </a:p>
          <a:p>
            <a:pPr marL="285750" indent="-285750">
              <a:buFontTx/>
              <a:buChar char="-"/>
            </a:pPr>
            <a:r>
              <a:rPr lang="en-US" dirty="0" smtClean="0"/>
              <a:t>Why do we want to</a:t>
            </a:r>
            <a:r>
              <a:rPr lang="en-US" baseline="0" dirty="0" smtClean="0"/>
              <a:t> study them?  As galaxies move through space, they interact via collisions, etc.  Gases are exchanged between them regularly, and often the collisions cause a burst of star formation.  Since there are so few galaxies in the voids, they interact far less often than those in the filaments.  This causes them to be more ‘pure,’ allowing us to study them to discern how a single galaxy would naturally evolve.</a:t>
            </a:r>
          </a:p>
          <a:p>
            <a:pPr marL="285750" indent="-285750">
              <a:buFontTx/>
              <a:buChar char="-"/>
            </a:pPr>
            <a:r>
              <a:rPr lang="en-US" baseline="0" dirty="0" smtClean="0"/>
              <a:t>There is more cool gas available to fuel star formation up to the present in voids.</a:t>
            </a:r>
          </a:p>
          <a:p>
            <a:pPr marL="285750" indent="-285750">
              <a:buFontTx/>
              <a:buChar char="-"/>
            </a:pPr>
            <a:r>
              <a:rPr lang="en-US" baseline="0" dirty="0" smtClean="0"/>
              <a:t>Voids provide an important test of galaxy formation theory to compare against more dense regions.</a:t>
            </a:r>
          </a:p>
          <a:p>
            <a:pPr marL="285750" indent="-285750">
              <a:buFontTx/>
              <a:buChar char="-"/>
            </a:pPr>
            <a:r>
              <a:rPr lang="en-US" baseline="0" dirty="0" smtClean="0"/>
              <a:t>60-70% of the universe is filled with voids</a:t>
            </a:r>
          </a:p>
          <a:p>
            <a:pPr marL="285750" indent="-285750">
              <a:buFontTx/>
              <a:buChar char="-"/>
            </a:pPr>
            <a:r>
              <a:rPr lang="en-US" baseline="0" dirty="0" smtClean="0"/>
              <a:t>Minimum radius of a void is 10 h^-1 </a:t>
            </a:r>
            <a:r>
              <a:rPr lang="en-US" baseline="0" dirty="0" err="1" smtClean="0"/>
              <a:t>Mpc</a:t>
            </a:r>
            <a:r>
              <a:rPr lang="en-US" baseline="0" dirty="0" smtClean="0"/>
              <a:t>, or about 50 million light years across</a:t>
            </a:r>
          </a:p>
          <a:p>
            <a:endParaRPr lang="en-US" dirty="0" smtClean="0"/>
          </a:p>
          <a:p>
            <a:endParaRPr lang="en-US" dirty="0" smtClean="0"/>
          </a:p>
          <a:p>
            <a:r>
              <a:rPr lang="en-US" dirty="0" smtClean="0"/>
              <a:t>***</a:t>
            </a:r>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a:t>
            </a:fld>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No differences with different maximum peculiar velocity limit</a:t>
            </a:r>
          </a:p>
        </p:txBody>
      </p:sp>
      <p:sp>
        <p:nvSpPr>
          <p:cNvPr id="4" name="Slide Number Placeholder 3"/>
          <p:cNvSpPr>
            <a:spLocks noGrp="1"/>
          </p:cNvSpPr>
          <p:nvPr>
            <p:ph type="sldNum" sz="quarter" idx="10"/>
          </p:nvPr>
        </p:nvSpPr>
        <p:spPr/>
        <p:txBody>
          <a:bodyPr/>
          <a:lstStyle/>
          <a:p>
            <a:fld id="{BDF60D80-4E50-344F-9CF0-0BE2EE75CA50}" type="slidenum">
              <a:rPr lang="en-US" smtClean="0"/>
              <a:pPr/>
              <a:t>92</a:t>
            </a:fld>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Different results based on the sample of dwarf galaxies.</a:t>
            </a:r>
          </a:p>
          <a:p>
            <a:pPr marL="285750" indent="-285750">
              <a:buFontTx/>
              <a:buChar char="-"/>
            </a:pPr>
            <a:r>
              <a:rPr lang="en-US" baseline="0" dirty="0" smtClean="0"/>
              <a:t>Those with abundances show a trend towards bluer colors at close distances to the neighbor and little overall relationship between the color and distance.</a:t>
            </a:r>
          </a:p>
          <a:p>
            <a:pPr marL="285750" indent="-285750">
              <a:buFontTx/>
              <a:buChar char="-"/>
            </a:pPr>
            <a:r>
              <a:rPr lang="en-US" baseline="0" dirty="0" smtClean="0"/>
              <a:t>The entire dwarf galaxy sample shows a trend towards redder colors as an overall function of distance to the nearest neighbor.  There is a slight drop in the color at small distances for wall galaxies only.  Void galaxies show very little relationship between distance to nearest neighbor and color.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93</a:t>
            </a:fld>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Closest galaxy to dwarf is often of equal or fainter magnitude than the target galaxy.</a:t>
            </a:r>
          </a:p>
          <a:p>
            <a:endParaRPr lang="en-US" baseline="0" dirty="0" smtClean="0"/>
          </a:p>
          <a:p>
            <a:r>
              <a:rPr lang="en-US" baseline="0" dirty="0" smtClean="0"/>
              <a:t>Using the </a:t>
            </a:r>
            <a:r>
              <a:rPr lang="en-US" baseline="0" dirty="0" err="1" smtClean="0"/>
              <a:t>virial</a:t>
            </a:r>
            <a:r>
              <a:rPr lang="en-US" baseline="0" dirty="0" smtClean="0"/>
              <a:t> radius of the neighbor galaxy finds a brighter galaxy than the target galaxy.</a:t>
            </a:r>
          </a:p>
        </p:txBody>
      </p:sp>
      <p:sp>
        <p:nvSpPr>
          <p:cNvPr id="4" name="Slide Number Placeholder 3"/>
          <p:cNvSpPr>
            <a:spLocks noGrp="1"/>
          </p:cNvSpPr>
          <p:nvPr>
            <p:ph type="sldNum" sz="quarter" idx="10"/>
          </p:nvPr>
        </p:nvSpPr>
        <p:spPr/>
        <p:txBody>
          <a:bodyPr/>
          <a:lstStyle/>
          <a:p>
            <a:fld id="{BDF60D80-4E50-344F-9CF0-0BE2EE75CA50}" type="slidenum">
              <a:rPr lang="en-US" smtClean="0"/>
              <a:pPr/>
              <a:t>94</a:t>
            </a:fld>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Gap in distribution appears when we include redshift.  Those galaxies still within 0.05 </a:t>
            </a:r>
            <a:r>
              <a:rPr lang="en-US" baseline="0" dirty="0" err="1" smtClean="0"/>
              <a:t>Mpc</a:t>
            </a:r>
            <a:r>
              <a:rPr lang="en-US" baseline="0" dirty="0" smtClean="0"/>
              <a:t>/h are most likely interacting and/or merging.</a:t>
            </a:r>
          </a:p>
        </p:txBody>
      </p:sp>
      <p:sp>
        <p:nvSpPr>
          <p:cNvPr id="4" name="Slide Number Placeholder 3"/>
          <p:cNvSpPr>
            <a:spLocks noGrp="1"/>
          </p:cNvSpPr>
          <p:nvPr>
            <p:ph type="sldNum" sz="quarter" idx="10"/>
          </p:nvPr>
        </p:nvSpPr>
        <p:spPr/>
        <p:txBody>
          <a:bodyPr/>
          <a:lstStyle/>
          <a:p>
            <a:fld id="{BDF60D80-4E50-344F-9CF0-0BE2EE75CA50}" type="slidenum">
              <a:rPr lang="en-US" smtClean="0"/>
              <a:pPr/>
              <a:t>95</a:t>
            </a:fld>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Easily</a:t>
            </a:r>
            <a:r>
              <a:rPr lang="en-US" baseline="0" dirty="0" smtClean="0"/>
              <a:t> fit by sum of two Gaussians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97</a:t>
            </a:fld>
            <a:endParaRPr lang="en-US" dirty="0"/>
          </a:p>
        </p:txBody>
      </p:sp>
    </p:spTree>
    <p:extLst>
      <p:ext uri="{BB962C8B-B14F-4D97-AF65-F5344CB8AC3E}">
        <p14:creationId xmlns:p14="http://schemas.microsoft.com/office/powerpoint/2010/main" val="3971340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98</a:t>
            </a:fld>
            <a:endParaRPr lang="en-US" dirty="0"/>
          </a:p>
        </p:txBody>
      </p:sp>
    </p:spTree>
    <p:extLst>
      <p:ext uri="{BB962C8B-B14F-4D97-AF65-F5344CB8AC3E}">
        <p14:creationId xmlns:p14="http://schemas.microsoft.com/office/powerpoint/2010/main" val="3971340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as</a:t>
            </a:r>
            <a:r>
              <a:rPr lang="en-US" baseline="0" dirty="0" smtClean="0"/>
              <a:t> galaxies in the Red Cloud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99</a:t>
            </a:fld>
            <a:endParaRPr lang="en-US" dirty="0"/>
          </a:p>
        </p:txBody>
      </p:sp>
    </p:spTree>
    <p:extLst>
      <p:ext uri="{BB962C8B-B14F-4D97-AF65-F5344CB8AC3E}">
        <p14:creationId xmlns:p14="http://schemas.microsoft.com/office/powerpoint/2010/main" val="3971340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100</a:t>
            </a:fld>
            <a:endParaRPr lang="en-US" dirty="0"/>
          </a:p>
        </p:txBody>
      </p:sp>
    </p:spTree>
    <p:extLst>
      <p:ext uri="{BB962C8B-B14F-4D97-AF65-F5344CB8AC3E}">
        <p14:creationId xmlns:p14="http://schemas.microsoft.com/office/powerpoint/2010/main" val="3971340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101</a:t>
            </a:fld>
            <a:endParaRPr lang="en-US" dirty="0"/>
          </a:p>
        </p:txBody>
      </p:sp>
    </p:spTree>
    <p:extLst>
      <p:ext uri="{BB962C8B-B14F-4D97-AF65-F5344CB8AC3E}">
        <p14:creationId xmlns:p14="http://schemas.microsoft.com/office/powerpoint/2010/main" val="3971340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102</a:t>
            </a:fld>
            <a:endParaRPr lang="en-US" dirty="0"/>
          </a:p>
        </p:txBody>
      </p:sp>
    </p:spTree>
    <p:extLst>
      <p:ext uri="{BB962C8B-B14F-4D97-AF65-F5344CB8AC3E}">
        <p14:creationId xmlns:p14="http://schemas.microsoft.com/office/powerpoint/2010/main" val="397134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lower</a:t>
            </a:r>
            <a:r>
              <a:rPr lang="en-US" baseline="0" dirty="0" smtClean="0"/>
              <a:t> stellar masses of dwarf galaxies corresponds to a smaller gravitational potential well.  This causes any environmental effects (including interactions with other galaxies) to have a stronger influence on dwarf galaxies than on galaxies with larger masses.</a:t>
            </a:r>
          </a:p>
          <a:p>
            <a:endParaRPr lang="en-US" baseline="0" dirty="0" smtClean="0"/>
          </a:p>
          <a:p>
            <a:r>
              <a:rPr lang="en-US" baseline="0" dirty="0" smtClean="0"/>
              <a:t>Galaxy images are at the same scale (Images are ~100” across)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11</a:t>
            </a:fld>
            <a:endParaRPr lang="en-US" dirty="0"/>
          </a:p>
        </p:txBody>
      </p:sp>
    </p:spTree>
    <p:extLst>
      <p:ext uri="{BB962C8B-B14F-4D97-AF65-F5344CB8AC3E}">
        <p14:creationId xmlns:p14="http://schemas.microsoft.com/office/powerpoint/2010/main" val="19353891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103</a:t>
            </a:fld>
            <a:endParaRPr lang="en-US" dirty="0"/>
          </a:p>
        </p:txBody>
      </p:sp>
    </p:spTree>
    <p:extLst>
      <p:ext uri="{BB962C8B-B14F-4D97-AF65-F5344CB8AC3E}">
        <p14:creationId xmlns:p14="http://schemas.microsoft.com/office/powerpoint/2010/main" val="3971340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 difference between SF and AGN galaxies</a:t>
            </a:r>
            <a:r>
              <a:rPr lang="en-US" baseline="0" dirty="0" smtClean="0"/>
              <a:t> in O/H values.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105</a:t>
            </a:fld>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Unlike the O/H</a:t>
            </a:r>
            <a:r>
              <a:rPr lang="en-US" baseline="0" dirty="0" smtClean="0"/>
              <a:t> abundance ratio, the N/H ratio in AGNs is much higher than that in SF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106</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 difference between</a:t>
            </a:r>
            <a:r>
              <a:rPr lang="en-US" baseline="0" dirty="0" smtClean="0"/>
              <a:t> SF and AGN/composite galaxies becomes much stronger in N/O.</a:t>
            </a:r>
          </a:p>
          <a:p>
            <a:endParaRPr lang="en-US" baseline="0" dirty="0" smtClean="0"/>
          </a:p>
          <a:p>
            <a:r>
              <a:rPr lang="en-US" baseline="0" dirty="0" smtClean="0"/>
              <a:t>These tell us that there is more N than O in AGN.  Why would the ionization source influence the relative abundances of different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107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p:cNvSpPr/>
          <p:nvPr/>
        </p:nvSpPr>
        <p:spPr>
          <a:xfrm>
            <a:off x="8633461" y="0"/>
            <a:ext cx="1424939" cy="7772400"/>
          </a:xfrm>
          <a:prstGeom prst="rect">
            <a:avLst/>
          </a:prstGeom>
          <a:gradFill>
            <a:gsLst>
              <a:gs pos="0">
                <a:schemeClr val="bg1">
                  <a:lumMod val="50000"/>
                  <a:alpha val="20000"/>
                </a:schemeClr>
              </a:gs>
              <a:gs pos="100000">
                <a:schemeClr val="bg1">
                  <a:lumMod val="85000"/>
                  <a:alpha val="20000"/>
                </a:schemeClr>
              </a:gs>
            </a:gsLst>
            <a:lin ang="21594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rtlCol="0" anchor="ctr"/>
          <a:lstStyle/>
          <a:p>
            <a:pPr algn="ctr"/>
            <a:endParaRPr dirty="0"/>
          </a:p>
        </p:txBody>
      </p:sp>
      <p:sp>
        <p:nvSpPr>
          <p:cNvPr id="2" name="Title 1"/>
          <p:cNvSpPr>
            <a:spLocks noGrp="1"/>
          </p:cNvSpPr>
          <p:nvPr>
            <p:ph type="ctrTitle"/>
          </p:nvPr>
        </p:nvSpPr>
        <p:spPr>
          <a:xfrm>
            <a:off x="402336" y="3368040"/>
            <a:ext cx="5632704" cy="1937918"/>
          </a:xfrm>
        </p:spPr>
        <p:txBody>
          <a:bodyPr vert="horz" lIns="101882" tIns="50941" rIns="101882" bIns="50941" rtlCol="0"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defTabSz="1018824" rtl="0" eaLnBrk="1" latinLnBrk="0" hangingPunct="1">
              <a:spcBef>
                <a:spcPct val="0"/>
              </a:spcBef>
              <a:buNone/>
              <a:defRPr sz="4900" b="1" kern="1200" baseline="0">
                <a:solidFill>
                  <a:schemeClr val="tx2"/>
                </a:solidFill>
                <a:effectLst>
                  <a:innerShdw blurRad="63500" dist="50800" dir="5400000">
                    <a:schemeClr val="bg1">
                      <a:alpha val="50000"/>
                    </a:schemeClr>
                  </a:innerShdw>
                </a:effectLst>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402336" y="5616854"/>
            <a:ext cx="5622646" cy="1137921"/>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lnSpc>
                <a:spcPct val="120000"/>
              </a:lnSpc>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p:txBody>
          <a:bodyPr/>
          <a:lstStyle/>
          <a:p>
            <a:fld id="{54AB02A5-4FE5-49D9-9E24-09F23B90C450}" type="datetimeFigureOut">
              <a:rPr lang="en-US" smtClean="0"/>
              <a:pPr/>
              <a:t>7/6/17</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CB7CC652-A623-41D2-B0ED-8F1D217186B4}" type="slidenum">
              <a:rPr lang="en-US" smtClean="0"/>
              <a:pPr/>
              <a:t>‹#›</a:t>
            </a:fld>
            <a:endParaRPr lang="en-US" dirty="0"/>
          </a:p>
        </p:txBody>
      </p:sp>
      <p:pic>
        <p:nvPicPr>
          <p:cNvPr id="10" name="Picture 9" descr="titleSlideBevel.png"/>
          <p:cNvPicPr>
            <a:picLocks noChangeAspect="1"/>
          </p:cNvPicPr>
          <p:nvPr/>
        </p:nvPicPr>
        <p:blipFill>
          <a:blip r:embed="rId2"/>
          <a:stretch>
            <a:fillRect/>
          </a:stretch>
        </p:blipFill>
        <p:spPr>
          <a:xfrm>
            <a:off x="398145" y="5394962"/>
            <a:ext cx="5632704" cy="2036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0" y="213360"/>
            <a:ext cx="7779021" cy="1021927"/>
          </a:xfrm>
        </p:spPr>
        <p:txBody>
          <a:bodyPr bIns="0"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670561" y="2621387"/>
            <a:ext cx="7528084" cy="4321598"/>
          </a:xfrm>
        </p:spPr>
        <p:txBody>
          <a:bodyPr>
            <a:normAutofit/>
          </a:bodyPr>
          <a:lstStyle>
            <a:lvl1pPr>
              <a:defRPr sz="25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403590" y="1250527"/>
            <a:ext cx="7794499" cy="953346"/>
          </a:xfrm>
        </p:spPr>
        <p:txBody>
          <a:bodyPr tIns="0" bIns="0">
            <a:normAutofit/>
          </a:bodyPr>
          <a:lstStyle>
            <a:lvl1pPr marL="0" indent="0">
              <a:buNone/>
              <a:defRPr sz="20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7/6/17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1" y="5775960"/>
            <a:ext cx="7779544" cy="642303"/>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a:off x="532503" y="502920"/>
            <a:ext cx="7667065" cy="4507992"/>
          </a:xfrm>
          <a:noFill/>
          <a:ln>
            <a:noFill/>
          </a:ln>
          <a:scene3d>
            <a:camera prst="orthographicFront"/>
            <a:lightRig rig="balanced" dir="t"/>
          </a:scene3d>
          <a:sp3d extrusionH="63500">
            <a:bevelT w="38100" h="38100" prst="softRound"/>
            <a:contourClr>
              <a:schemeClr val="bg1"/>
            </a:contourClr>
          </a:sp3d>
        </p:spPr>
        <p:txBody>
          <a:bodyPr>
            <a:scene3d>
              <a:camera prst="orthographicFront"/>
              <a:lightRig rig="threePt" dir="t"/>
            </a:scene3d>
            <a:sp3d>
              <a:contourClr>
                <a:schemeClr val="bg1"/>
              </a:contourClr>
            </a:sp3d>
          </a:bodyPr>
          <a:lstStyle>
            <a:lvl1pPr marL="0" indent="0">
              <a:buNone/>
              <a:defRPr sz="3600"/>
            </a:lvl1pPr>
            <a:lvl2pPr marL="509412" indent="0">
              <a:buNone/>
              <a:defRPr sz="3100"/>
            </a:lvl2pPr>
            <a:lvl3pPr marL="1018824" indent="0">
              <a:buNone/>
              <a:defRPr sz="2700"/>
            </a:lvl3pPr>
            <a:lvl4pPr marL="1528237" indent="0">
              <a:buNone/>
              <a:defRPr sz="2200"/>
            </a:lvl4pPr>
            <a:lvl5pPr marL="2037649" indent="0">
              <a:buNone/>
              <a:defRPr sz="2200"/>
            </a:lvl5pPr>
            <a:lvl6pPr marL="2547061" indent="0">
              <a:buNone/>
              <a:defRPr sz="2200"/>
            </a:lvl6pPr>
            <a:lvl7pPr marL="3056473" indent="0">
              <a:buNone/>
              <a:defRPr sz="2200"/>
            </a:lvl7pPr>
            <a:lvl8pPr marL="3565886" indent="0">
              <a:buNone/>
              <a:defRPr sz="2200"/>
            </a:lvl8pPr>
            <a:lvl9pPr marL="4075298" indent="0">
              <a:buNone/>
              <a:defRPr sz="2200"/>
            </a:lvl9pPr>
          </a:lstStyle>
          <a:p>
            <a:r>
              <a:rPr lang="en-US" dirty="0" smtClean="0"/>
              <a:t>Click icon to add picture</a:t>
            </a:r>
            <a:endParaRPr dirty="0"/>
          </a:p>
        </p:txBody>
      </p:sp>
      <p:sp>
        <p:nvSpPr>
          <p:cNvPr id="4" name="Text Placeholder 3"/>
          <p:cNvSpPr>
            <a:spLocks noGrp="1"/>
          </p:cNvSpPr>
          <p:nvPr>
            <p:ph type="body" sz="half" idx="2"/>
          </p:nvPr>
        </p:nvSpPr>
        <p:spPr>
          <a:xfrm>
            <a:off x="419101" y="6418263"/>
            <a:ext cx="7779544" cy="912177"/>
          </a:xfrm>
        </p:spPr>
        <p:txBody>
          <a:bodyPr lIns="122259">
            <a:normAutofit/>
          </a:bodyPr>
          <a:lstStyle>
            <a:lvl1pPr marL="0" indent="0">
              <a:spcBef>
                <a:spcPct val="0"/>
              </a:spcBef>
              <a:buNone/>
              <a:defRPr sz="17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7/6/17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7/6/17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7061" y="777240"/>
            <a:ext cx="1241584" cy="616574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419100" y="777240"/>
            <a:ext cx="6454140" cy="616574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7/6/17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a:xfrm>
            <a:off x="8845475" y="7005744"/>
            <a:ext cx="887506" cy="413808"/>
          </a:xfrm>
        </p:spPr>
        <p:txBody>
          <a:bodyPr/>
          <a:lstStyle/>
          <a:p>
            <a:fld id="{BB014C3C-60F8-8B44-89CC-7FFFEF1426F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a:p>
        </p:txBody>
      </p:sp>
      <p:sp>
        <p:nvSpPr>
          <p:cNvPr id="3" name="Content Placeholder 2"/>
          <p:cNvSpPr>
            <a:spLocks noGrp="1"/>
          </p:cNvSpPr>
          <p:nvPr>
            <p:ph idx="1"/>
          </p:nvPr>
        </p:nvSpPr>
        <p:spPr/>
        <p:txBody>
          <a:bodyPr>
            <a:normAutofit/>
          </a:bodyPr>
          <a:lstStyle>
            <a:lvl1pPr>
              <a:defRPr sz="2900"/>
            </a:lvl1pPr>
            <a:lvl2pPr>
              <a:defRPr sz="2700"/>
            </a:lvl2pPr>
            <a:lvl3pPr>
              <a:defRPr sz="2500"/>
            </a:lvl3pPr>
            <a:lvl4pPr>
              <a:defRPr sz="22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7/6/17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99892" y="3368041"/>
            <a:ext cx="5635148" cy="1940560"/>
          </a:xfrm>
        </p:spPr>
        <p:txBody>
          <a:bodyPr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a:defRPr sz="4900" b="1" baseline="0">
                <a:solidFill>
                  <a:schemeClr val="tx2"/>
                </a:solidFill>
                <a:effectLst>
                  <a:innerShdw blurRad="63500" dist="50800" dir="5400000">
                    <a:schemeClr val="bg1">
                      <a:alpha val="50000"/>
                    </a:schemeClr>
                  </a:innerShdw>
                </a:effectLst>
              </a:defRPr>
            </a:lvl1pPr>
          </a:lstStyle>
          <a:p>
            <a:r>
              <a:rPr lang="en-US" smtClean="0"/>
              <a:t>Click to edit Master title style</a:t>
            </a:r>
            <a:endParaRPr/>
          </a:p>
        </p:txBody>
      </p:sp>
      <p:sp>
        <p:nvSpPr>
          <p:cNvPr id="3" name="Subtitle 2"/>
          <p:cNvSpPr>
            <a:spLocks noGrp="1"/>
          </p:cNvSpPr>
          <p:nvPr>
            <p:ph type="subTitle" idx="1"/>
          </p:nvPr>
        </p:nvSpPr>
        <p:spPr>
          <a:xfrm>
            <a:off x="399892" y="5613400"/>
            <a:ext cx="5625286" cy="1134467"/>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lnSpc>
                <a:spcPct val="120000"/>
              </a:lnSpc>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259B3B28-80B9-1747-8344-D978620F477B}" type="datetimeFigureOut">
              <a:rPr lang="en-US" smtClean="0"/>
              <a:pPr/>
              <a:t>7/6/17</a:t>
            </a:fld>
            <a:endParaRPr lang="en-US" dirty="0"/>
          </a:p>
        </p:txBody>
      </p:sp>
      <p:sp>
        <p:nvSpPr>
          <p:cNvPr id="5" name="Footer Placeholder 4"/>
          <p:cNvSpPr>
            <a:spLocks noGrp="1"/>
          </p:cNvSpPr>
          <p:nvPr>
            <p:ph type="ftr" sz="quarter" idx="11"/>
          </p:nvPr>
        </p:nvSpPr>
        <p:spPr>
          <a:xfrm>
            <a:off x="399892" y="7203864"/>
            <a:ext cx="2343607" cy="413808"/>
          </a:xfrm>
          <a:prstGeom prst="rect">
            <a:avLst/>
          </a:prstGeom>
        </p:spPr>
        <p:txBody>
          <a:bodyPr/>
          <a:lstStyle>
            <a:lvl1pPr algn="l">
              <a:defRPr sz="1300">
                <a:solidFill>
                  <a:schemeClr val="tx1">
                    <a:lumMod val="50000"/>
                    <a:lumOff val="50000"/>
                  </a:schemeClr>
                </a:solidFill>
              </a:defRPr>
            </a:lvl1pPr>
          </a:lstStyle>
          <a:p>
            <a:endParaRPr lang="en-US" dirty="0"/>
          </a:p>
        </p:txBody>
      </p:sp>
      <p:sp>
        <p:nvSpPr>
          <p:cNvPr id="8" name="Picture Placeholder 7"/>
          <p:cNvSpPr>
            <a:spLocks noGrp="1"/>
          </p:cNvSpPr>
          <p:nvPr>
            <p:ph type="pic" sz="quarter" idx="13"/>
          </p:nvPr>
        </p:nvSpPr>
        <p:spPr>
          <a:xfrm>
            <a:off x="6606988" y="10363"/>
            <a:ext cx="3017520"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pic>
        <p:nvPicPr>
          <p:cNvPr id="9" name="Picture 8" descr="titleSlideBevel.png"/>
          <p:cNvPicPr>
            <a:picLocks noChangeAspect="1"/>
          </p:cNvPicPr>
          <p:nvPr/>
        </p:nvPicPr>
        <p:blipFill>
          <a:blip r:embed="rId2"/>
          <a:stretch>
            <a:fillRect/>
          </a:stretch>
        </p:blipFill>
        <p:spPr>
          <a:xfrm>
            <a:off x="398145" y="5394962"/>
            <a:ext cx="5632704" cy="20363"/>
          </a:xfrm>
          <a:prstGeom prst="rect">
            <a:avLst/>
          </a:prstGeom>
        </p:spPr>
      </p:pic>
      <p:sp>
        <p:nvSpPr>
          <p:cNvPr id="13" name="Slide Number Placeholder 5"/>
          <p:cNvSpPr>
            <a:spLocks noGrp="1"/>
          </p:cNvSpPr>
          <p:nvPr>
            <p:ph type="sldNum" sz="quarter" idx="12"/>
          </p:nvPr>
        </p:nvSpPr>
        <p:spPr>
          <a:xfrm>
            <a:off x="2849881" y="7203864"/>
            <a:ext cx="734658" cy="413808"/>
          </a:xfr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ctr" defTabSz="1018824" rtl="0" eaLnBrk="1" latinLnBrk="0" hangingPunct="1">
              <a:spcBef>
                <a:spcPts val="2674"/>
              </a:spcBef>
              <a:buClr>
                <a:schemeClr val="tx2"/>
              </a:buClr>
              <a:buSzPct val="100000"/>
              <a:buFont typeface="Wingdings 2" pitchFamily="18" charset="2"/>
              <a:buNone/>
              <a:defRPr kumimoji="0" sz="1300" b="1" i="0" u="none" strike="noStrike" kern="1200" cap="none" spc="0" normalizeH="0" baseline="0">
                <a:ln>
                  <a:noFill/>
                </a:ln>
                <a:solidFill>
                  <a:schemeClr val="tx1">
                    <a:lumMod val="50000"/>
                    <a:lumOff val="50000"/>
                  </a:schemeClr>
                </a:solidFill>
                <a:effectLst>
                  <a:outerShdw blurRad="50800" dist="12700" dir="2700000" algn="tl" rotWithShape="0">
                    <a:schemeClr val="bg1">
                      <a:alpha val="40000"/>
                    </a:schemeClr>
                  </a:outerShdw>
                </a:effectLst>
                <a:uLnTx/>
                <a:uFillTx/>
                <a:latin typeface="+mn-lt"/>
                <a:ea typeface="+mn-ea"/>
                <a:cs typeface="+mn-cs"/>
              </a:defRPr>
            </a:lvl1pPr>
          </a:lstStyle>
          <a:p>
            <a:fld id="{BB014C3C-60F8-8B44-89CC-7FFFEF1426F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2849880" y="594360"/>
            <a:ext cx="5329966" cy="829416"/>
          </a:xfrm>
        </p:spPr>
        <p:txBody>
          <a:bodyPr>
            <a:noAutofit/>
          </a:bodyPr>
          <a:lstStyle>
            <a:lvl1pPr algn="ctr">
              <a:defRPr sz="3600"/>
            </a:lvl1pPr>
          </a:lstStyle>
          <a:p>
            <a:r>
              <a:rPr lang="en-US" smtClean="0"/>
              <a:t>Click to edit Master title style</a:t>
            </a:r>
            <a:endParaRPr/>
          </a:p>
        </p:txBody>
      </p:sp>
      <p:sp>
        <p:nvSpPr>
          <p:cNvPr id="3" name="Content Placeholder 2"/>
          <p:cNvSpPr>
            <a:spLocks noGrp="1"/>
          </p:cNvSpPr>
          <p:nvPr>
            <p:ph idx="1"/>
          </p:nvPr>
        </p:nvSpPr>
        <p:spPr>
          <a:xfrm>
            <a:off x="2849880" y="1813560"/>
            <a:ext cx="5329966" cy="5129425"/>
          </a:xfrm>
        </p:spPr>
        <p:txBody>
          <a:bodyPr>
            <a:normAutofit/>
          </a:bodyPr>
          <a:lstStyle>
            <a:lvl1pPr>
              <a:defRPr sz="22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7/6/17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Picture Placeholder 7"/>
          <p:cNvSpPr>
            <a:spLocks noGrp="1"/>
          </p:cNvSpPr>
          <p:nvPr>
            <p:ph type="pic" sz="quarter" idx="13"/>
          </p:nvPr>
        </p:nvSpPr>
        <p:spPr>
          <a:xfrm>
            <a:off x="1" y="10363"/>
            <a:ext cx="2617629"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05840" y="3008207"/>
            <a:ext cx="8046720" cy="964353"/>
          </a:xfrm>
        </p:spPr>
        <p:txBody>
          <a:bodyPr anchor="b" anchorCtr="0">
            <a:normAutofit/>
          </a:bodyPr>
          <a:lstStyle>
            <a:lvl1pPr algn="ctr">
              <a:defRPr sz="4900" b="1" cap="none" baseline="0">
                <a:effectLst>
                  <a:innerShdw blurRad="63500" dist="50800" dir="5400000">
                    <a:schemeClr val="bg1">
                      <a:alpha val="50000"/>
                    </a:schemeClr>
                  </a:innerShdw>
                </a:effectLst>
              </a:defRPr>
            </a:lvl1pPr>
          </a:lstStyle>
          <a:p>
            <a:r>
              <a:rPr lang="en-US" smtClean="0"/>
              <a:t>Click to edit Master title style</a:t>
            </a:r>
            <a:endParaRPr/>
          </a:p>
        </p:txBody>
      </p:sp>
      <p:sp>
        <p:nvSpPr>
          <p:cNvPr id="3" name="Text Placeholder 2"/>
          <p:cNvSpPr>
            <a:spLocks noGrp="1"/>
          </p:cNvSpPr>
          <p:nvPr>
            <p:ph type="body" idx="1"/>
          </p:nvPr>
        </p:nvSpPr>
        <p:spPr>
          <a:xfrm>
            <a:off x="1019810" y="4105324"/>
            <a:ext cx="8032751" cy="1252788"/>
          </a:xfrm>
        </p:spPr>
        <p:txBody>
          <a:bodyPr anchor="t" anchorCtr="0">
            <a:normAutofit/>
          </a:bodyPr>
          <a:lstStyle>
            <a:lvl1pPr marL="0" indent="0" algn="ctr">
              <a:spcBef>
                <a:spcPct val="0"/>
              </a:spcBef>
              <a:buNone/>
              <a:defRPr sz="1700" b="1">
                <a:solidFill>
                  <a:schemeClr val="tx1">
                    <a:tint val="75000"/>
                  </a:schemeClr>
                </a:solidFill>
              </a:defRPr>
            </a:lvl1pPr>
            <a:lvl2pPr marL="509412" indent="0">
              <a:buNone/>
              <a:defRPr sz="2000">
                <a:solidFill>
                  <a:schemeClr val="tx1">
                    <a:tint val="75000"/>
                  </a:schemeClr>
                </a:solidFill>
              </a:defRPr>
            </a:lvl2pPr>
            <a:lvl3pPr marL="1018824" indent="0">
              <a:buNone/>
              <a:defRPr sz="1800">
                <a:solidFill>
                  <a:schemeClr val="tx1">
                    <a:tint val="75000"/>
                  </a:schemeClr>
                </a:solidFill>
              </a:defRPr>
            </a:lvl3pPr>
            <a:lvl4pPr marL="1528237" indent="0">
              <a:buNone/>
              <a:defRPr sz="1600">
                <a:solidFill>
                  <a:schemeClr val="tx1">
                    <a:tint val="75000"/>
                  </a:schemeClr>
                </a:solidFill>
              </a:defRPr>
            </a:lvl4pPr>
            <a:lvl5pPr marL="2037649" indent="0">
              <a:buNone/>
              <a:defRPr sz="1600">
                <a:solidFill>
                  <a:schemeClr val="tx1">
                    <a:tint val="75000"/>
                  </a:schemeClr>
                </a:solidFill>
              </a:defRPr>
            </a:lvl5pPr>
            <a:lvl6pPr marL="2547061" indent="0">
              <a:buNone/>
              <a:defRPr sz="1600">
                <a:solidFill>
                  <a:schemeClr val="tx1">
                    <a:tint val="75000"/>
                  </a:schemeClr>
                </a:solidFill>
              </a:defRPr>
            </a:lvl6pPr>
            <a:lvl7pPr marL="3056473" indent="0">
              <a:buNone/>
              <a:defRPr sz="1600">
                <a:solidFill>
                  <a:schemeClr val="tx1">
                    <a:tint val="75000"/>
                  </a:schemeClr>
                </a:solidFill>
              </a:defRPr>
            </a:lvl7pPr>
            <a:lvl8pPr marL="3565886" indent="0">
              <a:buNone/>
              <a:defRPr sz="1600">
                <a:solidFill>
                  <a:schemeClr val="tx1">
                    <a:tint val="75000"/>
                  </a:schemeClr>
                </a:solidFill>
              </a:defRPr>
            </a:lvl8pPr>
            <a:lvl9pPr marL="4075298" indent="0">
              <a:buNone/>
              <a:defRPr sz="1600">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C3F416CD-67A3-4CF0-A210-F6AF31AC147F}" type="datetimeFigureOut">
              <a:rPr lang="en-US" smtClean="0"/>
              <a:pPr/>
              <a:t>7/6/17</a:t>
            </a:fld>
            <a:endParaRPr lang="en-US" dirty="0"/>
          </a:p>
        </p:txBody>
      </p:sp>
      <p:sp>
        <p:nvSpPr>
          <p:cNvPr id="8" name="Footer Placeholder 4"/>
          <p:cNvSpPr>
            <a:spLocks noGrp="1"/>
          </p:cNvSpPr>
          <p:nvPr>
            <p:ph type="ftr" sz="quarter" idx="11"/>
          </p:nvPr>
        </p:nvSpPr>
        <p:spPr>
          <a:xfrm>
            <a:off x="399892" y="7203864"/>
            <a:ext cx="3185160" cy="413808"/>
          </a:xfrm>
          <a:prstGeom prst="rect">
            <a:avLst/>
          </a:prstGeom>
        </p:spPr>
        <p:txBody>
          <a:bodyPr/>
          <a:lstStyle>
            <a:lvl1pPr algn="l">
              <a:defRPr sz="1300">
                <a:solidFill>
                  <a:schemeClr val="tx1">
                    <a:lumMod val="50000"/>
                    <a:lumOff val="50000"/>
                  </a:schemeClr>
                </a:solidFill>
              </a:defRPr>
            </a:lvl1pPr>
          </a:lstStyle>
          <a:p>
            <a:endParaRPr kumimoji="0" lang="en-US" dirty="0"/>
          </a:p>
        </p:txBody>
      </p:sp>
      <p:pic>
        <p:nvPicPr>
          <p:cNvPr id="9" name="Picture 8" descr="SectionHeader-Bevel.png"/>
          <p:cNvPicPr>
            <a:picLocks noChangeAspect="1"/>
          </p:cNvPicPr>
          <p:nvPr/>
        </p:nvPicPr>
        <p:blipFill>
          <a:blip r:embed="rId2"/>
          <a:stretch>
            <a:fillRect/>
          </a:stretch>
        </p:blipFill>
        <p:spPr>
          <a:xfrm>
            <a:off x="1020853" y="4034431"/>
            <a:ext cx="8046720" cy="2039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Content Placeholder 2"/>
          <p:cNvSpPr>
            <a:spLocks noGrp="1"/>
          </p:cNvSpPr>
          <p:nvPr>
            <p:ph sz="half" idx="1"/>
          </p:nvPr>
        </p:nvSpPr>
        <p:spPr>
          <a:xfrm>
            <a:off x="409239"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412877"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59B3B28-80B9-1747-8344-D978620F477B}" type="datetimeFigureOut">
              <a:rPr lang="en-US" smtClean="0"/>
              <a:pPr/>
              <a:t>7/6/17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ComparisonBoxes.png"/>
          <p:cNvPicPr>
            <a:picLocks noChangeAspect="1"/>
          </p:cNvPicPr>
          <p:nvPr/>
        </p:nvPicPr>
        <p:blipFill>
          <a:blip r:embed="rId2"/>
          <a:srcRect l="4559" t="28431" r="57794" b="7647"/>
          <a:stretch>
            <a:fillRect/>
          </a:stretch>
        </p:blipFill>
        <p:spPr>
          <a:xfrm>
            <a:off x="399378" y="2209801"/>
            <a:ext cx="3822192" cy="4862853"/>
          </a:xfrm>
          <a:prstGeom prst="rect">
            <a:avLst/>
          </a:prstGeom>
        </p:spPr>
      </p:pic>
      <p:pic>
        <p:nvPicPr>
          <p:cNvPr id="11" name="Picture 10" descr="ComparisonBoxes.png"/>
          <p:cNvPicPr>
            <a:picLocks noChangeAspect="1"/>
          </p:cNvPicPr>
          <p:nvPr/>
        </p:nvPicPr>
        <p:blipFill>
          <a:blip r:embed="rId2"/>
          <a:srcRect l="4559" t="28431" r="57794" b="7647"/>
          <a:stretch>
            <a:fillRect/>
          </a:stretch>
        </p:blipFill>
        <p:spPr>
          <a:xfrm>
            <a:off x="4392168" y="2204721"/>
            <a:ext cx="3822192" cy="4862853"/>
          </a:xfrm>
          <a:prstGeom prst="rect">
            <a:avLst/>
          </a:prstGeom>
        </p:spPr>
      </p:pic>
      <p:sp>
        <p:nvSpPr>
          <p:cNvPr id="4" name="Content Placeholder 3"/>
          <p:cNvSpPr>
            <a:spLocks noGrp="1"/>
          </p:cNvSpPr>
          <p:nvPr>
            <p:ph sz="half" idx="2"/>
          </p:nvPr>
        </p:nvSpPr>
        <p:spPr>
          <a:xfrm>
            <a:off x="419100" y="2235201"/>
            <a:ext cx="3771900" cy="4731173"/>
          </a:xfrm>
          <a:prstGeom prst="roundRect">
            <a:avLst>
              <a:gd name="adj" fmla="val 4119"/>
            </a:avLst>
          </a:prstGeom>
          <a:noFill/>
          <a:effectLst/>
          <a:scene3d>
            <a:camera prst="orthographicFront"/>
            <a:lightRig rig="soft" dir="t"/>
          </a:scene3d>
          <a:sp3d>
            <a:extrusionClr>
              <a:schemeClr val="bg1"/>
            </a:extrusionClr>
            <a:contourClr>
              <a:schemeClr val="bg1">
                <a:lumMod val="65000"/>
              </a:schemeClr>
            </a:contourClr>
          </a:sp3d>
        </p:spPr>
        <p:txBody>
          <a:bodyPr tIns="101882" bIns="101882">
            <a:normAutofit/>
            <a:scene3d>
              <a:camera prst="orthographicFront"/>
              <a:lightRig rig="threePt" dir="t"/>
            </a:scene3d>
            <a:sp3d>
              <a:contourClr>
                <a:schemeClr val="bg1"/>
              </a:contourClr>
            </a:sp3d>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noAutofit/>
          </a:bodyPr>
          <a:lstStyle>
            <a:lvl1pPr algn="ctr">
              <a:defRPr/>
            </a:lvl1pPr>
          </a:lstStyle>
          <a:p>
            <a:r>
              <a:rPr lang="en-US" smtClean="0"/>
              <a:t>Click to edit Master title style</a:t>
            </a:r>
            <a:endParaRPr/>
          </a:p>
        </p:txBody>
      </p:sp>
      <p:sp>
        <p:nvSpPr>
          <p:cNvPr id="3" name="Text Placeholder 2"/>
          <p:cNvSpPr>
            <a:spLocks noGrp="1"/>
          </p:cNvSpPr>
          <p:nvPr>
            <p:ph type="body" idx="1"/>
          </p:nvPr>
        </p:nvSpPr>
        <p:spPr>
          <a:xfrm>
            <a:off x="409239"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5" name="Text Placeholder 4"/>
          <p:cNvSpPr>
            <a:spLocks noGrp="1"/>
          </p:cNvSpPr>
          <p:nvPr>
            <p:ph type="body" sz="quarter" idx="3"/>
          </p:nvPr>
        </p:nvSpPr>
        <p:spPr>
          <a:xfrm>
            <a:off x="4412877"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4412877" y="2235201"/>
            <a:ext cx="3771900" cy="4731173"/>
          </a:xfrm>
          <a:prstGeom prst="roundRect">
            <a:avLst>
              <a:gd name="adj" fmla="val 2941"/>
            </a:avLst>
          </a:prstGeom>
          <a:noFill/>
          <a:effectLst/>
          <a:scene3d>
            <a:camera prst="orthographicFront"/>
            <a:lightRig rig="soft" dir="t"/>
          </a:scene3d>
          <a:sp3d>
            <a:extrusionClr>
              <a:schemeClr val="bg1"/>
            </a:extrusionClr>
            <a:contourClr>
              <a:schemeClr val="bg1">
                <a:lumMod val="65000"/>
              </a:schemeClr>
            </a:contourClr>
          </a:sp3d>
        </p:spPr>
        <p:txBody>
          <a:bodyPr vert="horz" lIns="101882" tIns="101882" rIns="101882" bIns="101882" rtlCol="0">
            <a:normAutofit/>
            <a:scene3d>
              <a:camera prst="orthographicFront"/>
              <a:lightRig rig="threePt" dir="t"/>
            </a:scene3d>
            <a:sp3d>
              <a:contourClr>
                <a:schemeClr val="bg1"/>
              </a:contourClr>
            </a:sp3d>
          </a:bodyPr>
          <a:lstStyle>
            <a:lvl1pPr algn="l" defTabSz="1018824" rtl="0" eaLnBrk="1" latinLnBrk="0" hangingPunct="1">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algn="l" defTabSz="1018824" rtl="0" eaLnBrk="1" latinLnBrk="0" hangingPunct="1">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algn="l" defTabSz="1018824" rtl="0" eaLnBrk="1" latinLnBrk="0" hangingPunct="1">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59B3B28-80B9-1747-8344-D978620F477B}" type="datetimeFigureOut">
              <a:rPr lang="en-US" smtClean="0"/>
              <a:pPr/>
              <a:t>7/6/17</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59B3B28-80B9-1747-8344-D978620F477B}" type="datetimeFigureOut">
              <a:rPr lang="en-US" smtClean="0"/>
              <a:pPr/>
              <a:t>7/6/17</a:t>
            </a:fld>
            <a:endParaRPr lang="en-US" dirty="0"/>
          </a:p>
        </p:txBody>
      </p:sp>
      <p:sp>
        <p:nvSpPr>
          <p:cNvPr id="4" name="Footer Placeholder 3"/>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9B3B28-80B9-1747-8344-D978620F477B}" type="datetimeFigureOut">
              <a:rPr lang="en-US" smtClean="0"/>
              <a:pPr/>
              <a:t>7/6/17</a:t>
            </a:fld>
            <a:endParaRPr lang="en-US" dirty="0"/>
          </a:p>
        </p:txBody>
      </p:sp>
      <p:sp>
        <p:nvSpPr>
          <p:cNvPr id="3" name="Footer Placeholder 2"/>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4586" y="594360"/>
            <a:ext cx="7795260" cy="829416"/>
          </a:xfrm>
          <a:prstGeom prst="rect">
            <a:avLst/>
          </a:prstGeom>
        </p:spPr>
        <p:txBody>
          <a:bodyPr vert="horz" lIns="101882" tIns="50941" rIns="101882" bIns="50941" rtlCol="0" anchor="ctr">
            <a:noAutofit/>
            <a:scene3d>
              <a:camera prst="orthographicFront"/>
              <a:lightRig rig="morning" dir="t">
                <a:rot lat="0" lon="0" rev="2400000"/>
              </a:lightRig>
            </a:scene3d>
            <a:sp3d extrusionH="63500" contourW="6350">
              <a:bevelT w="19050" h="50800" prst="softRound"/>
              <a:contourClr>
                <a:schemeClr val="bg1"/>
              </a:contourClr>
            </a:sp3d>
          </a:bodyPr>
          <a:lstStyle/>
          <a:p>
            <a:r>
              <a:rPr lang="en-US" smtClean="0"/>
              <a:t>Click to edit Master title style</a:t>
            </a:r>
            <a:endParaRPr/>
          </a:p>
        </p:txBody>
      </p:sp>
      <p:sp>
        <p:nvSpPr>
          <p:cNvPr id="3" name="Text Placeholder 2"/>
          <p:cNvSpPr>
            <a:spLocks noGrp="1"/>
          </p:cNvSpPr>
          <p:nvPr>
            <p:ph type="body" idx="1"/>
          </p:nvPr>
        </p:nvSpPr>
        <p:spPr>
          <a:xfrm>
            <a:off x="384586" y="1813560"/>
            <a:ext cx="7795260" cy="5129425"/>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rot="16200000">
            <a:off x="8283677" y="5326222"/>
            <a:ext cx="2418080" cy="40163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l">
              <a:defRPr sz="2000">
                <a:solidFill>
                  <a:schemeClr val="tx2">
                    <a:lumMod val="40000"/>
                    <a:lumOff val="60000"/>
                  </a:schemeClr>
                </a:solidFill>
                <a:effectLst>
                  <a:outerShdw blurRad="50800" dist="12700" dir="2700000" algn="tl" rotWithShape="0">
                    <a:schemeClr val="bg1">
                      <a:alpha val="40000"/>
                    </a:schemeClr>
                  </a:outerShdw>
                </a:effectLst>
              </a:defRPr>
            </a:lvl1pPr>
          </a:lstStyle>
          <a:p>
            <a:fld id="{259B3B28-80B9-1747-8344-D978620F477B}" type="datetimeFigureOut">
              <a:rPr lang="en-US" smtClean="0"/>
              <a:pPr/>
              <a:t>7/6/17</a:t>
            </a:fld>
            <a:endParaRPr lang="en-US" dirty="0"/>
          </a:p>
        </p:txBody>
      </p:sp>
      <p:sp>
        <p:nvSpPr>
          <p:cNvPr id="6" name="Slide Number Placeholder 5"/>
          <p:cNvSpPr>
            <a:spLocks noGrp="1"/>
          </p:cNvSpPr>
          <p:nvPr>
            <p:ph type="sldNum" sz="quarter" idx="4"/>
          </p:nvPr>
        </p:nvSpPr>
        <p:spPr>
          <a:xfrm>
            <a:off x="8845475" y="7005744"/>
            <a:ext cx="887506" cy="41380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r">
              <a:defRPr sz="5000">
                <a:solidFill>
                  <a:schemeClr val="tx2">
                    <a:lumMod val="40000"/>
                    <a:lumOff val="60000"/>
                  </a:schemeClr>
                </a:solidFill>
                <a:effectLst>
                  <a:outerShdw blurRad="50800" dist="12700" dir="2700000" algn="tl" rotWithShape="0">
                    <a:schemeClr val="bg1">
                      <a:alpha val="40000"/>
                    </a:schemeClr>
                  </a:outerShdw>
                </a:effectLst>
              </a:defRPr>
            </a:lvl1pPr>
          </a:lstStyle>
          <a:p>
            <a:fld id="{BB014C3C-60F8-8B44-89CC-7FFFEF1426FA}" type="slidenum">
              <a:rPr lang="en-US" smtClean="0"/>
              <a:pPr/>
              <a:t>‹#›</a:t>
            </a:fld>
            <a:endParaRPr lang="en-US" dirty="0"/>
          </a:p>
        </p:txBody>
      </p:sp>
      <p:pic>
        <p:nvPicPr>
          <p:cNvPr id="7" name="Picture 6" descr="bevelDivider.png"/>
          <p:cNvPicPr>
            <a:picLocks noChangeAspect="1"/>
          </p:cNvPicPr>
          <p:nvPr/>
        </p:nvPicPr>
        <p:blipFill>
          <a:blip r:embed="rId15"/>
          <a:stretch>
            <a:fillRect/>
          </a:stretch>
        </p:blipFill>
        <p:spPr>
          <a:xfrm>
            <a:off x="8549640" y="0"/>
            <a:ext cx="117872" cy="7772400"/>
          </a:xfrm>
          <a:prstGeom prst="rect">
            <a:avLst/>
          </a:prstGeom>
        </p:spPr>
      </p:pic>
      <p:sp>
        <p:nvSpPr>
          <p:cNvPr id="9" name="Footer Placeholder 7"/>
          <p:cNvSpPr>
            <a:spLocks noGrp="1"/>
          </p:cNvSpPr>
          <p:nvPr>
            <p:ph type="ftr" sz="quarter" idx="3"/>
          </p:nvPr>
        </p:nvSpPr>
        <p:spPr>
          <a:xfrm rot="16200000">
            <a:off x="6261711" y="3642202"/>
            <a:ext cx="5786120" cy="401638"/>
          </a:xfrm>
          <a:prstGeom prst="rect">
            <a:avLst/>
          </a:prstGeo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l" defTabSz="1018824" rtl="0" eaLnBrk="1" latinLnBrk="0" hangingPunct="1">
              <a:spcBef>
                <a:spcPts val="2674"/>
              </a:spcBef>
              <a:buClr>
                <a:schemeClr val="tx2"/>
              </a:buClr>
              <a:buSzPct val="100000"/>
              <a:buFont typeface="Wingdings 2" pitchFamily="18" charset="2"/>
              <a:buNone/>
              <a:defRPr kumimoji="0" sz="2500" b="1" i="0" u="none" strike="noStrike" kern="1200" cap="none" spc="0" normalizeH="0" baseline="0">
                <a:ln>
                  <a:noFill/>
                </a:ln>
                <a:solidFill>
                  <a:schemeClr val="tx2">
                    <a:lumMod val="60000"/>
                    <a:lumOff val="40000"/>
                  </a:schemeClr>
                </a:solidFill>
                <a:effectLst>
                  <a:outerShdw blurRad="50800" dist="12700" dir="2700000" algn="tl" rotWithShape="0">
                    <a:schemeClr val="bg1">
                      <a:alpha val="40000"/>
                    </a:schemeClr>
                  </a:outerShdw>
                </a:effectLst>
                <a:uLnTx/>
                <a:uFillTx/>
                <a:latin typeface="+mn-lt"/>
                <a:ea typeface="+mn-ea"/>
                <a:cs typeface="+mn-cs"/>
              </a:defRPr>
            </a:lvl1pPr>
          </a:lstStyle>
          <a:p>
            <a:endParaRPr lang="en-US" dirty="0"/>
          </a:p>
        </p:txBody>
      </p:sp>
    </p:spTree>
  </p:cSld>
  <p:clrMap bg1="lt1" tx1="dk1" bg2="lt2" tx2="dk2" accent1="accent1" accent2="accent2" accent3="accent3" accent4="accent4" accent5="accent5" accent6="accent6" hlink="hlink" folHlink="folHlink"/>
  <p:sldLayoutIdLst>
    <p:sldLayoutId id="2147485194" r:id="rId1"/>
    <p:sldLayoutId id="2147485195" r:id="rId2"/>
    <p:sldLayoutId id="2147485196" r:id="rId3"/>
    <p:sldLayoutId id="2147485197" r:id="rId4"/>
    <p:sldLayoutId id="2147485198" r:id="rId5"/>
    <p:sldLayoutId id="2147485199" r:id="rId6"/>
    <p:sldLayoutId id="2147485200" r:id="rId7"/>
    <p:sldLayoutId id="2147485201" r:id="rId8"/>
    <p:sldLayoutId id="2147485202" r:id="rId9"/>
    <p:sldLayoutId id="2147485203" r:id="rId10"/>
    <p:sldLayoutId id="2147485204" r:id="rId11"/>
    <p:sldLayoutId id="2147485205" r:id="rId12"/>
    <p:sldLayoutId id="2147485206" r:id="rId13"/>
  </p:sldLayoutIdLst>
  <p:txStyles>
    <p:titleStyle>
      <a:lvl1pPr algn="l" defTabSz="1018824" rtl="0" eaLnBrk="1" latinLnBrk="0" hangingPunct="1">
        <a:spcBef>
          <a:spcPct val="0"/>
        </a:spcBef>
        <a:buNone/>
        <a:defRPr sz="5100" kern="1200">
          <a:solidFill>
            <a:schemeClr val="tx2"/>
          </a:solidFill>
          <a:effectLst>
            <a:innerShdw blurRad="63500" dist="50800" dir="5400000">
              <a:schemeClr val="bg1">
                <a:alpha val="50000"/>
              </a:schemeClr>
            </a:innerShdw>
          </a:effectLst>
          <a:latin typeface="+mj-lt"/>
          <a:ea typeface="+mj-ea"/>
          <a:cs typeface="+mj-cs"/>
        </a:defRPr>
      </a:lvl1pPr>
    </p:titleStyle>
    <p:bodyStyle>
      <a:lvl1pPr marL="314845" indent="-314845" algn="l" defTabSz="1018824" rtl="0" eaLnBrk="1" latinLnBrk="0" hangingPunct="1">
        <a:spcBef>
          <a:spcPts val="2674"/>
        </a:spcBef>
        <a:buClr>
          <a:schemeClr val="tx2"/>
        </a:buClr>
        <a:buSzPct val="100000"/>
        <a:buFont typeface="Wingdings 2" pitchFamily="18" charset="2"/>
        <a:buChar char=""/>
        <a:defRPr sz="29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643840" indent="-328995" algn="l" defTabSz="1018824" rtl="0" eaLnBrk="1" latinLnBrk="0" hangingPunct="1">
        <a:spcBef>
          <a:spcPts val="669"/>
        </a:spcBef>
        <a:buClr>
          <a:schemeClr val="tx2">
            <a:lumMod val="60000"/>
            <a:lumOff val="40000"/>
          </a:schemeClr>
        </a:buClr>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958686" indent="-314845" algn="l" defTabSz="1018824" rtl="0" eaLnBrk="1" latinLnBrk="0" hangingPunct="1">
        <a:spcBef>
          <a:spcPts val="669"/>
        </a:spcBef>
        <a:buClr>
          <a:schemeClr val="tx2"/>
        </a:buClr>
        <a:buSzPct val="100000"/>
        <a:buFont typeface="Wingdings 2" pitchFamily="18" charset="2"/>
        <a:buChar char=""/>
        <a:defRPr sz="25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273531" indent="-314845" algn="l" defTabSz="1018824" rtl="0" eaLnBrk="1" latinLnBrk="0" hangingPunct="1">
        <a:spcBef>
          <a:spcPts val="669"/>
        </a:spcBef>
        <a:buClr>
          <a:schemeClr val="tx2">
            <a:lumMod val="60000"/>
            <a:lumOff val="40000"/>
          </a:schemeClr>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588376" indent="-314845" algn="l" defTabSz="1018824" rtl="0" eaLnBrk="1" latinLnBrk="0" hangingPunct="1">
        <a:spcBef>
          <a:spcPts val="669"/>
        </a:spcBef>
        <a:buClr>
          <a:schemeClr val="tx2"/>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801767"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180"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0592"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30004"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image" Target="../media/image162.emf"/><Relationship Id="rId4" Type="http://schemas.openxmlformats.org/officeDocument/2006/relationships/image" Target="../media/image163.emf"/><Relationship Id="rId1" Type="http://schemas.openxmlformats.org/officeDocument/2006/relationships/slideLayout" Target="../slideLayouts/slideLayout10.xml"/><Relationship Id="rId2" Type="http://schemas.openxmlformats.org/officeDocument/2006/relationships/notesSlide" Target="../notesSlides/notesSlide87.xml"/></Relationships>
</file>

<file path=ppt/slides/_rels/slide101.xml.rels><?xml version="1.0" encoding="UTF-8" standalone="yes"?>
<Relationships xmlns="http://schemas.openxmlformats.org/package/2006/relationships"><Relationship Id="rId3" Type="http://schemas.openxmlformats.org/officeDocument/2006/relationships/image" Target="../media/image164.emf"/><Relationship Id="rId4" Type="http://schemas.openxmlformats.org/officeDocument/2006/relationships/image" Target="../media/image165.emf"/><Relationship Id="rId1" Type="http://schemas.openxmlformats.org/officeDocument/2006/relationships/slideLayout" Target="../slideLayouts/slideLayout10.xml"/><Relationship Id="rId2" Type="http://schemas.openxmlformats.org/officeDocument/2006/relationships/notesSlide" Target="../notesSlides/notesSlide88.xml"/></Relationships>
</file>

<file path=ppt/slides/_rels/slide102.xml.rels><?xml version="1.0" encoding="UTF-8" standalone="yes"?>
<Relationships xmlns="http://schemas.openxmlformats.org/package/2006/relationships"><Relationship Id="rId3" Type="http://schemas.openxmlformats.org/officeDocument/2006/relationships/image" Target="../media/image166.emf"/><Relationship Id="rId4" Type="http://schemas.openxmlformats.org/officeDocument/2006/relationships/image" Target="../media/image167.emf"/><Relationship Id="rId5" Type="http://schemas.openxmlformats.org/officeDocument/2006/relationships/image" Target="../media/image168.emf"/><Relationship Id="rId1" Type="http://schemas.openxmlformats.org/officeDocument/2006/relationships/slideLayout" Target="../slideLayouts/slideLayout10.xml"/><Relationship Id="rId2" Type="http://schemas.openxmlformats.org/officeDocument/2006/relationships/notesSlide" Target="../notesSlides/notesSlide89.xml"/></Relationships>
</file>

<file path=ppt/slides/_rels/slide103.xml.rels><?xml version="1.0" encoding="UTF-8" standalone="yes"?>
<Relationships xmlns="http://schemas.openxmlformats.org/package/2006/relationships"><Relationship Id="rId3" Type="http://schemas.openxmlformats.org/officeDocument/2006/relationships/image" Target="../media/image169.emf"/><Relationship Id="rId4" Type="http://schemas.openxmlformats.org/officeDocument/2006/relationships/image" Target="../media/image170.emf"/><Relationship Id="rId5" Type="http://schemas.openxmlformats.org/officeDocument/2006/relationships/image" Target="../media/image171.emf"/><Relationship Id="rId1" Type="http://schemas.openxmlformats.org/officeDocument/2006/relationships/slideLayout" Target="../slideLayouts/slideLayout10.xml"/><Relationship Id="rId2" Type="http://schemas.openxmlformats.org/officeDocument/2006/relationships/notesSlide" Target="../notesSlides/notesSlide9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172.emf"/><Relationship Id="rId4" Type="http://schemas.openxmlformats.org/officeDocument/2006/relationships/image" Target="../media/image173.emf"/><Relationship Id="rId5" Type="http://schemas.openxmlformats.org/officeDocument/2006/relationships/image" Target="../media/image174.emf"/><Relationship Id="rId6" Type="http://schemas.openxmlformats.org/officeDocument/2006/relationships/image" Target="../media/image175.emf"/><Relationship Id="rId1" Type="http://schemas.openxmlformats.org/officeDocument/2006/relationships/slideLayout" Target="../slideLayouts/slideLayout12.xml"/><Relationship Id="rId2" Type="http://schemas.openxmlformats.org/officeDocument/2006/relationships/notesSlide" Target="../notesSlides/notesSlide91.xml"/></Relationships>
</file>

<file path=ppt/slides/_rels/slide106.xml.rels><?xml version="1.0" encoding="UTF-8" standalone="yes"?>
<Relationships xmlns="http://schemas.openxmlformats.org/package/2006/relationships"><Relationship Id="rId3" Type="http://schemas.openxmlformats.org/officeDocument/2006/relationships/image" Target="../media/image176.emf"/><Relationship Id="rId4" Type="http://schemas.openxmlformats.org/officeDocument/2006/relationships/image" Target="../media/image177.emf"/><Relationship Id="rId5" Type="http://schemas.openxmlformats.org/officeDocument/2006/relationships/image" Target="../media/image178.emf"/><Relationship Id="rId6" Type="http://schemas.openxmlformats.org/officeDocument/2006/relationships/image" Target="../media/image179.emf"/><Relationship Id="rId1" Type="http://schemas.openxmlformats.org/officeDocument/2006/relationships/slideLayout" Target="../slideLayouts/slideLayout12.xml"/><Relationship Id="rId2" Type="http://schemas.openxmlformats.org/officeDocument/2006/relationships/notesSlide" Target="../notesSlides/notesSlide92.xml"/></Relationships>
</file>

<file path=ppt/slides/_rels/slide107.xml.rels><?xml version="1.0" encoding="UTF-8" standalone="yes"?>
<Relationships xmlns="http://schemas.openxmlformats.org/package/2006/relationships"><Relationship Id="rId3" Type="http://schemas.openxmlformats.org/officeDocument/2006/relationships/image" Target="../media/image180.emf"/><Relationship Id="rId4" Type="http://schemas.openxmlformats.org/officeDocument/2006/relationships/image" Target="../media/image181.emf"/><Relationship Id="rId5" Type="http://schemas.openxmlformats.org/officeDocument/2006/relationships/image" Target="../media/image182.emf"/><Relationship Id="rId6" Type="http://schemas.openxmlformats.org/officeDocument/2006/relationships/image" Target="../media/image183.emf"/><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108.xml.rels><?xml version="1.0" encoding="UTF-8" standalone="yes"?>
<Relationships xmlns="http://schemas.openxmlformats.org/package/2006/relationships"><Relationship Id="rId3" Type="http://schemas.openxmlformats.org/officeDocument/2006/relationships/image" Target="../media/image185.emf"/><Relationship Id="rId4" Type="http://schemas.openxmlformats.org/officeDocument/2006/relationships/image" Target="../media/image96.jpeg"/><Relationship Id="rId5" Type="http://schemas.openxmlformats.org/officeDocument/2006/relationships/image" Target="../media/image98.png"/><Relationship Id="rId6" Type="http://schemas.openxmlformats.org/officeDocument/2006/relationships/image" Target="../media/image97.png"/><Relationship Id="rId1" Type="http://schemas.openxmlformats.org/officeDocument/2006/relationships/slideLayout" Target="../slideLayouts/slideLayout4.xml"/><Relationship Id="rId2" Type="http://schemas.openxmlformats.org/officeDocument/2006/relationships/image" Target="../media/image184.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6.gif"/></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3" Type="http://schemas.openxmlformats.org/officeDocument/2006/relationships/image" Target="../media/image185.emf"/><Relationship Id="rId4" Type="http://schemas.openxmlformats.org/officeDocument/2006/relationships/image" Target="../media/image96.jpeg"/><Relationship Id="rId5" Type="http://schemas.openxmlformats.org/officeDocument/2006/relationships/image" Target="../media/image98.png"/><Relationship Id="rId6" Type="http://schemas.openxmlformats.org/officeDocument/2006/relationships/image" Target="../media/image97.png"/><Relationship Id="rId1" Type="http://schemas.openxmlformats.org/officeDocument/2006/relationships/slideLayout" Target="../slideLayouts/slideLayout4.xml"/><Relationship Id="rId2" Type="http://schemas.openxmlformats.org/officeDocument/2006/relationships/image" Target="../media/image184.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e-education.psu.edu/astro801/content/l3_p6.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3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5.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1" Type="http://schemas.openxmlformats.org/officeDocument/2006/relationships/slideLayout" Target="../slideLayouts/slideLayout8.xml"/><Relationship Id="rId2" Type="http://schemas.openxmlformats.org/officeDocument/2006/relationships/image" Target="../media/image39.emf"/></Relationships>
</file>

<file path=ppt/slides/_rels/slide32.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45.emf"/></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4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emf"/></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5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image" Target="../media/image61.emf"/><Relationship Id="rId5" Type="http://schemas.openxmlformats.org/officeDocument/2006/relationships/image" Target="../media/image62.emf"/><Relationship Id="rId1" Type="http://schemas.openxmlformats.org/officeDocument/2006/relationships/slideLayout" Target="../slideLayouts/slideLayout8.xml"/><Relationship Id="rId2" Type="http://schemas.openxmlformats.org/officeDocument/2006/relationships/image" Target="../media/image59.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63.emf"/></Relationships>
</file>

<file path=ppt/slides/_rels/slide46.x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65.emf"/><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emf"/><Relationship Id="rId5" Type="http://schemas.openxmlformats.org/officeDocument/2006/relationships/image" Target="../media/image69.emf"/><Relationship Id="rId1" Type="http://schemas.openxmlformats.org/officeDocument/2006/relationships/slideLayout" Target="../slideLayouts/slideLayout8.xml"/><Relationship Id="rId2" Type="http://schemas.openxmlformats.org/officeDocument/2006/relationships/image" Target="../media/image66.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7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7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72.emf"/></Relationships>
</file>

<file path=ppt/slides/_rels/slide51.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3" Type="http://schemas.openxmlformats.org/officeDocument/2006/relationships/image" Target="../media/image75.emf"/><Relationship Id="rId4" Type="http://schemas.openxmlformats.org/officeDocument/2006/relationships/image" Target="../media/image76.emf"/><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53.x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78.emf"/><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7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8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81.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82.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2.png"/><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83.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84.emf"/></Relationships>
</file>

<file path=ppt/slides/_rels/slide63.xml.rels><?xml version="1.0" encoding="UTF-8" standalone="yes"?>
<Relationships xmlns="http://schemas.openxmlformats.org/package/2006/relationships"><Relationship Id="rId3" Type="http://schemas.openxmlformats.org/officeDocument/2006/relationships/image" Target="../media/image85.emf"/><Relationship Id="rId4" Type="http://schemas.openxmlformats.org/officeDocument/2006/relationships/image" Target="../media/image86.emf"/><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64.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8.emf"/><Relationship Id="rId5" Type="http://schemas.openxmlformats.org/officeDocument/2006/relationships/image" Target="../media/image89.emf"/><Relationship Id="rId6" Type="http://schemas.openxmlformats.org/officeDocument/2006/relationships/image" Target="../media/image90.emf"/><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65.xml.rels><?xml version="1.0" encoding="UTF-8" standalone="yes"?>
<Relationships xmlns="http://schemas.openxmlformats.org/package/2006/relationships"><Relationship Id="rId3" Type="http://schemas.openxmlformats.org/officeDocument/2006/relationships/image" Target="../media/image91.emf"/><Relationship Id="rId4" Type="http://schemas.openxmlformats.org/officeDocument/2006/relationships/image" Target="../media/image92.emf"/><Relationship Id="rId5" Type="http://schemas.openxmlformats.org/officeDocument/2006/relationships/image" Target="../media/image93.emf"/><Relationship Id="rId6" Type="http://schemas.openxmlformats.org/officeDocument/2006/relationships/image" Target="../media/image94.emf"/><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9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3" Type="http://schemas.openxmlformats.org/officeDocument/2006/relationships/image" Target="../media/image96.jpeg"/><Relationship Id="rId4" Type="http://schemas.openxmlformats.org/officeDocument/2006/relationships/image" Target="../media/image97.png"/><Relationship Id="rId5" Type="http://schemas.openxmlformats.org/officeDocument/2006/relationships/image" Target="../media/image98.png"/><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3" Type="http://schemas.openxmlformats.org/officeDocument/2006/relationships/image" Target="../media/image99.emf"/><Relationship Id="rId4" Type="http://schemas.openxmlformats.org/officeDocument/2006/relationships/image" Target="../media/image100.emf"/><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101.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image" Target="../media/image102.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 Id="rId3" Type="http://schemas.openxmlformats.org/officeDocument/2006/relationships/image" Target="../media/image103.emf"/></Relationships>
</file>

<file path=ppt/slides/_rels/slide74.xml.rels><?xml version="1.0" encoding="UTF-8" standalone="yes"?>
<Relationships xmlns="http://schemas.openxmlformats.org/package/2006/relationships"><Relationship Id="rId3" Type="http://schemas.openxmlformats.org/officeDocument/2006/relationships/image" Target="../media/image104.emf"/><Relationship Id="rId4" Type="http://schemas.openxmlformats.org/officeDocument/2006/relationships/image" Target="../media/image105.emf"/><Relationship Id="rId1" Type="http://schemas.openxmlformats.org/officeDocument/2006/relationships/slideLayout" Target="../slideLayouts/slideLayout8.xml"/><Relationship Id="rId2" Type="http://schemas.openxmlformats.org/officeDocument/2006/relationships/notesSlide" Target="../notesSlides/notesSlide64.xml"/></Relationships>
</file>

<file path=ppt/slides/_rels/slide75.xml.rels><?xml version="1.0" encoding="UTF-8" standalone="yes"?>
<Relationships xmlns="http://schemas.openxmlformats.org/package/2006/relationships"><Relationship Id="rId3" Type="http://schemas.openxmlformats.org/officeDocument/2006/relationships/image" Target="../media/image106.emf"/><Relationship Id="rId4" Type="http://schemas.openxmlformats.org/officeDocument/2006/relationships/image" Target="../media/image107.emf"/><Relationship Id="rId5" Type="http://schemas.openxmlformats.org/officeDocument/2006/relationships/image" Target="../media/image108.emf"/><Relationship Id="rId6" Type="http://schemas.openxmlformats.org/officeDocument/2006/relationships/image" Target="../media/image109.emf"/><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76.xml.rels><?xml version="1.0" encoding="UTF-8" standalone="yes"?>
<Relationships xmlns="http://schemas.openxmlformats.org/package/2006/relationships"><Relationship Id="rId3" Type="http://schemas.openxmlformats.org/officeDocument/2006/relationships/image" Target="../media/image110.emf"/><Relationship Id="rId4" Type="http://schemas.openxmlformats.org/officeDocument/2006/relationships/image" Target="../media/image111.emf"/><Relationship Id="rId5" Type="http://schemas.openxmlformats.org/officeDocument/2006/relationships/image" Target="../media/image112.emf"/><Relationship Id="rId6" Type="http://schemas.openxmlformats.org/officeDocument/2006/relationships/image" Target="../media/image113.emf"/><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77.xml.rels><?xml version="1.0" encoding="UTF-8" standalone="yes"?>
<Relationships xmlns="http://schemas.openxmlformats.org/package/2006/relationships"><Relationship Id="rId3" Type="http://schemas.openxmlformats.org/officeDocument/2006/relationships/image" Target="../media/image114.emf"/><Relationship Id="rId4" Type="http://schemas.openxmlformats.org/officeDocument/2006/relationships/image" Target="../media/image115.emf"/><Relationship Id="rId1" Type="http://schemas.openxmlformats.org/officeDocument/2006/relationships/slideLayout" Target="../slideLayouts/slideLayout8.xml"/><Relationship Id="rId2" Type="http://schemas.openxmlformats.org/officeDocument/2006/relationships/notesSlide" Target="../notesSlides/notesSlide67.xml"/></Relationships>
</file>

<file path=ppt/slides/_rels/slide78.xml.rels><?xml version="1.0" encoding="UTF-8" standalone="yes"?>
<Relationships xmlns="http://schemas.openxmlformats.org/package/2006/relationships"><Relationship Id="rId3" Type="http://schemas.openxmlformats.org/officeDocument/2006/relationships/image" Target="../media/image116.emf"/><Relationship Id="rId4" Type="http://schemas.openxmlformats.org/officeDocument/2006/relationships/image" Target="../media/image117.emf"/><Relationship Id="rId5" Type="http://schemas.openxmlformats.org/officeDocument/2006/relationships/image" Target="../media/image118.emf"/><Relationship Id="rId6" Type="http://schemas.openxmlformats.org/officeDocument/2006/relationships/image" Target="../media/image119.emf"/><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79.xml.rels><?xml version="1.0" encoding="UTF-8" standalone="yes"?>
<Relationships xmlns="http://schemas.openxmlformats.org/package/2006/relationships"><Relationship Id="rId3" Type="http://schemas.openxmlformats.org/officeDocument/2006/relationships/image" Target="../media/image115.emf"/><Relationship Id="rId4" Type="http://schemas.openxmlformats.org/officeDocument/2006/relationships/image" Target="../media/image120.emf"/><Relationship Id="rId5" Type="http://schemas.openxmlformats.org/officeDocument/2006/relationships/image" Target="../media/image121.emf"/><Relationship Id="rId6" Type="http://schemas.openxmlformats.org/officeDocument/2006/relationships/image" Target="../media/image122.emf"/><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1.xml"/></Relationships>
</file>

<file path=ppt/slides/_rels/slide82.xml.rels><?xml version="1.0" encoding="UTF-8" standalone="yes"?>
<Relationships xmlns="http://schemas.openxmlformats.org/package/2006/relationships"><Relationship Id="rId3" Type="http://schemas.openxmlformats.org/officeDocument/2006/relationships/image" Target="../media/image123.emf"/><Relationship Id="rId4" Type="http://schemas.openxmlformats.org/officeDocument/2006/relationships/image" Target="../media/image124.emf"/><Relationship Id="rId1" Type="http://schemas.openxmlformats.org/officeDocument/2006/relationships/slideLayout" Target="../slideLayouts/slideLayout8.xml"/><Relationship Id="rId2" Type="http://schemas.openxmlformats.org/officeDocument/2006/relationships/notesSlide" Target="../notesSlides/notesSlide72.xml"/></Relationships>
</file>

<file path=ppt/slides/_rels/slide83.xml.rels><?xml version="1.0" encoding="UTF-8" standalone="yes"?>
<Relationships xmlns="http://schemas.openxmlformats.org/package/2006/relationships"><Relationship Id="rId3" Type="http://schemas.openxmlformats.org/officeDocument/2006/relationships/image" Target="../media/image125.emf"/><Relationship Id="rId4" Type="http://schemas.openxmlformats.org/officeDocument/2006/relationships/image" Target="../media/image126.emf"/><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84.xml.rels><?xml version="1.0" encoding="UTF-8" standalone="yes"?>
<Relationships xmlns="http://schemas.openxmlformats.org/package/2006/relationships"><Relationship Id="rId3" Type="http://schemas.openxmlformats.org/officeDocument/2006/relationships/image" Target="../media/image127.emf"/><Relationship Id="rId4" Type="http://schemas.openxmlformats.org/officeDocument/2006/relationships/image" Target="../media/image128.emf"/><Relationship Id="rId1" Type="http://schemas.openxmlformats.org/officeDocument/2006/relationships/slideLayout" Target="../slideLayouts/slideLayout8.xml"/><Relationship Id="rId2" Type="http://schemas.openxmlformats.org/officeDocument/2006/relationships/notesSlide" Target="../notesSlides/notesSlide7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29.emf"/><Relationship Id="rId4" Type="http://schemas.openxmlformats.org/officeDocument/2006/relationships/image" Target="../media/image130.emf"/><Relationship Id="rId5" Type="http://schemas.openxmlformats.org/officeDocument/2006/relationships/image" Target="../media/image131.emf"/><Relationship Id="rId6" Type="http://schemas.openxmlformats.org/officeDocument/2006/relationships/image" Target="../media/image132.emf"/><Relationship Id="rId1" Type="http://schemas.openxmlformats.org/officeDocument/2006/relationships/slideLayout" Target="../slideLayouts/slideLayout10.xml"/><Relationship Id="rId2" Type="http://schemas.openxmlformats.org/officeDocument/2006/relationships/notesSlide" Target="../notesSlides/notesSlide75.xml"/></Relationships>
</file>

<file path=ppt/slides/_rels/slide88.xml.rels><?xml version="1.0" encoding="UTF-8" standalone="yes"?>
<Relationships xmlns="http://schemas.openxmlformats.org/package/2006/relationships"><Relationship Id="rId3" Type="http://schemas.openxmlformats.org/officeDocument/2006/relationships/image" Target="../media/image133.emf"/><Relationship Id="rId4" Type="http://schemas.openxmlformats.org/officeDocument/2006/relationships/image" Target="../media/image134.emf"/><Relationship Id="rId5" Type="http://schemas.openxmlformats.org/officeDocument/2006/relationships/image" Target="../media/image135.emf"/><Relationship Id="rId6" Type="http://schemas.openxmlformats.org/officeDocument/2006/relationships/image" Target="../media/image136.emf"/><Relationship Id="rId1" Type="http://schemas.openxmlformats.org/officeDocument/2006/relationships/slideLayout" Target="../slideLayouts/slideLayout10.xml"/><Relationship Id="rId2" Type="http://schemas.openxmlformats.org/officeDocument/2006/relationships/notesSlide" Target="../notesSlides/notesSlide76.xml"/></Relationships>
</file>

<file path=ppt/slides/_rels/slide89.xml.rels><?xml version="1.0" encoding="UTF-8" standalone="yes"?>
<Relationships xmlns="http://schemas.openxmlformats.org/package/2006/relationships"><Relationship Id="rId3" Type="http://schemas.openxmlformats.org/officeDocument/2006/relationships/image" Target="../media/image137.emf"/><Relationship Id="rId4" Type="http://schemas.openxmlformats.org/officeDocument/2006/relationships/image" Target="../media/image138.emf"/><Relationship Id="rId5" Type="http://schemas.openxmlformats.org/officeDocument/2006/relationships/image" Target="../media/image139.emf"/><Relationship Id="rId6" Type="http://schemas.openxmlformats.org/officeDocument/2006/relationships/image" Target="../media/image140.emf"/><Relationship Id="rId1" Type="http://schemas.openxmlformats.org/officeDocument/2006/relationships/slideLayout" Target="../slideLayouts/slideLayout10.xml"/><Relationship Id="rId2" Type="http://schemas.openxmlformats.org/officeDocument/2006/relationships/notesSlide" Target="../notesSlides/notesSlide7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141.emf"/><Relationship Id="rId4" Type="http://schemas.openxmlformats.org/officeDocument/2006/relationships/image" Target="../media/image142.emf"/><Relationship Id="rId5" Type="http://schemas.openxmlformats.org/officeDocument/2006/relationships/image" Target="../media/image143.emf"/><Relationship Id="rId6" Type="http://schemas.openxmlformats.org/officeDocument/2006/relationships/image" Target="../media/image144.emf"/><Relationship Id="rId1" Type="http://schemas.openxmlformats.org/officeDocument/2006/relationships/slideLayout" Target="../slideLayouts/slideLayout10.xml"/><Relationship Id="rId2" Type="http://schemas.openxmlformats.org/officeDocument/2006/relationships/notesSlide" Target="../notesSlides/notesSlide78.xml"/></Relationships>
</file>

<file path=ppt/slides/_rels/slide91.xml.rels><?xml version="1.0" encoding="UTF-8" standalone="yes"?>
<Relationships xmlns="http://schemas.openxmlformats.org/package/2006/relationships"><Relationship Id="rId3" Type="http://schemas.openxmlformats.org/officeDocument/2006/relationships/image" Target="../media/image145.emf"/><Relationship Id="rId4" Type="http://schemas.openxmlformats.org/officeDocument/2006/relationships/image" Target="../media/image146.emf"/><Relationship Id="rId5" Type="http://schemas.openxmlformats.org/officeDocument/2006/relationships/image" Target="../media/image147.emf"/><Relationship Id="rId6" Type="http://schemas.openxmlformats.org/officeDocument/2006/relationships/image" Target="../media/image148.emf"/><Relationship Id="rId1" Type="http://schemas.openxmlformats.org/officeDocument/2006/relationships/slideLayout" Target="../slideLayouts/slideLayout10.xml"/><Relationship Id="rId2" Type="http://schemas.openxmlformats.org/officeDocument/2006/relationships/notesSlide" Target="../notesSlides/notesSlide79.xml"/></Relationships>
</file>

<file path=ppt/slides/_rels/slide92.xml.rels><?xml version="1.0" encoding="UTF-8" standalone="yes"?>
<Relationships xmlns="http://schemas.openxmlformats.org/package/2006/relationships"><Relationship Id="rId3" Type="http://schemas.openxmlformats.org/officeDocument/2006/relationships/image" Target="../media/image149.png"/><Relationship Id="rId4" Type="http://schemas.openxmlformats.org/officeDocument/2006/relationships/image" Target="../media/image150.png"/><Relationship Id="rId5" Type="http://schemas.openxmlformats.org/officeDocument/2006/relationships/image" Target="../media/image151.png"/><Relationship Id="rId1" Type="http://schemas.openxmlformats.org/officeDocument/2006/relationships/slideLayout" Target="../slideLayouts/slideLayout10.xml"/><Relationship Id="rId2" Type="http://schemas.openxmlformats.org/officeDocument/2006/relationships/notesSlide" Target="../notesSlides/notesSlide80.xml"/></Relationships>
</file>

<file path=ppt/slides/_rels/slide93.xml.rels><?xml version="1.0" encoding="UTF-8" standalone="yes"?>
<Relationships xmlns="http://schemas.openxmlformats.org/package/2006/relationships"><Relationship Id="rId3" Type="http://schemas.openxmlformats.org/officeDocument/2006/relationships/image" Target="../media/image152.emf"/><Relationship Id="rId4" Type="http://schemas.openxmlformats.org/officeDocument/2006/relationships/image" Target="../media/image153.emf"/><Relationship Id="rId1" Type="http://schemas.openxmlformats.org/officeDocument/2006/relationships/slideLayout" Target="../slideLayouts/slideLayout10.xml"/><Relationship Id="rId2" Type="http://schemas.openxmlformats.org/officeDocument/2006/relationships/notesSlide" Target="../notesSlides/notesSlide8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 Id="rId3" Type="http://schemas.openxmlformats.org/officeDocument/2006/relationships/image" Target="../media/image154.png"/></Relationships>
</file>

<file path=ppt/slides/_rels/slide95.xml.rels><?xml version="1.0" encoding="UTF-8" standalone="yes"?>
<Relationships xmlns="http://schemas.openxmlformats.org/package/2006/relationships"><Relationship Id="rId3" Type="http://schemas.openxmlformats.org/officeDocument/2006/relationships/image" Target="../media/image155.emf"/><Relationship Id="rId4" Type="http://schemas.openxmlformats.org/officeDocument/2006/relationships/image" Target="../media/image156.emf"/><Relationship Id="rId1" Type="http://schemas.openxmlformats.org/officeDocument/2006/relationships/slideLayout" Target="../slideLayouts/slideLayout10.xml"/><Relationship Id="rId2" Type="http://schemas.openxmlformats.org/officeDocument/2006/relationships/notesSlide" Target="../notesSlides/notesSlide8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157.emf"/><Relationship Id="rId4" Type="http://schemas.openxmlformats.org/officeDocument/2006/relationships/image" Target="../media/image158.emf"/><Relationship Id="rId1" Type="http://schemas.openxmlformats.org/officeDocument/2006/relationships/slideLayout" Target="../slideLayouts/slideLayout10.xml"/><Relationship Id="rId2" Type="http://schemas.openxmlformats.org/officeDocument/2006/relationships/notesSlide" Target="../notesSlides/notesSlide84.xml"/></Relationships>
</file>

<file path=ppt/slides/_rels/slide98.xml.rels><?xml version="1.0" encoding="UTF-8" standalone="yes"?>
<Relationships xmlns="http://schemas.openxmlformats.org/package/2006/relationships"><Relationship Id="rId3" Type="http://schemas.openxmlformats.org/officeDocument/2006/relationships/image" Target="../media/image159.emf"/><Relationship Id="rId4" Type="http://schemas.openxmlformats.org/officeDocument/2006/relationships/image" Target="../media/image160.emf"/><Relationship Id="rId1" Type="http://schemas.openxmlformats.org/officeDocument/2006/relationships/slideLayout" Target="../slideLayouts/slideLayout10.xml"/><Relationship Id="rId2" Type="http://schemas.openxmlformats.org/officeDocument/2006/relationships/notesSlide" Target="../notesSlides/notesSlide8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6.xml"/><Relationship Id="rId3" Type="http://schemas.openxmlformats.org/officeDocument/2006/relationships/image" Target="../media/image16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3600" dirty="0" smtClean="0"/>
              <a:t>Observational Evidence of the Large-Scale Environmental Influence on Dwarf Galaxy Evolution</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Advisor: Prof. Michael S. </a:t>
            </a:r>
            <a:r>
              <a:rPr lang="en-US" dirty="0" err="1" smtClean="0"/>
              <a:t>Vogeley</a:t>
            </a:r>
            <a:endParaRPr lang="en-US" dirty="0" smtClean="0"/>
          </a:p>
          <a:p>
            <a:r>
              <a:rPr lang="en-US" dirty="0" smtClean="0"/>
              <a:t>Drexel University</a:t>
            </a:r>
          </a:p>
          <a:p>
            <a:r>
              <a:rPr lang="en-US" dirty="0" smtClean="0"/>
              <a:t>7 July 2017</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614657" y="6792238"/>
            <a:ext cx="988399" cy="980162"/>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7068159"/>
            <a:ext cx="2085688" cy="531367"/>
          </a:xfrm>
          <a:prstGeom prst="rect">
            <a:avLst/>
          </a:prstGeom>
          <a:noFill/>
          <a:ln w="9525">
            <a:noFill/>
            <a:miter lim="800000"/>
            <a:headEnd/>
            <a:tailEnd/>
          </a:ln>
          <a:effectLst/>
        </p:spPr>
      </p:pic>
    </p:spTree>
    <p:extLst>
      <p:ext uri="{BB962C8B-B14F-4D97-AF65-F5344CB8AC3E}">
        <p14:creationId xmlns:p14="http://schemas.microsoft.com/office/powerpoint/2010/main" val="28273703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2"/>
          </p:nvPr>
        </p:nvSpPr>
        <p:spPr/>
        <p:txBody>
          <a:bodyPr/>
          <a:lstStyle/>
          <a:p>
            <a:r>
              <a:rPr lang="en-US" dirty="0" smtClean="0"/>
              <a:t>Blue spiral and irregular galaxies</a:t>
            </a:r>
          </a:p>
          <a:p>
            <a:r>
              <a:rPr lang="en-US" dirty="0" smtClean="0"/>
              <a:t>Currently forming stars</a:t>
            </a:r>
            <a:endParaRPr lang="en-US" dirty="0"/>
          </a:p>
        </p:txBody>
      </p:sp>
      <p:sp>
        <p:nvSpPr>
          <p:cNvPr id="5" name="Title 4"/>
          <p:cNvSpPr>
            <a:spLocks noGrp="1"/>
          </p:cNvSpPr>
          <p:nvPr>
            <p:ph type="title"/>
          </p:nvPr>
        </p:nvSpPr>
        <p:spPr>
          <a:xfrm>
            <a:off x="384586" y="594360"/>
            <a:ext cx="8073614" cy="829416"/>
          </a:xfrm>
        </p:spPr>
        <p:txBody>
          <a:bodyPr>
            <a:normAutofit fontScale="90000"/>
          </a:bodyPr>
          <a:lstStyle/>
          <a:p>
            <a:r>
              <a:rPr lang="en-US" sz="4000" dirty="0" smtClean="0"/>
              <a:t>The influence of the large-scale environment: What we know so far</a:t>
            </a:r>
            <a:endParaRPr lang="en-US" sz="4000" dirty="0"/>
          </a:p>
        </p:txBody>
      </p:sp>
      <p:sp>
        <p:nvSpPr>
          <p:cNvPr id="8" name="Text Placeholder 7"/>
          <p:cNvSpPr>
            <a:spLocks noGrp="1"/>
          </p:cNvSpPr>
          <p:nvPr>
            <p:ph type="body" idx="1"/>
          </p:nvPr>
        </p:nvSpPr>
        <p:spPr/>
        <p:txBody>
          <a:bodyPr>
            <a:normAutofit/>
          </a:bodyPr>
          <a:lstStyle/>
          <a:p>
            <a:r>
              <a:rPr lang="en-US" dirty="0" smtClean="0"/>
              <a:t>Voids</a:t>
            </a:r>
            <a:endParaRPr lang="en-US" dirty="0"/>
          </a:p>
        </p:txBody>
      </p:sp>
      <p:sp>
        <p:nvSpPr>
          <p:cNvPr id="10" name="Text Placeholder 9"/>
          <p:cNvSpPr>
            <a:spLocks noGrp="1"/>
          </p:cNvSpPr>
          <p:nvPr>
            <p:ph type="body" sz="quarter" idx="3"/>
          </p:nvPr>
        </p:nvSpPr>
        <p:spPr/>
        <p:txBody>
          <a:bodyPr/>
          <a:lstStyle/>
          <a:p>
            <a:r>
              <a:rPr lang="en-US" dirty="0" smtClean="0"/>
              <a:t>Walls</a:t>
            </a:r>
            <a:endParaRPr lang="en-US" dirty="0"/>
          </a:p>
        </p:txBody>
      </p:sp>
      <p:sp>
        <p:nvSpPr>
          <p:cNvPr id="11" name="Content Placeholder 10"/>
          <p:cNvSpPr>
            <a:spLocks noGrp="1"/>
          </p:cNvSpPr>
          <p:nvPr>
            <p:ph sz="quarter" idx="4"/>
          </p:nvPr>
        </p:nvSpPr>
        <p:spPr/>
        <p:txBody>
          <a:bodyPr/>
          <a:lstStyle/>
          <a:p>
            <a:r>
              <a:rPr lang="en-US" dirty="0" smtClean="0"/>
              <a:t>Red elliptical galaxies</a:t>
            </a:r>
          </a:p>
          <a:p>
            <a:r>
              <a:rPr lang="en-US" dirty="0" smtClean="0"/>
              <a:t>No longer forming stars</a:t>
            </a:r>
            <a:endParaRPr lang="en-US" dirty="0"/>
          </a:p>
        </p:txBody>
      </p:sp>
      <p:sp>
        <p:nvSpPr>
          <p:cNvPr id="1026" name="AutoShape 2"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t13Ltiw7aMx13xHnnMysxI88ICEhWyAwEk9IGFEu84ARsp3wAB8B3wIf4Ne6gYRE2QZkxCtVwgXigb9wZeaJ2HvdF2q3PvpaJ5KKVOSOE7H3WmvOOcborbfeeuuNdeR7pn256QA6/SwVeehiJT81jlZOBdYDBAQAvGtctNoGDTi6cU5YUAJYQf8EXFxGGJlZVpj1cDETz74GPEu6CNBdXDlzXxMElqAqACqg5oyu8qGPqrAds1Q7fQx6F0BlyriW9V3gv44758sWAf51AGC72jLOVCfFvEMpaFqAp/NYgNLgkKNddNaECe0AANfKEtYLqKpAjviDkmUUoz5X+5ooxmFiqnn/SVSkBKDSKIEsu4vE5ArHiUkSEDFI3MLT5DHGp60AgHqzERzFAJAFgC/+bkUG4POnPQHA99+9je8MAPDW1+OVAABBDz74X96vDP4/vl/G1+N1/Ob9RABwwuJGiWG3IwgI7aZhGEIohpR6IEXNmiHAgZvRrrnppA3lJJcHqMU1VZckd7zBc4iQ5qaj3mpckBdDTGgKGKpYMB/ITPEbjABm3u8wRwCTAm1oA+Qs1Kcavkx81hT4oSTwfrwo+F+QucOhTCK81MHFGq/HNVbIOMRBZ3OUa0a3GgDQBtee+WyT02GCQ++A9474xMrn0OVxq9IaMPPANWNVtGtwEPpQLObsIROv8N+h4CjOfEHqpJKibnbWlhIAAUBquukcZFDFcCjff16D2jeSASjAK+DjwAPLwZduOoTaUKvVeAcrkrYqBGyONxYllv7cHB6ieCH2lJ0nqwZhKLjgppNgBJh8LWb4yubphLi4vkYnuo2yXPdxM/PPb3Y/bKkRYA91GytMgxwP0yEDAGYBtsD+s4CGmANmWi5PaM6BsketWYFGAQCZcT078YneDEuAr//xf/Hv8SD4Z3/05wI2HgCk+v95LOgAcBcAWAA8YpwPeG8BgOs4Hj/G+XIaJ7QBwsoZ7VbkyBOILUg1jc19YqUuPndaFTmsyKJNXFMxADgcDc4S3HAP005FfYEd1AIA0icP3QHMjQBIOGyGz+PbABh7n4ZJGV4V1ik1/ZcgXi6DPpAJALCOPD2QpSCW5KaynmDVmIHbqDQqYQNbL70P7OwDiCtnXkunAuml3IYoAeB0ogsPIACqZCj3L/eL+9YRk22Mbm/L3yUjxvtKRDqd+HpwEos59QG9Xp3PjLUyAXao7JTYnkWAyZJ90PAL902EHmFhUn5kG7c1Iz7iUn7TkZfa/7Mzal0PB39BhSdQQ8DoJzV7mVQCIbvB/T+zecEpJT28L8U/qP2U6zLD6loNIu/PZAwMQLibFy1CnlOeyysDoJecHSsyqtJ3UVNUAMBdYgVFlrHsNmS/qQJHlkvRHxW/QIUABJg4pVIAx+O+7QgCPn86jMMB/bIbZlEYSHLFGNwThEHIfG/jy/tl/PbrhfT/l+NloMxNBTruHg6+EjE9xu2EWmOmHOkbkz3gQnauZ8gCV4NY8KAYtNAnDsrPQT9+DgqAuhOpq6eOkxKAimWYhcDdW3bHqonfWQ7A4YryCL5qVoDuDX4LZOBram5gNWT3e7qA/tc0v/fTSda+VmKyTs1WLgWV9Wrv9qmYuygzCn2oAIA54aEu5WvPj48FdsU8gGl5yuAIQOSFDIQbat4ruZTVdOHzqgpyr81vUCHl+qyLCvS45mZAk64M9qdb8Ekw68BfHtuN2g2dhvsrYyk9r2RgVM77UAWli3+neh/rgIhWyvwj1fnq7cb7MDPngAMdWjiAiM7t0gUh234LDQeybq2PMCFq2w+lqGuUKn/W9EnnAwAAQIzVOJABEK1WLl72qmD7Iihsln3S166eW8020DQ96gOoK9iP9RqdAHKEJO0bcyDP4sja4cFI9fnsA4/6P50UotjlzKkMRff477kN8J/+oQCAnimyf2T9CIbSA4AN4Lw5Z5mxC1dmqHV6RucAGQRli6aYGKjog+BBOjIJUssfQC7XOCZqYvYAPRskrgSDgweDQJvWuzAA1HE420+JL23CpId9jrCW7rIYa+x6kO4PzlfWHscV12gwzb3j6VsEoKDoHcAqwy4GTUZFKWmkTJbyZTQAOcTTm18953Gbc3eG9p0ZFDpoiqmsLug63A2OHcApiHYXALP7BEnva/owOBqnRKBVrmjFsbYJYA3s5HUSwH4afLTmWaAIQLDlskCazoyPj4+iwBUuBewDUKTCd/D1ufJEozto8VMaCOR1SL2zj96kptmg+CbgPSBKTVkggbS+4mHcMsE0JR8VSiVjlrbDkmYDsWk4xNc3+1Jg1CXGaIhw/mQGA/YZ20o9NAqlyvXObHg3DmqAq7dh1jMoFmZ2tySBivW4PuVkgVWK050gG7DbLphPN7aYOISg73YfdgQw+wVVKiocYOAT6P9Ph/FGLQD6xYVC4c6F9h+1uEEBj6CvGvjH5U4WAAAA/bYUazljFGq6j9vxbLMyIWeOCmfE0leqtS2comug660CABBnueaatg0v6BzHKgukLcNiNhvmsAQAMR+Cu92n4nao1h4MBxKY4Kz5NiNBAACvB7MTHARQ28v3gL3+nOZ3r/59qYjVmqa6uBDIcpdffB2MnMY2B1iQomd5IQp+LDqNosVhg2GRkuzpcUuNbBGSVbRBp1bz6cC1cp4K9twPt8MwoBkAZFIeN81LHzbPEGSFfqaVddeMbcHyAgCM8M4mHMDSRpUDJwepeunj3qYacoAImQ2as9zHCWug1YM1YdBKa2cwolY1dAXGIjR74ZAN1zjM3BdAon4gwiKtJCH6DEUS/Y8Qt4NK2cLO2W8nrwAEne1+b92HafvoA8gI4HOi/r/T/IDN3rMpJCwkYVqzCNIW56yopnPOEkD3AIj4CgBAB6xKAniMf/Crf5d//id/+OeakWANAFT/VP+zJfAoNoAMA0C67mECTgAA2wcznZFWwK5WP+SBkG4esRSyHeb7VeaKNggAN5UGCwAA5BMEqEMgzxBLO+U9rmGzNsmY1ZmU+rva2ATAoitwO7EnauLA4V4OgDAAiKpf44ATDnQEd6MdZvOlY3KpqgmP+bmtkeGRZlCcLhn+vCVAmRKKa1F5bF3OherwUWdMgXVcGRmq5z5+ZqJusZOW5VnmV6XyypqTLDUAYSDRAUCBi1YCEPCdbW9pv07f+/l0Kso64SglxpwNvXzxGvy5ZhO0HAEjt2W5kR1l+geTHmWcpPKm8vLy/2+lUXpUsAumlzWmo57GUhkgGYmphDEnCmafiRlyEmPGjwkI3DDd9YRr6QCAglDHn7xOgnxqGlVa8OcuMMfnI01IWJlZQnI8YIed3BhTHk61gQBAFUgIASM6U0ugAp0MQFACgC8AWwHZArgbO3i6WygGp7abp9chG0fb3weAwPkmUIDxtsjUcUiyxUd1aB6w2Fjnk0w7XP8QAGj1fyqo3TYVC1xmxKgBArDn9I79Jl9I2RFBQZSj8wxI9gkmguOQ096RQ5UBVJI9uqDxq9qYuDEJjpL96wDpPv7I/MECIEBluA17RT2+khuSJVwswDWpyhqwxNqoE2J32SkxMBCgSYwmEeJF0MNPo5uo2rEseFionlgbuJ68gjB7ySnKFKhyQmAtoj+ARUxyHzNN5mEkQfAy3PEoUzMAWbRp8ykAQqzWAYAMZor68xhq1hPdGaEsyMHHB41qyNAZIPiLXYl5CtE/W+wm9akatNA83Q49/0ECI9YaSq+nQ2kehBC4GfO7p1/ZP13ZOKSjdQDwBJJnwTMAmG1D9e9ky/FZBQDYswsAwOFAagXkJwYb4JMt5jNarxnP3UsAmhGgA8HKemfqAQBiAP62AMAf/cU4MxgjK7/QEAgjsQEAYgbEsgAYAM9NDwWa8hf+TcE9swAk6SB0y8kc4Oi6f3QuDqfaq2QANhJwckCUAYCd+MJiEORWS5pErLw9CYs+O8KgxWk097C6DBIw4EmCvW0AAGtkAIgMHMrBXMHPwZTrn3soZSOJB0kiNSV/9kKoAnU4mzLuANTHlrp5DABsKFXtvSWQ0/UKlrglNOW5JpRkCSAlLle0K8DkD9z6nRuY34FrlpPjM0BIwJH4dX5/zqDoAXA/rhw25HviYB56HJ+N52JjIBTIrekwA5OSpj6pAYGvHhVUxPB+Oc/dCLNNLq9d3wsAcNM67UG06P/SBumdgx3SGRBjNK7NgKIIB1Nm5ZhyiX4FlCU4ZbmEa13XlPcPYxTQVmdjY23mE5ttjMXyRQhuoKjJhel5UMygpmu/W9GWe31DK6DobG4kC3UCAJjtuwaIYS4Z6CKV+ortPxrmIo97ZORn0uCqe+NIATCQk5oZQm9wBqkr6o2us3Dsp9GK6QrmER6WU4pyDgaTa5bWl1Bagn4eVtq65Axoe10Heya0rMGgRqvDVCI3Bf9iEGhE5BYhB0626PF18JpX3TsbuEDYR9Gf74fsXEXIU7AU+p9BjBouaeByUAMMBMOwjx8/aGOYiA0tSiuVe6g1G/akLxnXwJY+I2RunsqEdAKu0AYT8ZI3aOhLtWFaG2DaXUYluh98HjKPUMbxQuUxM2gz0bMBQxmqRjlraAFsZeLkGr0+vkEink/ehw59Eb/oJJL3uwGJDycBLFGBdDw0AAgQ1GHuZeQNiVuC+wvErvzB1D/EehYAggXI4alYZ6W3Z1zQ4S8lgKYNKCMrgBz4CdAjQF0AAAPLIk2A3CLn9WSEccRI/PzopbeBUsodrWGtqPoOAP7gV/8OAcKfAQDAxY9zBS7M9Ndw53tcxrAdMKyBtUgFgkOfUmTI4I+f1ZpAIoBSgEykRK1yR9lVskCDa3zqABIgJahxBwf+m0N9MN0P/gTt4KyBK97HG4wWJoMlyplrVoM2VJapMpSdAIUgHPJkSKaJkADjmrIGEBB3zbzmZNFCn4vZQgZKKr05vQUAZJ0qa5tMWMoAmuKHPRm9BN5fAADlVZbDsJ7dqplyCpkAGmhPvXqCAu9FXPiwtxK8W+1a8djZqm2Ze3DsNef8OXt7Bn+t95xVk0RTgAkYYAAzcCGD5I6ifE5eWlT0DqJp9cNrsg38CbVMxCEr3WcAkGigEhnOA1nlqoz3/EoYolUtREWrp112thbyx8qutxkCVbJlhqhAgD+wa9Jkqvz63DcGOTwbXwBABffG2vS1N4O/mG++dmNupZeYMy+4iqyrspyaH27Z7VcPjp+53VlbrYzC7To+18cbXP/oDihDEHYLuMceC42GGlBiU5UroxvWwa/IgNGnCSc1AAPfJG8+Ch9wqJB2VAgi9ZUP7MODjmp0XxNXZqJADmkAAGcd7DjgZKTjzN/UnMYYG1UzUE+qiCUJGIV4sSiLCBQXCGBmZADAA8sgQDQk3utiRztRujQHQs//DfVwMB9Ah95wdqdT/V8Z+u3kw8q1dSa7zKB0gMGRUVSxAwJkidY+4BOecEA3Jpv3MvcTTn+x0rSZTNgH0mO4HgwjCtHlQ6ESE7rEIgNWnFPwB1qZrUYooaTliIeED/vsWS1QQwzvXa01HYhYQ8mIAtzUx2xdhkVK2rxGygZoOlfw7MVO6HU97tSbgkyAjYMEABBobUTksgZf2sKsIHJeMgb+XC6qWWJYEII/vP5X2BMacnXnuN2gO01rhA6h1PzuXilhYDoseP8FwAIAJhsgHYAHZhjQmGlxPzZp86p7S6yVdjbDTd6v+fcZmjLG3/2H/5YAwB//i3G6n6nEFwOAa4U/P7pzMG5YMwG4IH0uBPAw4yClj9ZBWTdLByAzHtF9astT6chaDJfklLVDaOyBMfhv98iTAbD5zumMNseZOSXlDHjjVMmcXwGyDQDUlL02ZpicHhc10iS4c6C8x/5AjdtF0GGLMhg2e7h7QSf84Kv6uLVOOgPXAx5Bz/8fAPD9kPum9ljoWhlWQWSq9ugwo9yHNFZ3UuXPlvuglmmBqlLhd/FaAwU0uqk+9+exuwEFHdgXo5E1n7PDKnOHWpUjzUrmfuQcmQyOQB/Lo37GlXy4LPlUyW50Q6r0tzV0AFPdHgCQYE8jqKrtTSRBYELBKq34+A88k6tFNayH4sAT6C7Nw2OsW9tiJWROHpgUVfLVxyybCbXHgOjvCcri/ZG1FpOnHvzDwBYcagmzbMlVtqQRV9lxT1UAAQDlTdcJAPTw5JtOWgwlABxo9IuHKFCDEFj/d1BGbT8gAAyATbgY8BH8qF4HZW+VZOpn3Bb3G0VGMqvVgaap6fof/k5ZFuWgQtEefMCggUCL/jqifrU7JYCnHpRhT2bsqk5E5hY1exy0nu6U71Gg0YO/Xs7l0jcBQKxJIftDCcCgAq5wpJMgBtSgGgAjsTKuQ1IvIMDCnmXOqU3gLCKjnKu2mKFuv3j6z7PrASBL9/cdB7BWr5kU9CK47EEGQMrV0GIldGOAQxa/dTnBiKMSYQXpDF6JNXAAABE2GAAaxU8GIAxBsLaU2WlBcRuQETAXvVv2dAmmUy2y1Oe2bsIvKErWAj3y0XItFFUG6jAAwI5XeMYcDUqxiAx3wgA46ysGgAZCs8aLzyQRDsZwigXYDNT/Rf8zU61hHl4TbDFVX38xV+znF0sUdkKHAzYWjDc0D0AmQGIBNBlQwA+dB9EXVBnA1Qt+DmZi8bpQoE8ZAC1u6gCQWBC//u4//DdVAvjjfzGOBQAQyGH/iz0Jj34ZAaEkwMI+fhscV0BA///pw1m3sle8hVgAk2nux08nTpXlqO/QucLXw1Uk6wgDgMQBDECMcr7Ray0AoCOCG/0w2QAAIABJREFUz9ElAK0TiTjTRin6XYyTOgy4m6TvEeXj4UpiAFgyolZkZo8K5lpvPPtsPR19Cs/yZqPNdenDiDE8GgCeh1rL6VrSzwkwJehLbCpmVDVrBxIMvsL7h1XtIKDKmjJt6p+5GAFtF5pLJbuNgVCn0LOWpq9ETHKEkJFhK5hO86Oc5SRYAfAaA5DsnuU3B5kAABkheW/7esC2CThMhXtocQgAb+v7uDmAFj5oiUZnADqdzpfkIlDEyfkzz359AFjR5/xU8hcPDoCyx1jdpNZplZAy7wqRG3F0sSdhvFxOVuIjvwHqXVIWmTtOQt28iRMnJiDNijlsucTTahnlMDd/kMK8YQBIYDYAwIeDIIraDzNcDmRW/ds9o6S/3Y5DtS6mAlKFrXo3VfoUrZn2Z70+nuahWo2MDAC42axI7QCAG49PJi1sCu+5SaFvuHA8B51orXxEFFBeg3/+HXqEM3yUPRu+idS9/B4ceuJnozKBBycp27RW238voKlpbmABcB8wz5698D7gRP96EzOSc0KPTYDmOVtomUZFcJ0DUyEWQKWWO70VPjDIxWULysY8+AYZjR1V/bl1Dxl4qHQ34oSTnQNoekV1303jNeWofAoEuAgANiuKKAsApPbpnuowCQEA2cTJDnggc4pfd2kUOqaFr28CDql4Ikg9nrorq/BE8NhcGryjzcyMFCY/2ASmyEXRa5piZoczsPMg0gbE1zgI8h4lI3PL0Pqh4I/3BVtw3USFbLEqJmfCJIi1/NlBIBW6qsTJ1KiFYR1QbaQI+isMJ9rsa0gQmQQDAJaZwgA4KEGKWCWV9Ce7LTBWwMyuamrjwwDgNv7sj/9ynBeMmtYkQHYBwAcDQ7YCABBx2JqqMgBZsWTksEc+CgDw/CdGkL99qOzLCaUFtcuKzs28BZXRaAMRkZ2ENuoCSEcJGTQzAKaDK+PnAWotRJI7B0j1f8tlk2cG1zwEtHH109+yw8dsCrUzzv7Vhgox9AQA2jtTMHaFEZkBQGjv3gWQE5vntg+X7DtleRJnBgCoHVqungIgAZ5ao2JH3bYJgSS6KFLKzPX7vWKxCxFaAMsM/i4zhvlyJ4Ic5FSvzj0O2JudJTaSISEHTY2MmsRc+J63WQi4f9IkpYQ3NRzY4OoFmWZtxlc6X8CAuo2Ob5d2QD8DdgBsHhwCpuDatVNChdmDXatQQIAuehqmk19iAVqZAQCAcyIyW0bfy/sDYfJN4vCsDYargMSKVepaq/dtAICOuqJU9ZzazwgISC/HP+f6yWSr1NNBTYJ+3Czx33Lj9IyKtNrjEvecBQC0jhY3j+O1gpxUvIVYl/NZAYT1FLQJapGk1UoAQME/LSHM0r3RUMNTa5guUh/cNwnolwjKr2+DFjIBVsDisBGdoxsvsYW+RmgkAwSJK6i1t2AvwZ+sxtyDqtmTAVqNIxjt2NRGB5Ga8BAAcP7eAEDqXGJL5KXP/NLiM7X44XPCB4CY1g5n0TGwhIFrRxsKA6cn4DX6X4HWXvFwlOJgH/kBoL0JArgjh/xMlXQEgTxczTQkk1ZvO7dS9VCrbOGN4wWmfnnVVFNDwsXIq1+ZNC1WIeKBQMQMAPv5/VsZjLKh2vx1CLgEAOzjDHouZHgLSBvAewZTJPb349r1GdLNgM0NOj4dI1o3qnkxAOC0xxFPAGAzGbYJIuNWqxLC+WQAAAa9GFOqsoMW62hQtlPdrqyMDACmeXFU9nQ5hMaA9Xw8r7R/FvU/rVy5TzjVUgCAIIDB31oA/Lc1GhoVPB3kJATU0KFuD4v3y2GN/SBdgBX4VKQ/xu//g7/lEsD/OS4rTMY7cRYASgDQAIQFwFfKTRsAYDCG+ybWAiyAT0ftTEvcSWOb9sf6PX1gVoF8CEJrTSEt5jFIZ8IgYPOlmPVEKR+BE18jhy8FbhLi5u9YGzeNLiMkAVUtwbj/OYEwmwEdz2wDNANg10gFXTvwpRQQsIMzDdMnFamfMkPW/t1Fo7XlBCAAIrV7Huw3rW8nO9FL4H6qxAM9gNYb9xxRs4LBBSDARjg9wMmGWoJUmiWpeDYTpyfnPDMBHoJFMBIn0KbroQOpg5iOcmVWGddbzofWc/mwZpeM1kcOGXkmMIFarcbpCoZiBlzuozb8KVR+RMgJ1XyeuA4YObkLIrEhOeOs+4t6qQw86R3pmPClFbrVjebvkXuLgIT0RTPYs3REwagNi1oQz2cQA2djNLYiz3uHpwKrYIU3t4YzeXHAzzMjgG9JUhuQRdIr7KnXqhQxTmxEe02Gxmtn2a0xDlhe1HXm+Qe7oOXZHjEzyQUCcPDzAVrkkOCSQI3D5gPTcFrdPeUYfGjsnY1mAwkg24VL09P0GxRGr0HVwyizlbUyktxkq1IqK6Krnixu4Z0PcQ3vN1gJBKDNZpxgZEJT9mVs4XeeYPO4jQu9tpWhqy4oIIRFDAU+uhhoL2sDkT4KFg+V2ghQdejJxgOl8lJBk9nqOdPYPAXPOzl9tAE/6W1NUMHBjjLLmfoKeZvzc3rzpLeo+qRNp8PDgKw8BVxq26LI0MAq9SKCDxgN7Q4WdQXl58BdjTueD7zU3T+vzgmXkPh8URcGxYrAaQqT9SgtUWTaVwxz4mAoUw3eC64J6c2coZRav2prmGGx1+uxKCsDFjwn1upBT4aKrgmGgnM8gMZq7OHnjywxFrS0h5YSHTV63lcfUbw3ZAxcoLIKXIxEZt3L5EhCQ5SEmgNcq//zgEAGtTnUnIDU/MH0gPGRGdCODJWC/9YtjrIT5hpHZpJDk5agan1K0AwYgEEQ1vLtfhl/8I/+FvH0P/nTvxz3Fbz40faH4T/wtAYIkDYHfNMDwEC+vhrew959DP85ayogtAPptCH9f5MLX6unl0LZezM90nRkpFGQXP2oCbFINkETjoMJDzXbIY5s1mCQwi4WS8Ba3vrujvF5gvWu+6G6vKx5PTeEanf8O65XSUcmnqbbQ4HYTbe0LAELd9L4aROVnfblexgAtKSSh3FKNBpspiCdREvsIn5WLWoRcamrQjUq/A/vCwaHUzDJItr4hh9CyQjKszoL5Dgn3sNOaxV3NaNBv+VnaP2aki2clWn1dGKTkuaCGjwdVBVkytLbKZuGJTnJrTRuJtlsL01ATvbcnAy7hijxwRGPnwltozT8sv9IOZ06SIKh6ICYYNHiQparlJ1NcaJ1YAmgKeGkdE3hnmtOYIAfKBH3AoADeRhMJMBKuGYAz/UWs4zyegmT1S0AxkBMm6j/Op9TjrIIFq6gGapXQJxXpDgn9jWQIKgGPgCrlQaKpTXDiCHmK6Hfg0aqyzHow2YrQKHcuOHZW/1cRiRzGlkEeMFanM+OjMqtC1LhN4TYUXFoJqN6fj5kWCtYhaYtkENStblzo5iha2Ej+NM0x5kpvvcCFEohIxwBl7EhAEDrFcoWAAbqo9Z8cTEJAScQTz7O57GOxSwADOfN2ziHAEAUfQDAleZDcxrYmh0Atmklxa6Fkrpj0fGeVy5qTGNKMYv67HIApnZxUyLI0DHR1KezPixCABZPWNUUNtJ2lj5yA1tyE0EJnO62h+qr5veb39IBtIzbDuNwKcOs+yMxppBxLUDe9yjD2Q8qGdPGcibTXbyEIOkUr4oy8/mXXTxgWCUvfjkKsy+U77NFZmwb4WSFlY1zfYgpgJUv71sMqtCXi6yRgMDDm6r5SCAmz0bgrGUvAJiwODYAiPo3pZdSZ9cBgjWJ1j8NAyK4Y7CHlwGC/QQAFAUWMBAAYBeF2ReIHwFM8Dx5YF8FCDXPvrkEEgD8Te6zf/rf/+W4L0dWktn+BhBwvY41qE0+vzsBAA5pAsYCAAITWNuYxcHAjDVjCh0AgK9H8x91kfTsK9kjGSZ6TtgXgGWyjLDVPobdsBC7SjNhhlTXQxCWAZSCpLMnvrdpZXQ52d5aYsT4IahdE59O914vQt8Es4h8fkyQsK/xrNZjdRctL7kwsvBzCUGfavxWtyeD5ZJ1kEwA47mSrpPooOxTFNGZhntlXzpV43+jnfo+TuOkuRdssQoKkWhV4mgxr7MbQgGb31yUugAAHVLjmeJAKQCAAKvBQDJMtDsmnjsJOE0MVaKU4WsKNtQgzS2iR+n/VquldGc9vlTN1uc475ONmcJMsvMFCdlGILsDgMwFweugtbQAaHsGEisjMM921XR8hG/WV2fmydIbfc/AzsmZuSBBgbQJ4tnSZtr/HpFhsQAO0M+lF4mW85njkRYQMMGDErn19nkQkNCCkyzfs7T+hUXnmbxZhCfloe26TKN+83ek+tp4V2LncOvsozf+CZx5AQACn2o/Sw94Ds0AgIVUrWmKoETTTBpN+yww4eWZ4oKAj+eO53yXraIPWWFmUcP0fzcdwpYfjLNcFgIAUmVAwLutJsrRgRLdDbOPlUGtAQDKE6+om0pExNcPi+LPSHTqlh2AJbStJNtEEMKhkjaueuil4pcGAguEWSU2qGllHOzYkB8YwuINiuvBYUZRIz0TQH9H/AWqU333CdAsr2ADmGrUfVV9Rlm1KT4fplyYbuXxUx0Xr4GUWMTkKM/IoaxyQExhXCc2LblsNRo6FG2lQqQg9AwCCMIeFUiASGsDL0tRXoTzAAB3Hdh57tx/MfvgSeyNajKfdeJiAMBoyAhD56nKWfrl5xEGodWEqy6NmfI7dRoUADA4/qnICiyS/P9VloDyX6LPwYmAAgB8nvw7fQ+fsbtj4nlAetgbnyN5fYighBUAgOwWiv+/9yuUAB7jnwEADHSRyKAHowkXBDxkVlzr+spxwQYAeC0MA9JvsFAAGG7jjYjOSvoE3Bz4CYbZowLW0geEqk75RwFLwL6ev5mgMp4iSAevpvOLB22CvMcCI+AnaCQAk8khe7IhiyZhpQK6RhOjPVDnBrpgNEFSwqr1A+OjtTcIGBZMo/QwIwvyKth6jets0/mWWrZSnWSF0gPkWM0cENaVXcZS5u9eVe9ZvO/pcawMUHFdIIEAANm6g6g0EGIBJgPg7HuR1kH6LnmdJFBHfJbg/woAMIyHqooEQT+DYHQyxZPcewIAeA/+eAMAPZnE9ev9DQDKH0Q6CKxxnHMBADQGcimpWkvtNCjYYlo8ZScmWw73/ozpoHJAolWw2CLrPyIUE6qlcBZrmFdhkKDyhtaHw1CetrvQmrWyB1ZNzYXDXa6b7Oz8u5xE+XybXYyArFd6AQCKn5niOvfIsl2jePmg13qCpGjRJv7KKEGq+EWz1Oa1+ERUqbM219VCb/Gm2+mKmWtrN8HNYQkgNfBsDoq5UoGBRbHmQfcaUjIwZbwTAMQxLBswoCLXRPLOCluVANBCstYwGTxMz1yn5TDjFSgYHDBWoBoAzD5XdBGhjVEHUEbNBgRoPWjhhAGAYhUZcyhOqlTLWjUWplPxyuCJYSw2sKG/MxgPHr4YPYxDXZO5CAAQNDCAwhkiDml1R0QbYQYrzm4+TJg9Vmas+89s14wDM0qCJkVD5b6YpUBEVEJDUYezGwP3niw46Um3htXME1B4uD+eGJYygLM9bh7XeE2yVv0/pRGaRPmbyOywBJA+apdZ3IvzJARqYIebl/yrylosaUXxWQBAh2IOEtG0Psb9wvw7D5riEBB7IEj7ohLBM9pHmcIAwMJEfAaMHFbw344HptVwqJCCP5kB6gVQAvDQoBIC+rBomofT+cjgneCPP7ME8LgTADweEOmhlx9ZO1r/0AFwI6uF4I8ZAHL7Q2CUnuB6PY/z9UxqlRm611IYGO4x13xRwoviuwBA7KJx30jJm40yAxCdUMonLDG4NJCW0zACuC4yAwSxptbdihhPfgUzPz+39+kwQoeSACEBAIOjuh20ZyCLUBssyf/SgIgFwLK6rTCNUkkRl3f6t6MhiU1v74RpAXH6njfBMtv4dHaQ2vcJrQgzjW1wLh1vR1H7nryonjhT2gxe+nmKDwlU4nLpMoCTMyQWKgFYPOxsWUmJu7vc2aSqms7zgXG82HCN3g9i5n2LiM8gmjsmCbOnc1I7FFFy9BKlwYmhw9SlpbOIOp+aC6MzPAAgwThteCrNShmvUoU0VwI0c9iY06Ha6xonbfzm5xtGhef25fRUApjss5sc6LOgX6r1yxuFAd/eKvn30PwRsOK/YTgWABAWrcAWWN1vAIByiwTDud0WAKjzD2vlsN+xBBCkFxAQGoQ32XR7BCTle5yASSvlacXo2/SkyJwAoFEjoUDx+nACbaWIfsDizxpooIDo+1c3VMNZJPIh+jNqmqaMUtXmOmPukTvKzGG3l0ER3sMHNIOANwtNUlpffR6nHqAymLwuxU2mowk2mhNfWACCjoAnHnhCsJPyMZpO2mkAAITOcazeUBr4ch/Ho2YNpElL42oFACTGlACL7UYEYGICZmuOa9r2p1ebjq/SCYK0AnHbs3mJaUASvPFG4MIW/Y+LT9tZTkXFibiH4ettrLeAJplIoANUaFibhSOb7aKY1kwh7HoSsv50do4TndRi9cKqZhtwk2S+2NiQT/bvp0jT9H+EdtpwAUX6fL01rOhPK/RRAuhCWb23QAD/Hm20HgscAADDoGT2MgBSwEeTLEbW0RAoZYEAgAGBFcaNwnsg7UkIGi4pPW4UsSZ4I1hSA/AP/ibv/f/8p/+XZgCQ6hcAABgAAKD11ONG7w8CiDsmDAIIgBHEWGpNHLyhRMb5AbOHHvsrewIHLZ+N91b0PKpxai7AMwBwDzsBOFzUAJzmKF1lVoZiANPIwNzAwWdE5mPS/wSgNNeSKLQHIAZtalHENmiC82zPw8+kjYrdIvztFisDgJrnHl0Kja3mOi71t8FJ3r86nFhWU0jVmpe9b2hizlfQSeP6VwMAYABuKJGk7RJnjijtNFMXAEh1wAyA9pLrBih9ogRAfxesJlv74jug6aCPhoJlWppVEBWHDwAwUzaLF71jXgFAAYUYcFo3VCxzvsGJU8qOypk0yCtgT4ykok66CaoK4tdJsCTw9hAlvBaNq6Cd4jmrE4IsT0uCq4zcAUA6SpQhsXumzrkK9EqPSNEbAORMIxlonVYYjgS0sC1h7wIAEvk6AEiSvTUAKNBQpI7iDwEAwbGuMq+xHA57gSNP4wsA6F/xQxybm/5E48lS57IDADXAGZNLNGjagq8Xv+xSy85Mai3Jr/7C9DL3QcwWQkcZkOStcijTSIaLYAot0laWw+YV6BBkeOFs9gfWsnudTNm50DJ0AH7WPmhmQStUOrN0B36yAe13ZjIHlCRLSC8yBiTRkKiVOZLJ8I09xCYjjNkd4TniWDAnAgCZDWksgqbIBQDwJTIq2TMNeIgWA6B6OK1tM6deV8z3pureVruaTe7yQNqrHIzZI+tWutSKQ98l2CIzCZoNh4AMgim7ITKzRAOKUKJ5nvLnVzmJdTbXOKnQxaZiHVr3LO2kCtYCiqH+E8y5Pvi+c4GyfcrOjuE6BACNSMz2ZH0CaNSm8mcvo6ESZOqQysYPQOBkRLQMwpxoawCAkhaDPpgAaFHECODPMG0CQ0CWByCAAGA/VnQO9PwD96gH9F0uJzIsxQLcTuP3/7N/g4fW//Inf8lgDxDLjIjBHH3DAM3yuOCzvKPcJBYA/409QWYs5lsAAhD+Ufw3XfR4DKIk09rKuO4tcqJG6AKjHwmelJTPWRnM7G01TWW6/xx8yrMGDBwPBZ8MLvFx7SHgM77Cz8Mjp30QamvhYcYnwAEYbX06TVT7vsAHAYBGPfg0hHI5gMABAMkMAD6ISuRT+Z89wK+miotl5cGs4BlwmyQqDCHvS6lrpgZAWT2YWTQDgiKn6ECdKlyt+pSeQBJutkoAKgMg+1K5g+eLuxFiL47PhfsmogbPDaVWQiWCEXVueIpmdkjzTNDZPym8DhKSeKLchGsPAOBZoQCg48+xgQHaA5Im2xNAop/h2grQcdKg+6czq9rX3W6J14aXSkqI1G61MkPXb8RLgqAwfQsAADRK+x0CP2NVAVSBAnWuzDbLnHsKfwKvMS5D0iUA5bPHYbbOVXZI9bH0KhWImRQAYCmS4mAnMU42l8PbjvAJPgCp9yfLLhrEL9DpFB6KAQRcgBDhmKA1x5APSObckgH5xsyZyjyY0VvNWtXsH00veiBFIcheTPHNUsyYN6cyaT+QoL8S3/hFK1vEgtruq4tBLKKBRLPpTI2xNme9v10HTZe9Bn8eHG1DPIEMl+vOZFG02LMpElACisjEeLRkWnQCbk5HULFuE+HilxMdaGwubCjRXWdlS115p9vy2NkyvejdA8zDxXW38xlWsNOrWvecR5gn2onS0s/iUPLoWfsyKANi2PYV6nOF0kcNlyWDahGdryW2LtmsWj2fAICfPQRwskyVEE3dGj4IXe9lPzANebQITCoVZUvQVGY93rkAl1RXZ/MYBjRwuiVFpzXDs98e37mXLCe10kb0HKzdcy68PPABANA6yJIW7LEISgAAAMCh64Ao0MLAYgDgSPg2VpwoqHkZkW8LiGNdIENBjR0Z+3ncrsfxH/79f51/97/+6f9NBg40PNtQzQAgMEjUiQz/5J8FTQ9Br7oBAgAghL3Dr/98oe87RHNZ9zmoXw+5qLbx+aAlKABAcJdpmQrDHJjCscr4LfdFGqDY8ZPzC8IaudUrlrnsBkD7Gmy5PcNCYkkHl7jUui2W7Xw+b68WydIZkFoF6UjCANCACeyjjeRo6uTAXxRxq2EXAGh6K+8id1i428QgtxT7nOxZjczO5ryHyFJ62mF12UzTKhrBOIHhmp/QZvoIYgFwwqk6pVACIANgxpXArpUAsMoFWSwyxvAWMzA9acs9zjn+9DUiY+5XMSACAI1q9w8w73OXWMTcrwAgYIklmWILpz1v7IR5hlY7p9gDzoowuzBbn58ZPp7Hzvy7Hi5YL1qOijdhh+0qWGd7AYJmKORzL74HAltq38VX3VMnML4nkwnAv9vTod3gOp+rBOObmMmfWM/bPfo3lDaydhra56UsAATB4y8T31LjouAF+mHXyNuHE23jD6ZhWE8WukFW2EQ8QENZZqpba5lAe0S+P19zoxmkGjDIjZkISf2Z+f7co67izrhV0jHlMe98HXQ5BIFMEk15NbTHOiHf30GnAwFrDdiWlnpxBwPsgV/GiV7W02msgxVlnlbX8vm4jlWo+jHOBgBkAfhB6RzE3/hp3D+1kyh4so3RC1QiFrVJcn60hWsKkFoUpzbNK/dbFLwCJvMhW/eKrofnA7JE0Ma3cQZFJi6/UZmiNHHrLtdj0Z0lkiNFLho09HBYDAoxK7N2bd1dHuXm5h7qaEnCANTQohjGWffBZ+iNlnbL1CDiHxChJJF1AwA7GykFAMjESBQ/P2fmgTtrSGkgAACHFrsGdnuP/sVzAwBQ1g9fAJQDAAIgCJQrpCcejt3Yrr4jAJD7oEAFsyjkflTta9gEgv8drn/n4/g7/8m/xkz9n/8P/89YM6bLqldBXVk+h04vaIM98u9YazcjwAPPxkDI4AAALqfzuJ4AMFBCUE2+BwGxQO1QthMeGIppYexaf7RuFLWqJACQRDMWGCdlI8dKvECpav0KtqLFz/hcmFjKbgQEAI+LNghkKYIBiItmrCGDB7Npr4NMxZS3gc154lQKABDxaJT2L25ixUbG5c5JAdeGhcM6K7VvAnLTvqv49LsBACl4MjYW79qwSv4dhHDOPbUqzG3wWeJ/RICcXSUGAK3SamtWQnI9CwDgN0qNSXn0VesscoCU5vp5rXPn279YqiN9q6vNd+p19QEyr4sMgGl8uEcyeXViMTscbJPgM5p70md6Est0cOGc5b3luT7Fvb0EHvFqsbcZdua9jPsujdpkAOqM9FkrJq6kS4WF2WJKPYDOCXkMqDyKtSoA4J91spVzpwOAafute8zvefn+JHQRQlP8vdmpKVQZuGhTbAJrSE0jNVOG5tNNCg/KXZAuppD44a08JpPgPmt6qbe6R42CNC3zuKhPPEGHFIt7ILEoNHRnfo6fBvygpOdhDx0kzBvmvNNZoAIzrFanlW3eWwi8UTYOcl2Uhn/HodlFhoaVzISQNVgMyofMGfR+0LiHmGP/BcpsrzRuQtPZFYTdVpPrqfZAHyCgUPWA1bPO+Qu0abbZjQM1HzI3hD3csTDvd7bL6fonRf1E2VbvtNpZSsTGbgIb2PAE0CFKGRWEYhSNpS3TNUxbOc8DDWJGGMXMVhkEaajot8iKocS3qx0NbdBSakOqBNJsuPgvSHuhCK/bmnXhMo/TFbls2ZEy1CI3otT7clJTG1XKM2LRtHiC2CUqqiL0rPN7JHEApABG1Odeb9C47GD561Y09/4j20d/FQAAK+jM/hH88XegwmU0tF4dxnr5bAAA0yDpPxAktU7ldU8NALP/07hdjuPf/4N/lff1f/8f/99xfz9zrWIdqxZtLTUFf2iBhUbAf2ZWrOdABzvsDwsHEfiRLeJrisW4UwzGPv/zp9CpWJM3MgDoZGlGXgZR8rPXIc0SE+csqCOGzx/AmTMMVKd28xO/IuhHI4MMECPL8WIwTsp8dtx3iGSxXhF8ScO7BMCV69ZjgQAZHIli1/+4jn2Qh7qmeLSxAdElZT3qXBQdrS4DaSRUpNUekqupRNdxspOmMmUorB8J/B7QcuOTkImXBiAlCnmJmEXjXtSzVbgVBLivrmOwa1hW72B0JIVQhLyeAAQdjdG623wA2KXBBDAJ3qS2c053APB0Jptl4KgeZ//FAHCDadFwWJiTKfpGkKUQ24f7D6fVMNKugqiE571GK29crYEXhdoWA+IsPuPf3SaaThLsBzA/+F8Exukw4LmsSGtKX8wnZzm02IWzNV4K6ZBKSdN306yCrrGzr3EuBXOlt/opA6D4IOYkFZNcs8Us/NlYoHemnGfmdrc8RPPOmd0U7zQXIR7xHizBTMYodxov3MYDfXWo1flgnGhHCzzOcRKXPWcF8bZWCW1awrLbwBagNTqyCScqOHJdKIkRAAAgAElEQVRhTgCQjK9nzfwOPJiocU3ncC9R96fZ7kJfUoeqJclTurKYnInExTCHGW5wSiihoFU0kyENATKzbqG8aAI4z/5xH+8QajnbTo0qaJBPsNlrcgPZpVEPm2oWBiBQX0DonEGAO28AEBMQLsYcaBZf4cU01V7ujOk9DgDg887oZaJR1Jxmxo+dhza27Adkjjo4wwLY4McomxQ8L2FOsEJmGppfwV1tdLDIRMYnc5YgYtXbQOOFrUi7Vg3AiBtWaVAUsJVVuB/a+g/WTr2ucKgoqAAQGiE2ACAaUP796miRtuBJANNKACX0afW+13G+fIYM1pp4STaKGT5KAaD/MakS/w7lP/4NwECDhtYAAOv92Kw+j/VqTyBBHQFBgIdnwWWRmbp+I9gCAFxOx3E5Hzm1aznJuAcAAGWCbwMAmQGhG4D+EfxqnYDFg9w3LwBgHkB61ezFKdLFfoMRkUyw2DOdqWveb6kcqVwiR0gacdHXA0ZCECAKAKjSqoQGWRQOUIhkUb8GINB5JqaLpUUPy4HQF+6GrJfzkUr/w/MAJQBjKZbi0jfuYFx9UVSItzKAtSRPyYdBKd0qyZDIqjUsouoMENsJnAvcGogaAMg3x1oA7E8SudYovAAAEfWiJVkSYvlGvhvM3VewEr6IAYCFNQ3T5M1Aah7U/1ndQ4gT2rd2eeWZBQAwp9uVNqexsqnBhyHL2U3QwHH0tASzS2GzMvCeZROS5CEaU9+EfPhbOBR2gJln0AGIwoRilAYs5QxbsfyKtRX6P22kLH3YM0JpzfQqmABg+lZwLLgDrrQesmVX+daYkEyyVqnDj/QbZTOsgVBkW+jgOen9cnfUajRDm7Zsvf5kXuTTwMu2P0wAQJUpdmYAVCJKjUAAYI5jdW06AxBce5sA4MouAAWP2YuroQSyKdVB4dcnEjP35k2F70mQD0kl16mZcQphOmvK2exjnYM8HKTzEIL4uIFePnMoOSwbqvQ94U3UiRCTbpJDhkUbzOA8LCZ1IF5CxlXG/zqWl277IctmJMsg4xoUWZTHY3zAWc00FRYo3OvIFOSehwHwgaBgO6c3pqKueQwYngKw45Y2ilpcwsDP8JJs18uxlIQKU0FvFkB+DTPb5fN2N8QEhHHFwxbG9+fQ1AHDfCOlHO4ATUvEWkPdjVPjymBm9hHj9aFcRfYPSpIHlS1tqTb3iGMxAHakdOmFSZQdDFUnBCul0JPfyTJ4ILHdX/d6ZpU+cO3AFRGSznu1CE5Dn6nI9r4s9oD3Kcp86zeiD6i1nNIaAZjb/Ez3j9WOWgD5ACD4iwHQgCAJBwkANgYA+93Y7vdjvdvSyVJ6ADk+ahomxGwa3nPG7+P7uJ3OY4OS/WU6+8GvknV+Zv8oB2gcMCl/CAGRcRMEAPjex4J53OwGEAPAQzM2uKxnyuY3wb+8373H+D4ZWISvnLymMakS+KLGrFkNuJ8EfgEAKxiJwfchbmk6y6DbuHIAFESyF4EBGr9oeE2xPBTTKvhz6BAAAPWXKfdpGBRDLv1S1L6jlladYzwvLALkGjFQqT701kqNdZyW4VC1VTriudZWqhMWzapX9l/zmFJ/T9s/139MtsIAKNhN+KuVTxDgcIYWxjMZgAjkICuVg6eSF5UIdW4o+CNCJDApKzZAMjBmIuWQMgNQdocCV855vO6e1t3RXYmkdLewor5jBm+t2b9ouJRnmdVN7d819TBuNbzMZ0R0BARh+A0vfjvFpr2wr+X44LADrhsWOQHjUWvhYK5XbI/KrYwPttIXEz4TYXxywpfM9/C1lgiQM3SsDSsmc97LsLpdHqe7IaYowChggODI4GE57BaZTFkcyx9xJp6eyU63h9YiNVXWi3r81CjZwUqoU4GMm4b8TIZcqKc0tQh8Qhi5KICYoo3pUAJevzpzKrkwZoPWPSG4hmUgALA1Lg6NMAAXG47wQTrr3jzgGCdhkBJq951+gwGQt0Y8xZUhVM3embocA83o8XOEAdBsb9aMrEJF0D4+HuPsOQC4VH4PAiAtNFtvc+qa1j3oAHlwMqOooDHOKAEAANDgTyIl1IZj7pMFLhBgsZaXi0wrUgtXvBbjvVQ9lKjWpilahi6hVJVRNGYqjfh5IlxT3GIApjc/WR4PqekBVKZHotYAAmjhynYkjXyuOjqsm+HamElZ7gkSiBXwiYo6raKhn/P8Y65EWjh1OFvJps2oVN24KVhnXnTKzgzBvJ74XJpGgbR1tf+hpi9R21MpyzU71vkJBBTwKQBE4DcIACOACCXnQE0O3Gw+sTsAbYTbw4FOlmu0FIJZ4KaGxkPZE4b93M6ncXz/Mk7vX1mzxzATAAC0C6K/X8Y6kzW4o82M4EGB/4Hx0+kAwH1HCYq9/AIBdADM3vP9DxAMjRo/EbXRSnOg9sIwRs5m6KQWEZGzLbNoUFOjXL9ndoo9q0MvLWsEANf7OJ0gfowzonwySudBcAkX0MkAsAHDHS1Yvyhhirk07c+uJc87AACw1StryWYAqJfygRgNEtehk4MSXYMBSKbrQ0NHnCvtLjtwadHh0c073nsMIB7uFROoTKpgElfBIzsRDId2J9bFdXUfx0UlAIkAVf+PkFYgIAlc1nk+h2GEbnuNH866Vs5ngOTNnb8L1MHrYxYEdypfvnVjNY/7lE+qdEKDJIE+euQL2phFnn32Feya6DCxjVMKQb3vsb8kgCTwhFYDjONZba6cpmgGOaZuPJed1uPvCOxtMS+WVuOl8S3UxDQWgH/fEmr4w6SsqM/rQWaOf64CqBKWuojvJ/cPwf2Ejrm3KX0KjEX83NoA37YCsZhaJyl0mjvEABAh9eBrij7Bk5t4AW2HQmYN8fIHVbBjYAVajTUprUFdTzM+gRXrHF5h2sJZX9AiL8oLig/byBAoa0v0qvfDQ+RntriNAdoAgCOLoTo2CCADAER510AY0XKeOMUg62ecATpYdFgf9q1nVkOxk40l2gYvAJyFlxYUzCOAkjn2mg84eekzhSoLvZ1glB5zDVRxv62BmuKRs+QHBHXSAGBIEMh9XOFud5BPfcovxQJ4xrsXJ4O96gQOHNpY+BVFtOhZIV615EkDIMexOS5WvdR2HrNugMN37NrIQ/rqqXLMNFXr4meM0AcTAMmIuM3OnQxKsmanANThGVXMkrc3ilgS+WqrnOkDi3TSdEgDjVxZAWuLKltRicvsDge7xGfM7ji+d7YNYvSz9ryxd+tmwM1COaObA1H0E4OgspTFZ1XrX+j+Zb2nDgAAYIQFcEeA3AAFAAAOqAkoALAfq92u3CzFpCxjS2r3JgDw9ev4+PplXI8nOv9RxAdrXwAAPA84A96V+d+vR35d8N+3K42vNB8AJS78LKYIug2QrYSeGJlD3/clQb8sW61HybjhBP+I37J+KIrzYUuXQPoo2E9hPMZeZIFLeKipQ0Gt3wgOBAAAxTyoxHeFFVMcFbtFDQABrucRuAatcdBWYptipyCQMRUZMjQ4zkLrc9pIyuuZpQQLo9nW68/LYT3O1CKpSyNBuKVqZaS5EdaZ9VJW43PYr+g6XpsMi+xHQtbPcr1qYyAsVovz6jGOa5RxDQBszSwAIKP80haYT6AGwNM3eSZbp6HkIXdinte4fzlHwgTxCIpXBFt2lXBExJrDl7fY9y2gKdk/Z07QAn5qTPJzYUgVCxRVn7xaOMdFAGD76VD7k4ZVPJuuBAA4B9AFlTkz1KkoLTJLpVkv5cGR97KOAnEJepm0oUcLUCJmj73O/QgAyHnC8qu9KzJFNImSvoJlSIeWyif1qwZCSX+lmDmF7ssnToHlNGx1OWVhpi3sJ1lK67WMmhco0nUznomGH7hQmi40AIDAj9/qR5w5PKa5EWHHLMABvteOyLxlQpKDvy7nMbZpYWkCOgKHqG5dAigAwPq07HlZArjJNrbXgLg4qxNsoj0O3aA3gF4D94yWsy+TplL3i4qUtScr1Tke0wubC4sBdgKAyhY9DjPClGQQuXzeL4T5TY4OiAAf43yRuQXoY8CT3Q7TpiyiTO3Jhy82eEw/9OjMoSd4W91KVT+HitRZIzUx9QgeB+raf/Uz85xKUFS7W43mdJ1LzzTOaxJxRaWr8Zse9Vr+4nEznKM5C6PW+k0LjygM0pW9xhglDufRL6Q8WfckSHINLhktLpACjvV4MPivDQA0LCjdDU913pRoDBL2mPYFdTXLGlMEKs0JQpKmkTE40e9fgX21OVALcKdCC2UA/HZLINYrmDO4SGI9gb3Ybcd6vx/wtVhg/tHeHwBgh8CJdXs+jfP7+3gHADidxv144iGFwT5sFbzD2heH35m/H7fTWB4Xiu0ouOPUQHsAoFYNPYCnRHJwF/vv51EUbU1YQzpiRvQJIyhGNduNe5pn2tWUtzpHdq2W9L9ZFVQ6DwheAOk+xy4XdJ5AM4LAnlKAACerPiWocqsrGT3b/7LMMEsAOHfCAMg4XUZAYjTFPGhiorNQok9nsc0LIFkh6fSEaiFpzgLjS2eQVtHFCuKcpUBtJnvcyg4YV4x3PrH0plOhsn+ua00YDJsAlkWi0NnhdF09xhlW3EiiALYNAOgGaR2TSphWlqtArJM3WWfGaCdJcwSSyHYyANwjPasP83i5idp3m2eVUPy9SXq6iK8YQRr5GADkIIhHiMukLAtb0JjuFBq2EXEsY/v5jQCAZUefzR0AfHx8EABg7kUAABlrl/gAAKbF/Yyj8iywgMHlFBZQOHZE5xdFqBFKV+ebV4ivB4A2OpBiV8pUSjuEkM7W9kqkPHo8jErTPqXTbfnOJQCIjBiTOz2VsaqtbS2ZN4Nx1VvuUpE6RuqT9DqsaDN2ByD425Gr2rPovORJZzFgcTueiSq9V5sNzs0kCM2NtzN6DZUbFCd62XUbUzhkADI+1wCADBgHfSjjDKXP7gOy6M3UA8F/oHY/AcDOMjoCkrAkrZ2xyiquM6VUkVIK2vVYX3J2n3IIt64HGSXAELJ1Fzq2kAV5Y0wwECMABUCKRDvVrucyh1TBGdIDAKP7GET5moExQyI926wYLSpChoU2NY6C9rjX9J+DatQ9yaHrboNmZapna8GMwUkUuvSMIPBzjcrAkeXgEoRGcJ3pfg7+oYigBoeYxkZRclV1bd5T9NDkSkhmg5isG/rpswvEGT8yf0yJBCPB4Ar6Vpl7UdyZbNYU//s3BHJP+4L4zG2l2isQJIGK84FCE6e9RgLj93o/bph3yuC/5SdlvY3tgQjyACRr1NGo/l+jlRDZPwAAVMnLGG9vbyor2eENlP3p/Z2/AQAuH++uwSNTgxpejn/sGLgeyQCs7pexwnO4nscK3QIUAcoymJoAAybWWwO8WzJCCpWaF3cPuYyIn6eIzwBAVKtKAawcMtEQ6FNgddsU3QEB2h9jt4KdudY5jV3OV2b9YMNYbiLTZCMbAgB5oyvLEiUuIbEC/8JpOAIeeP9oAFS2kxiOe5SugHh/5lXtTNSi51S6FfQu1rfUnnO3DTsIVuPks9TqL9eOFYx5FtnMiJk41gnf34IzAACyksn/Zf+TmSQyeU/DXqY5WgA4bgMA4HrY0MtAQRFdYRIvczAUgA6GpAr6aEQ7NCg1wic1bJ8eiQ3xDQFmqXHESjA6G8A2QLQh40xjh8dsY83zV6IrtCF2T7oeCU6xVqb9MgOkAUBo9g4ANChM8Ymqfdy3vYZ37Xc7ggAyruwaUQmADICnxarzTVeQMmCcmnn2mwXG54ygEl8pCmSJ2APTIiA2A0DuqQGAOrP5s0p1I4h4FpW6a8cGQjzezFbRDbbGT0tgj9fIelx+2AC7AlDOedlBStVqltp8q70HxfGCgSbt5csHw8zbSvUmL9OMa42sNIFiSnpK0GrMoqmkXjdkDb8F1VBNoD+264coTtCgmfoV8VGjfzksCJRREBdrhwuNkFACKA2BmQUueguR+H7+DQAgGlMTx3ZQZfs+8Z7ES6CUydocCGgauKEyBQEABpVsd1bATgpZiE6HStpLQjFXNwXrThruwzojHq7LALQGpgGORiWzBJC+fbP8BBP3+9jRQU+sTBTN0Tkw419rE6eyHz8E1Wzx/lt1PjIrlMqYLECZXmgBz95Uo9+m+6glHtSeti/UYM8et+kMX+yShpYILM3SQdXWBD14/zCOU8kMaE+JEUnDgxoHRW/Rk4wRU5awG9fjTmU9s2lsKOgNbBVM90YjX2Fn07x86zkNco+MnAAA9fop7vQtJwBgbcmtm8j8AQDW2zeCgSv+zQJAOQROHQAZia1KE6stxH/oAsDnNQAYCwEA2BT2d2MNX87j/PE+zh8f4wo24OOdAVgdHPp6vZ3G9XIkCHhcjmN5XAkAFow+dQlgwelBHYnmB1AshfZAd4sUoPTBFtYMZRX8xn8TAABcWPCmvSMRrsp/WpfcGXERdfBnRwDNxbT/OXr5/hjn80UA4CIAwODP4UgS0qXQqfeQkQrXEMsLKPWopsDWQLcjR2OiNkCVA/i/5TH2W6bvk2UypE2ZqUTFZScukEoHSQIAQ25qj1Bvj4ulRoxjU4Nh5NRObquE42Vcl2UcAdDZkmsrW/pDKqFhEmO2jyGAbbrYtxrvfMHPvm0G7Iy5p7A9TP3L0An3zhNQwTpRwOwZFGxDRCOJp0Gmi4tlZbdQujyhM3+WyXi+seNMCQj3chPN5uzH6zChS8nAoCgdJ2B5LEDQcqvy2xTaIauv7id3ZglImFTBGtqux34rAIDnwhZA9+LjZQkEMHytAIBKUWD20H0l6tvlCp9TuPdoq8SZT81VgDE6qXI+rFfSfzUAoLN6+gJEv+VKWp0zYsiFSnXmKodHbGGnltuQrZEUDGzdcMsv15sHkCOm+dGnPup3l5RymNIIKO9uUjc1Fpa/y/R7sggBAWyrNdWpLFGtVBFJ0diGaNo1PEeCUo97a/Fg8IHwTLfex+GADaUxoTUS1QidN4Wsg0FkjbaMiYRGBbNO1loUdX0O3KXk9nHEtrj4lzsDbW1ppJ1zIMb607WobkAUOodDezK6N1Q1p6DFGlUboL6/ZVYI3N/t32R2YUGM2gFV/8SfsZDVugexINaLpqvh7/br9Th48lsouggm8f4M+2ZbRCljkQmYaLANujwk8AygycGaz0wdRgK7Ffdsc/Q6SEYQ1W7VEXkY4l7KWAYHE75q3DJq2lOnwg3j/nd8Xnx26CoA9k60mhVoI+UOJgZthqiZ49DB/QndlrnnbvmTkEsz4xFgOWHRdq+8vzghzcD4BCq0noMaAADBCYF+dmTo3rEnnSUwGzd55O9iBmDBKGYGfDkCQhzI8gBLAVb5r9DTC0CzI3DYbA9kD9IGWvdekGggcDPwnz44yORyfOffu6itAHG7jMv5g22DFOkh44dhDwb/uASgQHUf148PmcLyELL/A/YH2g4fN3ZzqJapMtIE8lCb38fW5QUekO4gSN99WmC5N10+qdocY+J9YJokcRgB7souajiwkSEq++e5o5S8MikJPN1zzzkZ2BNeR9QD6dBIlw/Wq0bI4rfONZKXW3QOSGvEhN3gJiLTbFduo2SfAQAQ2FJki1kM0lFQGGcjX6x1Zq0V9GcwxEUjgJ83HOacx8fvhbka1xZ+nu1vUvZrs9rvAFMdkcC9rceNR9D0QhELpmQO4Il0tl9T3RDKTCU+DqMQoDb1NclACU7se8Bj1YJpAjAOC5wdQ93nhIkSrr9r0ew1ozMHz8dNdd0p1eVRlnJjBGeWVeJBnVc4K9A1QzFgTNZ4yAWw2ArZ57ISoakn4vM2+OvPWdm/7j/amXm9SWDTIWPyHh4wOFOyTxnHWvldPghyV5WeaSYaAlXGH45XvV0wM13UaCkWgZwrztJfLpsHRtPi4bM1p7WZ5QMEiQSB5VAvAEArYFSxI4YzCLAau9Ycx/Uq+OOmaViNDnDaCPju8eLi3OQsIM5fHSVFH4A2pf3eDpw8q4VO+/CZpO76LBmaEUAQgUwAZH2S6s2dPfnORsrsQbQ4+8LTnmQlKB8YMyI9sFdGpTZbJs1l8pVZBpb70qnQBGspUQSQ4bD4vN2LsjMCrKmNmZFdXuzTsx5XSwCwrMbBk99S4km2T6bEIkouUDBFDaDUGkFW9eLk2AFLBwBZTyWCIY2OFWzBqZkmDTASXQaLWamFkQk9xhYAAIecKfwIAtX+BgvkhYEfyBpfP05HMTatrZRdBpiuiMycdU8tGYl9xBRJ/AcHOvTgGwBYOCSQJAAAyhiBSNfsWr6zRByU9PpfbwsAhAlRKxpAAL6C+tcIYAz9oegPQdxAgHMAbAREUyB2OPjeYZ4qA9durLeHsQGDABCA13AnhHA11roCADL7C1T/56NEbD7ElVEIAIgBcMaPkgCmCp7BCEgMiAgAunjQKlr1ZdTSFfiv4woNAdpM1xpIxcAYgy8HAPz8DgJD6ggkOmPmyT/bodCzMGrWQTkdYqrmfTxgQ8GWfrdvsof6xlKAXBxN9xMAKHtXDVtsw9njvhmk4gXR6sbZvxGTlZ8/gSHamAACTftzzwnkUCMUyroLrO2QWH3jBgD3iwSUoqlRw8fayJS6dI7PFjuuwdVjnFY3tmIrMklTguAvcOlR7/QviIdfWgnuvH+3A0a6p1anLJLgNgmba9ABFXEYlLOefCbCGIqpiVBoJi0U97IzR/NFMimSxmFrNQ3znDBI6vGHJ3L525tFKHc/AISwiwqcnMIZwbidWpOUxGBp/rfKJ0xmDADkJqr4QPEgrbknI4vOrajYWJqekwF0BhT9D4cVTXFlWaHcKed0Q5x9F7cITOHia0+/AVKxq8/Wv9GZBSO96gXSHRMwkAR6+b0Vqm8P0kc083WWP5FIhFY/tdKtD7sa4xwrV84c1oKToFAbj2Nksz551jujYk/8amzcgZAPlsM6gGR32POGdwAwWYDr2GzU5iShm7KADgBodOTPMh+sFCtAghK+P+kn23SnRxn36AbbHMQT9hAEeD1p87JDFQ8XBxy2gWTEsmvXhfCWFVWkOpumq1ifFsiDJCI+Hwi8fmfEO4oQBWACAjK1Ef8tFbMH4bhWxH3q4HdAJsfU2OWLtLzYLRwBLJu6AwCugbapUzvvbFFYiw4cE/wpgmH5yQDATEtoYD5/HKZnUMQ6wCjYIwMQy1IhZzjg7dwDj8WAdX1mNnobX97fS2MRMEJBJoRzyzLeQJ27dBMAwMPPYGwDEaWHK7HmzumT6iigzzpEmGmh1B1RxdSZElvO4DUB0Z5nKDDwux99jZ5+GPugdr/ecTw1rH8fVP7vxubwiWJAaQLwGsioVe8meKKVqwDAarsf2+0naQgADDFNMGYiZKNU1EVPP4fwIPjRJEhZUdHEEANe4RB4VtZ/g83vcdxOHwIBZAGkAdiIptFkNGb+FwIACgmtrKebY1HqUxGPnz8s6ONHm+EM/hkrnPZh3rcY65irwOFLExowAAQACvBUhpcIUBRxzHM0PvkZAJzOsKpWZ5JYgGkKltpzADw3mQEJv49NG/d6f5YZXS+WK+ZMbljsdCAkPe8sD+kTgAo0Uhw85HHWnDzIzDumvIFx3uuexHpZ3XR+exxwdyqM2E18mwA02FLrwgkALrs7gQRLFo1JpO0v0QDObNmFRdRdukwCAI1jrqDos2wGNJUnGOfCglhvxkx87fKiDnn+SpMN97aTA72stDo5/yXWMOhOBxGttzNdVR4FCfgZ8FSxBiUMJ5+s8iF+WAtEvRrbrKmWFzByUpQRxNJ4PFvhV4mSJRh5mkRgHyYg5RCytRSWhz+IyLpb3NvEiQnxy/fxPNQPz7NW+yC/FD605snIJM7/fIH+9jGuuIdFH/zUdrcf6HnRDgBOqBFSN5Ne2RhSaMGGgsfFJmNO0MQhuXUbXR5UuQCakYCIqgOAAAN9LvRgyuiEwd8I3//EG4YMKwAgSt4sNC3MjOOcC6t7PtElMO1xFoDoM1hNyyEzbnsktW2mwSgV6urcm4jXegZ8ArXjTZOgk9HBue4eNNNCGMHVRu6ltQCY5/khs80TdbLM2g4Q8oLBVtnbYIOHlUVL6k4Qtt1wAI0ydFyxVLem9QkAdCj251IMkd/nFRTMNhj1QcsJzx72zsyYsbu9jO5dXuxgAEjXec3xwNhuxt498KiL43OzBHC/ja/Hj59QZ2QiWH4a4w098ykBoC7alMVgE9BeRzGIB/fo+LQmBYfqFp87+g1ZtDJgsXYijQv79tG6xwCk32IGMAQItP2OX1G/f6y344asY7VlB8Du8JlMwGb7NlZ2CJSoDcEGCq0bxWtoBSQDsPus7wUgAKCoDFj1fbUNAVypjIWSAO19uaYlyOPfoQPgeh7X44fo/9PHuNI86KjWPyrFb2PLZpQpLKOiHgDigQY1tOOpzTOtpChPJRvCCXRY3SkEJDWL4PcyVli543NmyXJO3OxXV7axJTjIB0BtgBzkVAIql13o9Kj2UAATMERkFJmBTvo1QaJT0jn/JpMFEW5obJXHYC0MxXjEb/UzlQW7394+HSxZsfwhAJDaO6cPwinP89y1h+xk6fuBjqRLvPicWAYAYP2JuleCIAsfnIcxTkP59j5O6wv9AChcJINhN9FkwTyU7JSXGQjpguBTAANgCr89pwQkJjtV/nDrtLNraoXgZBidX4R+s/HK7dkGEU2UrvuKZE/dTkoAfY6YQexjpnmmh/pvWTy8L/Eo6IHgMkX51tQ4d4nn4iUittR0OksqMzIHAMRQj6ZuYT58fROAPChK7/4I9jiuDiolnTPwK9jP3wQtT/88AYDex+0Z0Vz5e5cfFogAhUBwMR2xJUPF331rmMNTCeCuedwx05E8Rg+Mm88HEKnVuIK5BYNtWFS19gDWAjEo371Fck0oMRkADS0pAOAs4BkATFYgAEG0iRcVnNIiOirxkYM72zbcEFwYV3dQ1ppePRSyaPEFZcUMhR7r3HiimerwYMbPLmjSUNT54HnwsJyuU6WXaHUh1k5V8I8AACAASURBVLSR2V/vY4Uath8usxtn+/yMaQ+xoDBEcG3OWHHavMZFDj4nCl5o/asJbGQoTJNXJm1lOecLtBJSX0sBdinbKN57o7IPmoV5CXiMULNxY1aEgwxiRVq/ema3+pvdKdEYAAAAnFlp+0SGh1/5fNksWqOPcTADgO8pBsBxg+UdD8PidMWUbLAvrJGgqj/2tczwM1uBAhkLMDFqWRqAZP8QBaLDYAeNwG7H9j0E8PtqQwBwWzYGAN9RDMigDlZgrMf16vY2TPobZwGAtUsAAAC7T2OzEwhA66DimylpWxiwyISAdZHKOYOACABY90eQv4zrx1cCgNvxfVxhHkRAAHAgsyAI8Kq9zKOD1VanrgK8foItsiVRy9Zj3K/j08qdAMkK4SMQM6Fbhq2088GlLYYelBuWi7QA3qepX6v+PwGAgJhcAKsEcLsNtHkBKCRj7/XXrPN+HvIVzRRsNgD+NmPBmkDpCZ4KnJXgEpoNxhigaENr8On1lMS3GAC2UZoyHZrnHpFp+rmLal/NcezS3bpLoFwBfe50AOCprBxGs3mM03Iat5WH8TjIuRqj8ok7DwhIaIO8shgx3h8CACJ+p+NNBwAEV9Q/+GvM0tDGDABdNu06W5NQ8p4lNjkIdh0VXQnTQvvE3qhzif4OHkYUcXLFjqrB68iE8RjBEsSZLGnaBZFjz1XGcmXbZUuDsdgzVnPaZHpwzQEA6XwrXxeziGdrEcpLgoxoIv63g3865nF/yljOKCF6t2CCvgekyXRk/m4BfqfnF+mfTv33DG5a406YMQEADhb0QSrXoUpUVhvG3TFjeaiPEijX1BgtFA0A+kPtgYBKctPE3y4BiLaUxWIGJkybTgJMZOhR7tqZMECA5JHnnydQFV0k6NSwlR7MpFrS+6vgGHW+0YFQoWuC1UXbSgCUGa1W42bKOuK1tBimWyHDg0RdGnzYGW+FjXS5sI1tsgST5sTnog1qTITSH1rCmAfFPUHPDPIPPSv678fkolacN3kOQaybav+b96qvpS5cCQjI++HZXgl8Goa1Ols1wdg1q+avSWWqi/YBQlT0UwWPnnjU7DSzO2pk/LcrOC7upUwlx64ojVPbZ9yYRhA63NLDHBGQwSKMfooReQUAbsNECSAOdMz61xh2BMp+S/c+tO5tdgcyAMz8AQDGhn/eHb5jO6B+78bjvpblM/37AW5OUsgTALyNzf67sdkDAMAhUK+p3E9jdOmvwKCt54U2J5SJGKjZ3gfHP1D8aP27jvPX344BAPDxlWDghoDJMoAAAOvgMZkhg6CBQRgiRFEgLHbZMaIDucZDI1YUABBI5lTCAgBiBTL+Oltx1m9xloCnAgUtAJDDPdPreDbrlQt4CQCAGZORzPHjqOybp6F6qLPXEmizngOQU5LTmlRGjX/D2dYZAJ4QBgApMUidP7tEYlSGoF8iyOaWCgaApVQHoLCFYuXw9zLaUXnppwCAgdf1ep2T6kjiRL3NY5zXp/Lzx9tS/8KjC0I/dVFoXoxfm+m6O3C403T/JdKe+2aekyakaZrmUoDLLfj8W7TWvui+euBP4NRTnG61ZAxxvrFLpiVWiBc1QEytfDrbI1TVuqcYDj4P+Czs8FWHltrW5Twqzxo3UjYzsXT/sEhgrVKE7LoF0W64rGAgkxhRsQFdW+y+0X5M95RPea3ctG1X5i+Buu4RmpPU5VDxKxKDeAVk/sqrWdknAgAgSKG2OpRfago9s6vtVIwB/qaZs1SdyxyAYwJeIwwAAYApbwKAGq057YBFuetXFlYAwHMJQAI7ndUKs0H3av2wKYIBgNz+ZiYORMo+5PSq5kaWp9JUXKplyMdJugSkaWmgoLEXfs1auJ6xUMExDABo9zAAFJaZBXC7YsbJ1g2xMpkCFSw+HJKmx+kiaMW/3mc1jhjRasUzDy5k9BZS4QAUcDBoqAzcw3fQkkWSo7EbPtTIZCDJvV5EiteCe15L0QZEBKZFnSFTawIAdo426KqWb9ctTWPisGW/sPuAo4qV5a36iFMnpoYinyddHCbkuS5c1JPSGwDSIkQ/Tz5TFyKLC0pfurtRVGZZmkYkGhT5Wkjsp/otnftcAkAAQvCHQRNb99y3T60BgjUyf2TtnPy3HbtP31MDwN+YEPhYc7IdKW6Y9tzfPWbBAODwPUHAdv95LNs3sgoQFuIzoFNiwzkBk6k6QzB3heofrX8wBToLFN8gADyPy/uPmKk77sevZADABEwAgDLRhQAgAkNpDKItQMBXCUDB35kx1yPY39v4tFwBdUp1X5PYUA93S6B81f3s02bLtQkXOzn45ZeCiTuO3P2jw1K6CwaOtAnf7hyn3QEA9oxYHW326oJJR5KNZyg4W5ZxAPvi84wMgEFORID5ZFUQ8kCaOgcgXHX79BSKTQYA74OYi/NTQmqtTZVRnYB5r+PDGiJTSJhyoVJXJ0ooAUC0zB7K+7huzmQAeE/8XDL0BwwW4ydbENWKKJ8X0cwqCgoAJF3K/cr1ScwrwO1qvbocSLejfCfgljKMgP/M/HsbdDdWI1u4rMYVLEXTYOn5Yn94wFWb7RKmQUEdTrZjXCwCRCYdkzZ1pPh3GYnZKiduhzRqmwCgMvwG+CQinLN1qqXRbBeeK9sAK+bqk81fnovR/84db2GUAOZypnEdpevFsSzdX9ICNa3fgeyOBrN0BqAjt6CK9omMSsIYzFpENmi+kmD3RsMbk1I2tZ3sSgDAwovUd+wD0AFADuEe/FN3CbVeKD3BxEi2uIi0eXj4EBkDAwD2yppO1gXmRqk9Ur+0xCe9nZr58+FTi9m2FymJ4BWCAINwcf/RBgQdi4G11P/JYD3MiO/sAKkBDnpPAgC0xhEACG1qkJCcDbGVPj6O5XzITAhz45Elk4JSCUO09BQ/YfNkHrW+ZQKACuBsAwQAgApc9HKnTEObaqrVVIGT4aqhQ6C61UtbFD1F7bEE1iEmm2f1/vN9XAIBzQfve4GU6cAWDQTbfHxdde99GJVnAbsk1MmhEomeNA9Z20inBbW3owYAbKGRKEAsN7+4zVXm/cIABADAA+KBNiE6+UH1r+wfACAiwMPnHwgEOAoY7o73tb3tsTZB37/DS4plgtX209gcwAB8PzaH78eyeRvr/RtfDwwBymlgStD37NtAwT3c7k6cEPhB6n9BWe92GuvbpRiAOxmAL+MG46AL2gHl4X99nEymqsWQrABAAF4HQlJOe1T2X+vA7VQAAG/LbUDt4LST9D9aP+MqeD2fNXbYQSHgjX4BKP9tNOBGv9QyFRAgDdL0wZg1Yg8pgnX2Ca6Hk5nk99SsB6+H5kqXqaJ45gQAHAWronUsYwECqpW5JTMUwlX2awErGCQCUhXCNYvEek0nZ1Lma3gYzWuqZ55X6DkmYkCheRIToL3D+Qx8fYEs+B4g+AMELJv7uG1UQlF7Gz6C1ALMcgEAkCKz0yeVnmmaJTQAu+zJAHwLAKQEEAAQESQBPQYv9RKiRZaJQ6S4m8Yo5WIBIzjpidbIpNVvAQCdTfYncfaPm8yzdqOJnAj+PDuZYDzG7SJLazBk0VWV6ZBLv8zb+zTY3q6YOTFmBDJrgMDFwAGvh0Fw8S3TNcuXIr9k9T5LeKrwOv7SJ+YZAET0q/cA2APAbPMFolfa6jq1oJqAogOAjhjmR3Iw8l+AwuFm8DCeZGizBi6ETjc57dFCsKTbIGImOlcWGpotmWN0A3WoO/jlc3Khl4Zgqhx1prgbwRdNq8wFQVK2rDSg4LAGG1cUQkpQf2YAHDL9ALRPqxMgZjAMhkaxQLruee+zFZINw0YZPd41jgFKfKYK+srXx8Y1Q6Ob42DJ4H8f62aQs1st47DfDwYlH4akJJHlcdzponGxrOsrs+A8wAyzyEjk9Kyinz7DUMp/v8385iuqbSxACc/laZxxWmhaK15ABL3Q7USpZ6VfGqRhZiesUoQv/h6JMJWUVEbkrB2v1Q9qlqcAItB5Yu2HFr8yBa5zg4gIVPWaqv1VdmOmo4xOUONjXd7hh2p1ATAopzWzffr8swbNYKxsHJF7tUfLH5z8YOATa9/tWDYHtgKudhDByv0Pgj6Inu6eP8B6PTJwnqwQEAJEfBprsACHn431/ruxQAuwO4zdG7QB0BnovTWUaD2+fmAI0E0TAk/vHBc8rqexRn0fNP75Ywx4Bhy/DoAA/PftiI4AtQlCl0jRHzoDABzQVcC2PtgIa3ww2YFyj7QVN10DL+MNAclBDEGKNqwwK4JN8fXKIKtDVjVZmeX4EGQ0lYFRav9aRxOwnk4nBUbW/33G0OEPffe3cTkCoIgSxnPmmdRd6SxepqYkxkBeqNAOfca9JKLVApXh2I3dPcjaLVwvoWmEZswGVezW2ks3FFuIdXgTyFT7NE4fe7q7Y4hW6Bj9zOMq46mnCovJTzFeCYDwAdGSYQse2wj9UWhHAWss2YrTTvkCgEFjYQGLajd0CWKcBcCsTItRXBI0llPy7OA5IpWMjYfAtqTPXRk3wUIYwpRWW/CpUh73PthTGSrNEiivzMI8zII4TUMpJyoKoPj5B31woCiWEZKSUZ4N7t2HsZRTP3f8e2y9orL1ENOMrOKnWcZKQNw1ReBt0amYHbfHMzMK8SQQkEAvW3SVNnJf2caMRM4l2MTLKn8VAy16OZbodVbtNpoGqHedZjOvDED+O2+s654BEkYHvPlp2UjPY/X8WrHLWd/JrmwGRACgyW21OeP77yCkgSyT0s1753Pxob3oIIOoe1DRlWqTIEBq9jucADVjvl/fpGEmA6CA435v0roG6uxiE2Fdwbn8xjy+tC3ofI/mnwP9yZLyKfC7plibyQAnoreaFU4AIK9wPMHddjUOUJQ7C8U1AcECAJwgwHI2jyCAw1/vLeFgnmEYDNTAqGGoYSju8gD16axak6g0Sa332Xe9Ap7TXJzu9y22Z6WM1+BJLTi6FlkCO7ByuTVk7I3CjYkMgqYsprU7VWsUTrqWdrjWqFiVi1cFwCl9iUFA+c2TAXDJKuWoADDW/8C66MDkemQpQUI/Gjy5I4BMgP/MQATFPqY0ItPkcCH4DECwx8HsY6BlEICArX2g8DmklfR/iFRkaoRvNNKQW+Ad0Xj7eaz3P4zN28/G2H0eC7QA+09j/+n7sT2gJIBSgQAgPuf5ihHSl3E+HTki+HKC6O/I4T9riAxP72MBKDi9j/vpfQx4B6AkgN9gIB4oMUEUiKAP7QBKBwYA8BFI6sjSkfvk4/Nwv43tHSWACDoFAKBHQOYPJgBXDgDA9jjxm14jtK0jhYz1F3YhR1MOz7TBCpjaHjVeHgAB5+k8GGAal7fyvrCRVHr8c4gCf3yyyrvKTyDFLaJFJwozPv9AtE4xnVEypIBCV1LPUSjXVAdDOTiobBKHQfcvlw9VWkxZBk2NvqnO2WbJcu2cczJW93FdmIZw02m4GJgmiL9lAgQQIF8BMQsRKHIn4dxaiQFQKJldCjlPi7nk8xOTEwaArA6GeWVqYBMSxydBbZA+B16+Mv3gFMYJAJJFpzEx0/zC4OYZBwCoBXKK2DXyWdQ+1hKAIoO2gZh7oKZyH06NFjZnzfEHioJXObybGU2WGMOETIk6yw84EQugEoBio4WIXlNsY0apyswGz1iLF+V/kdkXsb1+TtyX/R4OIvhH06q9PtC6AvDmYQKeg6SeBj5EUG3aHSjQ4ofRmE8KLkx1uHwk5TJsKzOONwr6BgDwfshgfzcAkEPVVOrrM4UmxFc6EVrMIabA7R55v6L4ey1/AhwGtgg0Wi0mCE2shh4wN64tGiU0XMbBw3hC+4f+0ZxpM5/OZJn5czOaATDdl08TABCqEDk8MjV6W7sEsN/A4MY0NCRi5zNd0Y6oTZrexqajsx1AABZnnPmkOFEwd7tWanhZxMykXTLQosSQDJUMCLh+0qrTdBGNvUnApJ9cFLQNAKiU1EofMmIvTYJaW3nRNu3R8xNNL+e/OI5hfSL4s0TCnuYJGY9QwffZDTR1wrAdTZ0TFNf7itZ1xwMBANYfGIAgFU1HZPYfUyr6BnifkV7Gxt2y9Q9/5thmWncKCMAHYKBMA0BAAICBQAIQAhHN7Ar0M2qoYBooHtyPO8YDH34Y68PPxrL/fjwgDHz7fuw//zD2n77jvAD5GsjnGYxFGIDTx9dxOWFGwJdxP7+zDLBgFgAmAgIIXE9jdYEZkAyBMCr4fP5KYyG0BrI98HpiCWEANNBnQF06ETnFY59jVPH7cp5dOFZuczAR1hPYA2SNDIwAugIBOrNFl6KcgdecJkPT06MnLyo92TY7II5yd7no5YzTumyAMjbk7vHvrCiW4AGAjlnonBlSU0fNHlUAC7OVdjPgNg/z8gKTY1yfm2Kr9rgK8E5ac8AAEfbEOidRChbpmTHUmThLACEscCMvrOE7MWMpTGcCWAj6E4BGtrEQMZwZADKvdoJ99QGYRVEPU1IELQ1AAQDack8AoM6JJFlK2AgA/IJSHsxf/Ciey/HUqWErcmlPkjU7j2/6NegH0UbJ8c9NvI5DmOe4WWSTM89MgJafnAp91n/r7OPnap858UnsDlpAyf+078gZKgCQyZcpbYhp1Uh0nFOqAEwn1skAWANHf4dU2OaTWd4+7wUAONrRNTHTBp3GjRXwRC3zs8o4w6NmiXLcE86xoAgIzSrS5YYJAER77RY4AUxaOT2RVQLwIBodvvO9hZCWsYNj2jdusHm9+rcgUefqzthEjUQDEXTYGYAMA6m+fz+udAeK4nUG6Po0TTmsLsc0uDISaRS+aCBZFfNRk6kxgiaqVVmQIjf/KjSdNhpMU1vEYMggRwGOAdrDfwAAwAAcUed13R/udXTOc0vU08KNbaWdDCPgUWYuKj2CGQAJqKcvaBdzrX/ew6kJKFDm68hBjAB0t0UrN7frozQssQgwNV2qtG2KhGyfQrby5Z8jouMkWeJV6DysvMa9CQAIIgcAYOdFDgq01mw3Y7sTwlagdP5gFih7AZ99ZS9/3UNn+jYO0ohfAQANyJMIk6N7AwB4kEqYeUcJjAAAcwfAAgAIoEIemlPBH2UEqt6RHex24w6r4BX8A/bjvv00lv0PY/32c35d0BXw9sPYf/czCgoBAECdlogRDMMNpZ4Tg//5+HWcjz+O6/HLGLePsboh6H8UEFiB6odJEASDV7AGX8Ydg4PIChzZMUAQAJAAQaENhjxly0N2HM5wPhyPMgGyHbnaEZU4yJceIMDugOhKoXW110fMs+wkly6THnDDQPV25vwdgq2GtbwIpNgWOxMjdoeE/u9iV7TRep9RERubaIAFGkWlfKQ9znXv84LiNgTwncqeAQAcpuSpqTlHcu6puKhfLH2rCC1qPlMOPayIP+PrKrzg8bEA7sT6MAKikY8ZAOqGtE7DyuEvKKBEIKORpF0a+Z5y7YkTYCV57Tzm+ennJR8CDytiYBTQKtYx9zhdO55voE+kX88AQOZpAtvzDJYple7WtzRcAgsawYG0SCURq8WqFDOzeHsUFlAKYMKnQRkp7x3A2Vn0/ucOHgMAHAaeIlieF2MIR1/H3wDXo0SLrCaT7wkAxILZItmyGi3jgIAGAA7f7ak+wJIU2ptew5N20BSzVwq3FnO0AxY6MAumgQsWMWg5SdqyvhXk/BRxVj7G2EPdTPTqPvCycdSm5OjQRr8+lwBgtTh/PrUfBopQMLb91IfIRCZvIo/UjBXtXESzhlQAoDoDvBCjBm1sCf6lMuYAAGRypVEwQArVhUCuKbvPmb8BAK4bdG0JiizsCBMAvgBOiMyKPFcBcEogQKUZtnjdBACO0AIA9mGQnKngOJvV4qW/tmxbsdm5TUOlW5FP+skDJ9iIxXGys+e2Z159A+Q+zA0DdilVQdvmuGdZ5YA5o6LmtWdwCLJzBE2XTyKkeWWragSoqcdMSisAgM/N7E40Mgf37KDUR80Y6x/1d5m8qFLsKZNkDQAA8HzdokkqUgwA6fz408O4h3hPhxWyfwAA0K0xDiL4Q1so1hMoejA0BAEgyDW0KyOVZVnr99nBOwDZ/27c14dx33wegwDgF/y6+/6XY3X4ngBgc/hMdgEhQ+14GFiyK0tX2P+iBHD6+HFcPn477pevAgC341iuH2ONPxsARCtwP6MtUC6B+A0AAKYgAADBW7MCBOAYLFyVxfO9fpyo9sf9T992ZavYFQz6AAA3drwAALC3wmzThTXU7EmxNf1ATnARQxV2YKrOtzHvehUCmzEI6O5nYF/H3B/VMuq5Kk3EG21BTvgyFsKiwhm4k7MkB/6kVm4fANoOt+xNWsGkw+qS0TAjtWCLM0OtOJbns7SpFkCcsWln1qkM9o6vmLIjmdoZZjUmW69PQGE9Bqt/uAawVs0rv9gEv0bOQ+7y5oRYSVGEtk13FKEzAZJD/muSp0/vvkazuTlr5kAp+QEUcPA9CABQLcn3g0HGAKOciSbsqHJs0zqwtv46+jrl2uZrotDTNR1+hqzNzxLRjEqRVFgMbRDAeNiYVgyCgw9HuhuigxELoBBojeBL8owz5pOmaNAPjfvspzPpAwR6K1cCcFEuyQzd1qHWiM4AeNMl+Lt2TvHhY3ianhkAL8IOh2K/WEGw/SMeOGc4G0B09X7QLw/61JhD5edhoI2EwhqJg2bgSg1Fh73K+5Na1AHgD/IyvEEUv6b48fO91rD83qTL4STL/lozAKH+GwAIQi706HKGFjWm1cnekxQWW6s03nhnwRndyW63cbpexxFgACwAkhWLwbgHmtmGwBuEfRMAVP+uxTscdMHBODIxokDqr2EAXtGx/ltOXhxi6vaouJaJNZZIj8CKg4ncV80WJs4F1jxtC2YiaK0D2uYjPHzsmMh7FCEg23AsSrOjl9a8Aj9YBoCBbEx+hlZzU/nsdwAA1PctAmSTnCfREQBQhOoZAYtLCFCR4yBFZogSDdoDwQTQ2CgqLdWxKWDl/d+OZf9p3NfI6gEA3sZ9+91YHX4+Vp8EAPY//I2xHL4fu88/jPX+E50GAQLpyMd7EeMuAHdoAb6O4/tvxun91+N2/jqW23Gs7wIB0ASs4D1gBgAsAEDB43S0S+AzAIAWAOwAK9j0BpDv+wQAgwCAamuWYpQ0kOIkLYsHj0mEdw5tEhhA2cv9FctqfKBd0G2c3MNdJe1kos8heHp+mIYJEXPnrJ2fyOveZSWfphE2PwF6swWMH57hESfPBEYXQByIZosblz/wJfvGIbDzmG4Ho9Sii4p2L3qOQOwHTgNlIqYnGQBAc6PG6AajBADkPAMQTFswwZKDee4jzlfpcVibVWsm6/kqp4KxwhOjhbtNbUhqtwBY7GHcEFtNHNM1o8HJmR2NE8/IRv/3uFAAgNqffna3Mp1bqQMAmOnXuGAxezqejbJsp6yuhcyLmIBL7n+z1MMTmD/jE8Kp+ysALYbDTNe8DjDw6j6av6YAsGsAwATM9sYMdEM52/4BTj4n3e/P5LD1zJ4DtB7WjOUb0IcvNbCuqOwUWkBCKNyoTHnAGgDwUjj+cNb/A8FCNXFDGACwABC/59TfHF3xPqHR0or1tAjYMhYL4FB2Ct7p7Z/iCz1koWqjMXjxk159BgBz8tJsb3sCAFFrcmU/t8j1g4NiuBawS5Hr91/dl7F/yKqTCDOBv3UBkFbsU6D8erqu+9juMI9AE8Ro+HEDLbkau82OVD1tRiEGvN/H8XoZJ9ik4mNvQS+pva7QePpTPQ4TO5tHCmKtgV7aPPG8CZQ3a9nuEgD0xTtLAN+ixvQcBQAAQpGZ87UpaNTzQZaHPnJvUWVMpBw9s321UNwYAPC6bqslFfVHDyHRZEH9xjpEk4/mcetZBwCgvAEgsMO0MJ4g8eSe2hao8cdAG5c6BhiIogEwANB0bIkt5WkvfQDFgMtm7NcHCfwSPPA+BACi/8NycL+4/UsCIGgG9gzuyPwfq72+7n4QAPj8e2Psfza2ZAAgCvx+rA+f2RII0MuectxrmGUxiOG/L+Ny+jI+vv56vH/5q3E9/sgyAADA5nEe26HOgAR2+ANsrqcxXgEAgYHEgFe0FoJmRoaPdkAALZe3sIKvaMODSBWlGNsGU9qBVjUAVZcCFgSq6wQAPLfhcwE/hCayjTanH6gRCGof6fnxLLtdCQD4hNy/nRJhgg9rrxHn5XTtAQ5BIG2CXksApVxT9LiYDOgMRGY78T3wceH+6oN7PPrXguoAgPRy135gjdi+Gx7XqxHIEvD9LgAQW1xcI4TIYqw8ohzGNBQ2a9Q4zpCMCmY7HrUZEmIy0K33BACa9uiB4o0VxWeoFvGcIREnktly5xMvyur7niT5YnuIzJ/JqLFE2kqwthLns26sbTB0xOZkQ6h5cLzy2ScQ5i2PHhu0AzrhozWZO9V0AzQVMYxstBmJj4xfDvqvDNJ8BzlT6vK7+t/f4VZmAn5ba6esoQm4szA0g/zshmOTwCvA5X7fLTzzNI+8YZJvtATiw4fifWUAKO5gMuZAbjTFUkAmyrWAWfUTbBo69Qn9Mli2bDooqrf/9RoK/513zbXXjqHi72+aMBcYsiViPQSSAIAAiaA1jW8EP++bCeqSd9K8Cr/6UG7uYUJTQeUaTxoQoB/3kA2zTwe3nij6+BNWF8CkjahG70JNLvr72G5F6/EAcwZB61yIAbdbvn8Mnz4u53FCaw/ei6XmNcdVqse6GoHH/XJlHRIbQTmFAUBvy8FBg2e43RQACOX0XAOb4speGhC1ijUDdfEEAAIyavdiPy5Eju7Ph3BUNUdbJ68GQQ3roc0NLD23NYKUwKhPmhMAkI1Jm4VhYSGEUOhPxgGx2xsAGCQkgMgFDI82mb7XQhMBUuPA5WBTIHsuhMrHde83B16/jis4c2LC4JoaDZQBOgBguxPof5Yn8AD3Y/X2AxkAtACO7acxdt+P5fDzsfnulwQAq7ef83vW+L3/PB6bPdvJeMbhrLs8xhbXyv0IvPfoygAAIABJREFUBuB9fP3xr8bHj381Lscfx+P6dawZ/M9ju7oSBCxoD4Qg8Hoea7TrHTUnAPMC0CWwgougDYVO71/YGkgjIFoBGwAoARt3AIDLlWJVzpZHOQtOdRBj8mxQ0McEQthehwHgNPplNU5UUT9Pk+zBn+WbtKDymSkxiVEM2ujoM9BYsAo27LOG94JO0d6mprUs0Id7maxfwX/+N88MMxHGkQYbGiJFBGbLcXFhYPLE5s3MX0Gp+1HwyH7KaLGXUFIzAGACFu1BWD5chksxSYIYx1RDVxavgGd2f+w9KyPng8CQ7gcALcZPcwBTAwA9A65gFXOfCH7ZAYUuApwjuuMVSG2+M5F/i0/tnOeR6Y6k/LVq624LpQh8BtJe2qYPgu+fzpoIQm1XbOHP8SSre90TdRz1bgcN52pdZC/xk6U2AEM6T/oMr6Ih4h4QoCd72meGxY3SNEjwFzH+5Srrbl472S45pn77DsEJ1r4S/TtYZqxryZCSaTWrF5+WmNlApRNobyhSJFa0bndwoMPrULSQNh+LWLx1VFs1AgwFn/cliuJv9ZFycaTn3U8kmzAMRt3gmD7kAdeNVV256jFEdB4mEWRCaWmcxFTBE2OhP3F0JecnaAHv93LyIgo1LYaNIWGjXMdEJ3kcd1lt6sGhdSoGGUJ09jP0pmBWpMrz8+BJLxCK2uITkEzW/XTsHfXdh4kI2ADNGQByF+vBGegspUicw7nhyObx3NACSBDg6Xa+JoEYHXJw0qo2Oo/fVL0xAzo0LpiHaGuXwZ/Z1w4GikgCdVBNt0KcV8/3vP/cj+oPnNMJlzFOqDlbJIPDGhlLShT0pEDQoHqZbirWp0inwsFGGyjxPdgj9sG4nxywYwaAzyJUoC2KWTpaKLDkTvR36LwXzR8HQK26AFXpbrg2sEoQuBlILOSyqplsEPQIB2T3y3jgoKNfAKbQzY6B+34/HmgbxAhg9P3DBOjTL8bm8y/H8vazsfvul2P99rOxPvygLgFobmApPAxOfRipi+U6rqfTeP/ym/Hl1/9ynN9/O8b9ONbjNLbLaWxWl7FdYb2iA+A4VpfLWB3BAJzH+eNrAYDSAcAfAt0AMAxqDnnIiumfgWB/AlMAN8KM70WrmvaBptmBvdHkQTAKGCEMVYQm2C5sY6xDmRS2Ml8dvGDIdk81Ug6Yst4Df94BULZZ6/EYiBlVTK6iSdE5mgMX+imBKZxy1KPA2psWsxDYpagc61yUnJvdJMANUhAO6JF5F8W8/LN+hm1scaG0Firsgj5Kzt7pcaCBSAo4ADpzCFkTyrmtkM/C4jEfYwosNDhSUpe2X9yLvC5FaEhekCMFnBjsJNbg+UwN1fT58A4QCMXwrmYEZmpBCaFbiCWPmFqP0oGhCwMluqbfmJm2npJJWgnmfOaV0yzKSQDSYYZTgtHhpK6isK++X1MLIAZAIl+vChu3ZbQwQVXa4Q2Q6t4oYvj/7ezIM0DXmjNVmf9MonQf5uwV2SwkpjUYUMBnWmTz8cRf4C/uf/FCDDxDq98//J06xDt9Uepq0yKg9ErY0urouSvPKsz5HjicsQAumAZFe0MFjCy62CZyHGQeiJjYop9E/Xg8a2vl0gLR76j1BRby92P86r/+L72V8xAi9W77O+KN/KSDvsChXou+6tk5fMVsdi1z489662AjrVk8OGS4Xqgt+OfvRGW5Nud39dvwp9SPm6dtmlofY7rj8X2UQagsmICDw8OOZAEfzDwUIKnOtoJX9rZ+H4/HFCAy0dZ4plijcvOFQfHhkMOdV+/sOI+L3x90HEfHXLNvSAZXJUuhyMdgSADKs719gKYUJE2B2ZeW/VTw8DO2XZWm/xnIzFVr1iecoJ7gE/5mGcTe86XMLorSB7AVi4QS7BQIjatD78/+8f9mqhEUJ1wB1/xN62D/JjMA8IIuAIgFMf6XPf8/jPWnn4/N51+M5SAAsP30i7Hsvh+P9RtLBaBt2X7Jk2vS38jsAAA+fvzt+PLbvxqnr79RCWCcxmY5je3qPDar81gt8ABAe+BljK9oETyPSzEAFgHeLuPv/6N/29mi2rvipJhMln3hmEjo9tmu8wklX/6MAAA0ASqfOjEIOXxrd0ekqSeDNZEMXEtUzFLOCO5QJgwzsHOdh7XMnPrKUvWGzq3pkBcSVmU8AQA5barFUNmL5xpal+K6K9kR7RN3CbBjxaJo19Yd552I+CiJk6c3QpXxfGbp3JBrZs/In1g43j9/X+uy4rpPObbX68mg6L7yrI5+JHs1QbqdBTPINLFmbShl/7mjdYwm+83R2vZZgr8eAlwNZ0tv/k0B8TkYMrEk9a0z+U/+uz/ktUgjlgPNGgzHGZ6UMUdrrexkdcjSQrczKXZR+D5PzUpV0tw8DvC6Wtf238HXNo+n1k6ih+9Rf3YpcSSuPbEQY4z/4/YXzwH95b+Wvw4A/Ef7/4A/QiRWAoOfGuYA2QdV5HvrvViKnyqELIH0yAMxY247Mju8BmtNzGidPYY2cvYfMRo/lwUZHQCEvtf7O9hboaEHk6D7GP/5f/NfSfvBhyxlosx8HCAr2PlTpxfcTIDrD+Gt8qj4dSK7b4CABD7RFjLniHFQq0PqYJY/dwBHaGIdCH6X9Pw6E+dh1i6BdeO2xrl4mXkbqsTECYifYiTV3lkfShtRgmlb7PEwuHqISp55YZFC320GtTdUdBkMgBTH6YUFAFLacX92jocgIi42XSAzI2dZAhZTz5C6YyIEf7zQ1wzcEdhptUy/irT/1ZKYlTptct9jKaZ9hNmH3hBV2hbPnyAr5NGd7WOUPkBATN/zP/3jf84VwX5srHNkKSjV0MZXQ4Q49hgCQTAAsBQGCwDjn/33yvg//2KsDj8b2+/+FQKA1f5nY2w+jcfqwCFBWBQgWQp8cpM/xvV0HB9ffhxff/Mvx/njt+NxQQngONZgAMgCnMZqBACcx/U3X8ZyvowLpgSej2NBX7/r///pr/42hXsx0WIiwVnt2lP0AYCgzJPzWF7xQmpwswK/XADVBpjbXgd9mYUZABhwTObGZ0IAg1Gn5kG8nmtJMlyXLeZq0tRessDKMzC7LTFtlh0cuulNffSKzH7fCQDEeM5WQQYfru/pABgBJV+b7dt4wQBIAfSZEfpiC2AawLfEJjXqHh+0vnVezvA6XzeBkQxNrAwd/FXay0mvMkH/7xaX+bmTj/TnyPcnA+CTnEeBflLn13xeKiFPM516r4YA8noFkpYx/uS//SPdq8jlAwoj/nSiuQPAtrNoD8w8ZcFAuQugAxOeRX4m1V7cnE4Zv5y8EjQ0AFCRK0xA4mfTVRTQSYfdyzRFvMaf3/8aAIBZADxwFo3IhKgolMdrS2C/uCcE5jatOvSLim4huNEzr4uMAABUs0q7amWLrWNZwNqZKaMkfRCn95XKzGR0TyjLAKDXU9gyo4WsGy1qnmNbSeG7K0I53DQOMfUvGh7/SyjGQsy0qUD9MAAqA0BFK+5aW0nyhJQYVI3VNph+5ypFawNqeFIybSneKeByBMKQjrhmIRfJVLOc7BsMbDe9DDBBhy+fsvyEplphK4lacFqsMopXtb5JX7PF5IE2Mo3HJAB4klGnnmpWox1Iqu3K1UrIegwkkXoGUhYT/OG/nZ1q4zvot3YrpecL68r4c4SozEzcEkmgkVbGdKsoHeTzZ62Wvff2crd4SyOKrclw25ohB3+2VNH4MRoRzTrzFaIhng0aC4yefdnQQvWvchsTDg93wdQ/lGPYGcBhNXER1MpAyx5aregNQG3ABABXMAP7/bhttmPAMhh6AgOAFdoAD2gD/Btj8+n3xubw8/HYfB4rGAVt33hLLbUg0OSaA+aDTuT9x/Hx46/H5ePHMa5fxnL/GKuHfq8H+vY/xu36QQ3A9dc/jgX1e1iuXqQLgAYAdD2GCsEeGALATAMM5czWN6jwr9exMj3K9cnnPgMh1iGhkMsA9AHAnbGxjVrGrAnJFDgIDmv2SIZ4zaDRS4Wg318bsepZA6zcQKHbRpqeJ6ZoyTiOcTnjLHA7Ktb1FvMtvLbMOCmoQ+qqXnqWoqikRzniZA1VpvSpFNCtw7lYM8DL/gLo7MGdOp2QgHm4loNE6ZjcL97/vQMEfHKMLzYhVdmr2JfpXtfP1942jBIAh7m1qP4KPmRgEy1T4IsiwTz5DFzw5DmnQIO9+LMGATHrislXGEowAMWzJhD5zEm84Zlg+r93e/EMsE9BzVgpa3Wd1/BxeQUApetAiabFnCcQ4DZSGpIVszlLMEqCYlIXUwczDiKM+AsunWKkZqt8AFj3O9Ca7hFWf263pP6R5/m3AAAfigUzneqvN/RLzAtNXceq7SDV9s65ENF+lUYpAFA9KpV3oV+7ZOW/3bZaqK8Ie99AosimGq3PZvexqnk0BmDeJhsBUYHrVhwGxcx0hykM5nGrtkjHOzvfxZjm/6Psy7Yky5Lqjs8eEZnVQPMgHvRHQksMTTPolSXBYvgWhBjetRgkGjX/JQHdVZUZ4bPWnuyYe0aVpGyCyMqMdL9+7znHtm3btu0OUNQDyEhkqGi37nKQQxfFhWzREYEuDet9i6FU2aYuEYCY3UsDwDYqTw0kqLhqvKgCqlTWvM2xGnd9nIpVZgzuETVVjcOoNADYfGYeIsILpaWMW8ZRACA1OYyCvGnTG0oqNdPKCCLuSscFbgcO0EPESgFA8TYPgMui0Sbh6xcQcF+0O0qqFOWWSK4VOpClS8UtWH5OzNRowBMAoEmMhHcUaLlRoTIOsTKiE9VyhgeYAxfAGa566obwkKXlhkFdbX8c3Kwn7uEuA618BRIysU5ubCjG0q6Zo1sBAPIFy+DVuKAH+2k/LrYNviKz36EN8KshAPADagFWAADPvzSWm49jufnAUcHs/kVn3TkCT31fXM7j9PqJ9P/5AADwyV8wBvo0FtfP43qB+9/rWMD85+tPZABgBEQAgDo9vlizP5YbYAEAOmCq9XJ9vY0NdAQUn2lNUcQWLU18NUj7qwUtdsA0wLGbIIG1ffP5DKg3wKRE+TqoSCV2J+VM1VEvBqOzbY2bJzVhG5nRPpzeF3im7tf3HgAAACCmnxXbU9GeiTG1OpDJFtODAg6UAAA36lI49Ig9+BKZIZOlBiDanNbayEsyw0EABcDE2r10PY/BoQf5atcuUVkDMHh3BMCHabABALmvEkSrdBL2jucCzkxa4ZqBuGulntGoA5Km6hHD5UQs0ar0PAYBAgqKL9IqZO6DhMJMHJ0w9Tj1RUZemqRpOscAe3IGwodlfwkbkuG/cf5jK6bDAWdfWEGWAHq5oye7rk3lLkjPMnV1urdyEgybmevnv7F6MQCAsLiBALEaitfxAXgsfXwJByYgWDwtlze9IHqwhboCALJJspBSe+g1iKA6jpVs9E8ungHJrUvpLc1CzofBYoLIjee5EZMEZxLUcbGV6535en+qQlDmib6gvVz/7wCAm9eMgBaIGQCtJWX9FNU4E6MrnAAAHe+uJ4EAjmEVDwARXa+/6HUs6ILRCmq2Ec8x7ZLngqi3y9jK8Nb/ozxPGW2lZThc1LvPenuy1BwwZwU3PRu9ZvBXMm0qx9nvshiXs1gAUud09kIOqoON5xfnGswyQNrbFO10ODMzJRNwqx5ilwyr5l+VPTvs4cCNk2BN9YPV80FFVNYV7fwlMBP5YmhLB3+sDa9Vx9JqKa2fdOwOeBTL0eZVeDORTSHFrhpcH8UshbafTAFMjVSNKpdWyPhXnh7Jjgs6ceHnBCKzlsIEkBL1L54RGL7i+QEZy5wuAeouoAHAv0G7UwAADsfVaoABuO734+T5ATe4+qETAJMAn35x3KgH+CFBAAHA9gdjtf04NgAJXLeKz5Cx4KrofIzs+fB5nD5/zTbA6/HrsbhgBLDYgCu/Po/L+TNtfBfQALwdx8UWwcj6V1DsNwYAvfzIpAMCuHfApODrANCAZ601JRX7BH26l2aICALcnUPG6DJWZgSyBxMkKPTDz9AKVWCSINp2s1S7V9vVnBoZACDHNYD1MwEf2+EsmM25iP1wPKlsISJR5lQKbNpjYhUlmKPCn+aGF3XasIUV45TdRQVhnUugBJkWV0czkSw4g674525Le+9sTkCZIF4LrzRdZhMAknqGrLr4BEIIUqKqfSaH1cM5ckESo9JtBxu5R5NtsVCtK2bow+IZBwlwZgAiBtdlyFXxSy2akpep9L8vcXRA8MiS5J5kVgD/ZaP/KwaZhQj9z+vx7VGMeyir5KzgmtYv/IQmmk6hpsoYAgCpytbB4CQHrz9FlH6tzvaUAHCKAr8PBHQ2YPG0XBEAEGy0Cwtay9/lovp/FztwvXJjTIonivlStczZ86WmT93dNeyMqZQhk850/77qtlpNd4BG16M66V0A7q1/nn2dhx0LzP5CGW5BGpEw3qDI94RKejMAaEnjVEN8Z7/sjQG+3t+gQg6L6lVLtsjNgYajUuhKPrddoESgkkIIMl4vTmWmBgJSFwsQaVtr5S4XDlxd4kXAoyj97DpU8BqcgsdShId82PmR1p7nK5X3SoLxvVOi2njqb7fnvnKxwf52PCe2kCUDEHioA9L0V1TWpOLY6ulN4/fHM9BhPGuZKpHWHdFGItBpttFYZqbgs3lD5WXt8NA1pRnqPu5iBAC4v1T96znj/vIex3goAkxbixYAwEG9xr2QcY32jfzTtafEJGk9iQ3gF4GBSyAc4uMpf67Z8Gc8uY7tWdhf+NwO/qz/I0uEx8NqNU7b3TgbAFxX23EBvQ8A8PwL9ARAS+Dm5ZfH+uWXOR8AAGALhgBTDF3n1IhaMACoyRwLAFwO34zz68/H7fztuBkADIABAoBXdgGsXk9jgAHwfAAq9aELchsgSgAAACwDICv3HsKzRfBevMJgSFoX6kHMACghE0DXclEQTxufrIIvYw0RMssBCW7u8Q9Q4IEdgC0uQOydhbVmARIA+U7MNO1k6uErUsMHKBvELZZ3AMCqUV6p3Ng0twC23KHLwQDAPhYAAOfJGY2o7laiBgp79aEE0ANfBRUHCQpE/dk7Vf+YAXeAkNcjkHDrdcylNL10dlyBIudI5RrQpYQvbBdKGRQD+tofgUg0YP2MTmDmNL9KWWaG21+rx5YOXASuPA63MQA5e/L5e/L6RQbdAixLndkPLteyi8jlVj5T1/3Trl1sZAsoiZ8AebmGAEgAACU38qPhGjEDEJaDr9kAQO5f2uFztoQB0OfNCOz7VvGEzXsWXO9/BwDqQGpU+iOae28B4dAlALAyVFmtgz9NbdBKpR7n3MBOb8i9Du1fdt2yq5JoW4u2jMx0BHipG7hIAKi7/+UC079Ye1yxEOBkALgI+drIgq1u5dmd6XjycedDpAcAG4xIswfz43NBJFLsg+uR4YhwaKgerAxUbYF66Ox5HtexX4BhEBiQAl0hlDMA3PbGLjnQPQYJnA1uK9fb2cwIg6OuVTS1NBXMfl1jRk6B7J9jPrFAQd/Bi4FByv+uHba4G3D5owhJvUH8HhaAdVyLDBXczWY0K2YmEx4MhdebLYtG3EyfZn1WQEm1MWaoZeWpnmvWyBudiWEw2QCiboVMguj7+NXUNZPhEADQi0izBdiVwhn3Uq1Te5FgYQBATOZ5CFhPcxZ9Mqs5zlT1fpUDJgjI791CRA+AWIoKLGRiIMc2g+1gxi8RIMc5Uwy4HpflahzWW2oAbhgshN9vVAZYPP9gXLcfZQb08stj+wEA4BfGevfV2GBYEEyDwFBhoAjvl4bzgMY/v30aZzMAh0//MsZJZQAIAqEHuF3eOAhocT6NNRicIwx/NBCItX+wevDwhxYAI4LJABzZZnghe6bsGiWA26fPNGkiyW8mLiAgKrBZWZM4lX38yMxvl7EG40Ar7CQCavXkMCHSxtCICATQ7CZ0ugEF/AfQyYMAyLKOM2S232YmQbqTDF6jU8J6PJ2VwZLDKEW728ewv+xwuYHWChsaZ835Ms4ATeMyjnSiMNan+ZGDaZX15vhvBj2LXRmowTbwfJ20fgJQPw978lYByhoUJBhgCFnisMNk9g5+FteJ/RQWjW1pbi88HeHzL8azt2+/dw3vARLEB52C81cy9bzeI4NAEOBSDk7KnD/tJe5EkI/C9MeSSHWpNdfBJA3Sh86iBbVC1ilY+V4zI/L+BVIaAMh5EQCgcsoEAGQCnEQEANR009JPPCRJzfVSe+KeBUhM7KAn94Jn0sft7tZvTh5abkgeBGsg7VehR5gR2PKWojbXTrlZmcEqY2Rm9Q4A4IWhxsIhE54DbYc2ZiRhBBpvMTdYaiSp4X83AJDhQ7JUoYqgMLz/FWgcVFbKGBEAwqDBNRupk6VmJpoSG67NuJoMyJ2FZQpF9MCenQ3EHDygtAhEGE6AFHkhaH+1yYtW5JeV/jRVodOXyhZiOJUhFYB0uzwASg4NKUuAJEyLMuLpOtSnD0SdOpHuCRkA1mgc/Nm/boU6a2Soa3cIPN3W8OdYTwS0URVHQW+AB7OX1BCDWDV3XQcfauf6pfJJJ4Kw5gDwSundAEAKsARB0QA8iJsIrDxQiJQ454uLBSDTE8hVIlOtgUL0HhbEskyz0ibgWqH2j4Edc5aGwKCzPA8MulwzeEWfktdLBiAzBQQC5AGwoQiQ43xx8K824w3OfliDOJjRDbB5Gsvnj2P5/NW47T+O1csvcTDQ+umHbAUcq5ex2ryM7f7D2G727LOX6Q7EXBiP+zqOn76mEdDl7VtqAUD/X2wKtIQdMCbIXVW7XxwuYwWAZ98ITAlcnI9QxwkEGADAPIjjgzE5EH+OtYYb8voGIdA4g0onw4+6tpgUfO3gg+D6b00RcKq2hhU2rsPGNDybUF5j1urhUVitNHXK8Cib9KQt0eGnxMdWrXMiIfYZJhw6w+R9gnumBdPYB0eIPpv4rgSeNGDRvHgc/FvoQFDqwfO21TbKiccbgMAUcEUoGwveeL/zfD5TEkqQwNLiZk0AwPTBAeAxEPTg34NUMtv4akToWO1yPn+Ph4OdAGMZ3UoIzdPkLkg8xIv+dz0gycgJInAH1lbjLrGe1fmPQEAPpZmzGQQl8OU9I0L8rmvoNH2xAD5PySIa1PXElmuJXzawawlo3X+XTXAu8BxwCeC7GACcsSkt4sBMCem9EkDdQ5zxFFn2aYBzFLBDcWNomwbhq93TjRlMEy70QywAgJaj7wAA1ZA9bjcHZPVsT6FWfKarfUV31YcdxDGSI7P9jI5tMoTJaIso3OtBpDwVMbc9m79gANTgW4pz3TT9WRYJ+QCP3lTg5REsvbjV2LzB9oBnTXFhEOBImzZE3seWyeqtdH9j8hHARQBgJbBIYtf3EXAi+DP1tESGawvcCJr076U2v12ByFOrVr2UAbe1VpJSs66BMj/WWa0BAABwhs4skL30zrRojOOOA0+qU81RIIB3q427JEAqSkrpXGUtocXtN+D9y/pzMJ5uoQWGRPooe2+qnBICaI5lgA9DwQNTa65N+FkI8qhFsNpLc2Bjvbr+X+sUsw1YBhAAYC04FQv2fCkL4wFNcxFkrhOB42oyrIdAwSUiHWAGjR6njAPw7GmcRReinops3x0B9AlwCWDl6YABAdfVehwxBXC1kZgRYGm3H8unl7F6+WqM/YexfPoB2wExHAgiwOvyiZ0A293L2G73tMKV6Qwy09M4vn7LDgB8gQm4HT+P2+l13E4YD/w2ULVdwf2FIj+08cnGlvcFn/GESYGaFpiZARhZPa5HfhEAgA1ACQD/5g2zBRC0ca81YnlqKfB8AbDV3VJFMoB4Asfr2EEHECc3B0kEf2oODGqTkLCcRq2HhZ6hdCNCNvuEB/UIAPBcHwEAu2DIekbdDdOrmbGrvIhplJ7SSaMt/YyEfJdxREmE54vOJTJpTQiYcw3nIwBAki4yFhuAPzlZ/t8AwCMLQECBKyfT2EqVTsx4TF9vFMllmqZKaeli0npmR1KLDz3TfwzG+bFi8LD+ybTNFCJ/x3Nl1jbu7dB7PBIxX2f6d71nf+/cZ37H/sevVv8PEOhxLza/FEzatRY3A8xJ3rOzK5kbEQAgO+WItX1Gmfnjo/+/AICUADqAYgXxAQDoGuYTudfAtWT4B7vnG7KeS7zWu0LW1C5ppq4ceKCa8GYcQOFMcfa9Tmtf1Y4zS93BpAGAGHEQ1INRcPbP78yePYjCdREu9rwff6Y7Hd0txcrW8xlIR8eb2wGbqlwsZG0/AYDWigUqXpuQtQKxAKYPSY2nj92rpWfD+ExVAmjOinIaNAPgS6Z8D8+gWv6k/keNuzIYCvT0GRjAEchPqpOKwVC2PQGAqHQEqQygQdvnBACLcXo76tCiK5nKACwlWJZINzNiGXDfcqDLkBuCMlP0AUAFgjI9z/SsKD2r8U2l6fmG1lXAD52Z+i8ZAGsqSmDJQ4hXxRqOKw85BfS8XIvHUT/X0ZzbUGsiCITOe22amwMOVbherwwoBgA5pHEQx6O9wE5aWZdLthFViagOeSPxxXJwVh4/hhaLRq9KB4ByB+81xUbSASD4Y5ogrIIx2e+MSYCrLTsZbgAbaBN8ehrLl5cx9i+0AB7bD3QCHOsXmgEtV09jvX4aq/V27LbQsMD4Cdn/YRxeP43Xb34+Dp8wEhj0PDJstPUdRLkvYPzlWRvQwKx2tBMHgwA2By6S5wOsgQEaVE4oAHDBCGGMCT6wFEBvf6iwkRFTnApQ6vHkZLic2VqxzyKZXTglj7kOeBrCGdAKG7bYXU7ncQIIsVBXAEDPF2JaMj/+6ixoSmYC2BIuHtHdEAEc2ljBAPhcjHCRAK1airX2WIqidz6U6hYBuj0Vy5YTWMeVACD0L/dQ6WmmMRq3oxMGJEsR04IdPK2kD/o+AFABNxmt1yFDZwCA2TEfJmYvBDp0/fbYaD4d+IhHtyM+Bti74PmufosZAVsmmUyUdsv6mc4rOjbl3OxBXs+y6Y5jQuVWAAAgAElEQVQaE6ATwsCqvV72M/4mAEDVU3cC6A36R8iJL8rfbBJ+IAxo3+M8280A5ExIIlIB3PEmpc6AMIrxHxgAlSHmrzq7HgDAZEn6z95rK+r9v9o+80yHKCdZcaePIsR470HObDu07BTZ8KZayU4WwQF0Uuyi4OeC0WNi3R+ZPyiz8sQeYwMqNIIX+7anRosFCHo9QeeeBVAQK8EZ47ud8qzApMDIFxIlLw5cZP+peRcDUAXKCQJ4cDP6xDijfa68Luwm3TZWBjhhC6h50KNl8LedqBQBAgAaMe/gicwgb0GjnsW4HEWJqBXSvpwGAVFAI0j18bMAAMxAzrdxegOdK9qeNbVq6dO9goUwnykCEBYnSiM8AHXnkCnV/Y87UG0XVQ+qdS4Do4ry0yHO96GuwYpYvLA1B6DS5dFga5gYNpX4Q6An8K02ohE9nSqpUlbQvde2mMHC9bo+LAbG7ZZu/cymEQi0O6LLQ1D5f8E+NaXufo9hP2I2+i8xWghM0ID471ltkXhQAAOhjU9FfumgETebsd7txma3Hcv1bpyhIYGQcLUYV5QFNquxfNqP1fPzGLsnsgGYEUCToPUz7YABAGBBnOyaGgrU1U+HcXp7G8fXzwzg1+OBXQErC+3WCwi+DBLZdrcY+6ePY7PZj/0Ww6dgDXsZl8PbwAwAjAcGkFjekOXjtRz8z29kAmACsQSFDhtgfOd+0IAVrunrlRkoh/cwUNqDw1oXgMf9cjE2FpdSvgY263TSv2MngGy7S0dDW+U5c0M6HT2bMoqhyE3zC04GAGqBwyNwn7oXnZwkpevgL47iZWrM32Of4YxSDV2dAFmteNcOANLOnE2eQJ+SKNsH6R9wY2KEoVGnNWyI70VgnS6/yxgfkzlcChjG6KFMfVPAxvkL0mJxRkFvz3bAxto8ZHbAgxCP+/GuNDJ1PnX+Q09kR726K/435QAbet3dNY9MKwGE/3Fns+82W7u2OybEehCHhtINkf1o4EERylEyzC+Zg5vKQa7f8/HH7z+dE43eTKcbWR4LmgMA+jwTJM0BhWxTtAFSP0P4Oeygm4RQ59D9J3+PAeDnfVntxLy0aUIBAPiBO1Vse9VOVamfWQtelpITbRFZ+yB8zICIqN0mSHobh4rnYiDzx4Jj8xxqzFVv04NOq5bGBKO+Ji/o/h66xgkA6qF/HwAIEiVj0fqwdXwr6zcDoCkwXhCuj4de5qI3TYbvVCvb4auQp2vV+bksMAZ+G89kwhg1ie49BwXJ1wpXgSESAABUUacFUBN8+Gw57UrBBPQxqGV5wKv/l4LAozZ7DFcSsBPsAA+5vxCYQHfVvHu5J0ZsJUZCoCEMCa4VAI5AzJqJHqhx4UhAcI9OyNz4OVyF4doEhb5Tv7GNmuTXEMiFt7QTZVv3dwHZnt4J/lVbtIxETIGYKTJVXmMRXEY8plKH2p4iMpTLWZ6Gj/UCNzqVdjtpMB6ZtKyq5QYMgR0N/TmpAk8JwKOEperUkKANAMB2RwBwWWw1khXMEe4ljJ92m7F62o/Ffj8WMAjaYFDQ01is8LUfY7kby+WOIOtkOp5loDPEfDL1uZyODKSg9fEEUWmRSVRAHQUqY/fyi2O9exrPe4CADQWFcAU8fv5EAIBSwkDgP72OcX4b4/JGBuB8emOp4HpwCQD39aIxrCgpcA9fb8rAaXAlDw6NhYb4Rd4AO5RZ0unSAABYALUCqluHzBr0HfgA7HcUMkVQLprdhlJ4NhAPYk+cjph7oD2ifSiKfp4pEnNq33u0N85Ez7LA3tT+F4DNdz5/l5s6Q0rgH6YI9zymVmZIAQLCAiB4nrbSrSTw3NfK9TG/CwRwzaOLpgGAOQ5cqng8e3li2Wyr3SNqIJp7Y2WmD5T+4/mfrUrtBBJEswq5Tu7VZkQkUHUvdOOf4f557/J+tnJ23uM7P7sTmxLfuQOg9rZfYHoaJk3uKv2UQCe4SRmA1+f2v86ORjCphATJq8iGiEgTNzP/IBoAnu9fRPfo2e7r/h0CfNfzX+zHWlNVxTjUJuBB/j0AIMgu31m368McjLZ0YDZCPDSOkRUpM4qwjGQMAICnEPzDArDLIMI5e8+LAdAQkA36qNv7z8P/fQDAw74vFK9+hi1SLza8sbvXPLgd2Bj85VoHAIIavRwVlWXWrwIlup9iqRpVVX2g/jMGPFCU6O01fGFtT8I+tRjLJ5y9r+ygWI7bie0BTfHsEX5MTBbMGKko5YMG3awJUQEAjNtEq3JcCwDgHABDOmqjLVqDEC1DMHBvJLYyBclDz9Yebi0EXarPP10Y54GLYRz4jPBWIBM8Gxnl7jFWMMpx8NfI1Bg2pf/XTnGP2U02i/0keAjbL6EOKhy2FFY1EaZBAAEA2BCrpAsAeE6Cnic+v9pGH4N8QCjFWjWDfNYARestxnq7I+hRwNPqYdsYmS9rLVjsSyfAeqx3WzI6yOJvGPADULe8jvPiOi6r27jtVmO5346BiYLbnbQBmBy4Rv1f2f9iuZXo0aCW4rmTRG/nw5HqbwQbUPvMABmIBMoDUDBUaP3hl8Zq9zSedvux320JEsAcnF4/U1D4+eufUT9wfvuWIGBxNQtwfGM5AAAA7wMgKRbQZT9nMsjA6R/A1lv0zSOgYwCTQPkW9LQdJDMSG4wCvkLl4zPizDgNfREAGEx3BhHrLHsYoJTMFEAK7g3ErFhLlGTM+RuapHcPAIqqtp9BnYIqJCuYOkFSDXzODigWQBGtAAAo+JgIyd0S1P8Yp81inDkTfoKAGXAFWN4LzHh5lgAeGIAafaw51mODs+ed9jh8BpyIGFXG7umW8d8zvO87tXK9s6xlABAb5NYKGR8Yfp7onpxZ888MoPL+3wcA+t7P/SmRs8FD2tBbqFdppwqiLle04WsCfjPtrntvhhLnHxPeigEeOZ6WZpeOkNDmjGJp2fc0VsLpfLgDAVMk4fg9w08/DjsIKmC0G/ABwMVMF7cIlQQApmKwoyv8ft7MJZ3PxGjfUzxRdtefJyAWS+Dzjn3cngR3WwCWcJ49QIAc6lBjBUUMIx5QgLLF1U2aAOBxA4QBwOeoxWlh4Pw83jRE4zQYpRag+tzxcN3mlsAor3yPxMS92Gy5kKs1yNl/OgIK4nHHOah61C0z6D6tkRyjXFnUcoJMfQr7eG4lIzAAWF03ruEjc1BTDZ35HEBZgilRwFJZNjJ/qtbx3NKC5hKA4q5awmpMqufcswRgUZopT7XsNRGcNRZKsGToE1MnLcoOwC5jiYDFA14WxehqLPaD9GwsmiWgKhDgrcmSWbd7fsgEHjOA2jM8ivMAAihnRsFaMz7/uqn2eVCjXu0eXyi6LxJYavNWfaYysqkVEBPTWSCSHWjdM4smmll0sl4zvgdymOtdABQEcpKgxvtCSnYa53FenscNp/ZuPRbbNcc13wCS4Ui5eRrrDWr/ewKAApzsr1ft/Az6/AAmAEEUQW8hcxqObKbly9isN2OHAUTb53F9+most09jDwCw3RAsQEx4PSLDP4zXr/91nA/oJvgZBYXjilKAxYBniQUJAE6aPIl/z4l4zJjNACCAQ0DoMsBtIfMlrjGU2FrJcMXau6hyHEzQcFBsh3o+zLywPzxWGs+CDKIP67TMZt1SfMhuAJRH0PImFiB7XRVAAes4lzLzI1lo0Wd6yRnEBBr7Qc9dZmFzsv865Bk4cMatihElA8D5CWA0xjhuxjixjPYeCzpnufSgXD/L6YU2HmMWKNDBe0c2Bl1aYjWSGVsizTMVHMyZLcpa94+BBv/dr6uzEwIgKG/q/uWeUC0PrYvP1NTSi5lIJkxWR1by3wcAcl1hABMAyXanyyl/mEBtRkR1+9nFVmWABgCSGMyX8Pnm7oUY7AUA5B4JaAJwriR6NQDg3zcL5Ny/mED1ONtUku+WGJmgPQyD+k4A0FFjBwD9IfabqQe2GidsDH/YLFxRXlroeeiiRKZMUAtICwDfuSdxQ4g6cQDoNUAhM/ijVQh1yggivGggEitE50Ck11YmqpaduTiD7nIj0E9MMEFbRwd/T+HCubBBFpWWvwyeaLVgHMQBAMkeJAIKZdMXhPvL6TCmKzDQ1gbiXlDrZMQJp1Pa6ES9clyuPAvJAKwwjx41/WpbC1yfdU4lHnYoM91M0xo+E02FQ2DDj4ldSMkDGfrsYZc/tykjtwLC415lIPVeK8eZ/bnI4Lge0gZI9jU5Nw5xZXR4htRBWJCp6iP6rCV2ZGC0q9p0WoQPBf5rTjwrDNzosp4BSZhpxE4luoxfZvulhYgWmwUAqBsGgBEKc3wh7C7H7Ry3P3uXZ5UXII4Pgw62iM6U1SiAROwmBsBeB7nXZF/cGgiKfbMeK/gAcF2jdx3DSmA9C0X5aZwX53FFB+tOA4TYJw4Qu0HZ4Gms8QUwAOGgWS41vwcEuEf9eKYwDwB/hR52jBGmQBHsw27s909jtf8wjtsPAw6EAABbXBcWMVghaEPORwKA0+efj+Onn43r4duxvL6NxRVZvxiAG7sCzjTGQVBD4CcD6MzqdAIDgOwfgVwsAEoA14V7/0+cpiBmAksfxjSkDPlgx4m2wGcBALbdXe4AwJYiUzFAd62AVvBeIWpEuQysAlq6DPTws8zrKBieGiCuRnd86FyS4K8LtGQIpYMeDECMZZKY8Gq8fvBzaSPEZ1Rw9gAljMNeuqxh4NupYu5ujrvVrmBK0YECblM38jJYoS7JLdn301idyQrGiK3DuZLyHj/TbOvpsaOLFCetnqE/2jtplZProrpTVJ7EeWl/hziLWjPFNkJv+mIAekbuAkNmCzAmhS1xuSX3pXQIfr0AAC6nBtQi1MRrsfRbh45+Q/YoXQVOxRMPtVLS+YSzQSLizAwocNg69O4srNvzo6Yt/ER7xhWvyNCagXY8LQCwTQmgtbV1lJjFqDaDSV0HwYQF0AKZf8+D3DUzvHlvE4tCIZQIESDr7akrSrSnbFsUFG6waDHpDSSYUsAmnYYD7qGDIUAF31GDfaSGOo1CNyw/Qn4PEPadQqdEtAxZPHG2o5c4BujYKhQLl8vBLTvJqup6bN1Y12s2IwtYB0laxZRVvL4eS4HCAE12BizmkpkBaq7swrC3fEAMEyF8HFuTcuP7FEhWjs2r6epqZZMHK57BGFsIB+F0x0NP2fw08fEBhatZPo3bVTPVm5OLdBO8Ngdnzxjnh3GlRLbFmYYoPwNet3vB8ZzPMYkx4LAhKZ8ZRGBPG7WD8aNNJq4OPBqXWHMRpXGtYTwqmpmIhqWvN8SA2vn8QqufNK0+jNxyJqoUnxGHOdr21BvMMovbJ/FZApSVgcjlTVm+Bi8tmWXrwWRddyCEEg7pajAR281YbwEAwAZILIisnPfLrYuX5Y2HOtob4XKILBHdA+vdnjoQikHXG7YALtbbcV1sZQ0NsREPfQWYyxFsAIDZatCrACBg8zQ2+49jvX8mgDittuPM2QMf+HoQLaJkA+EmAcXpMN6+/tm4vH49jt/+y7i+/XwsT9+M5eV1LM5v4wY2YHEal/O93mALEMCteBvHwys7lY4QDkIHgGyXVS8BVrYhWjgcETGMhfD++G90AwAEoOR1gBERNxH0LL6HGYeNewSTJYsC8e8Q9MkGRJyCjhp7WnCP47ltN2KsfEamkyWiZ3WI+O9pAjaDO2v99J9QROC6DB1NVuY2dvDx6LIYqtXVgs0M1gLiGpbTHFe5xsA6OSeISZb2g0AvgCTeO50NvAL/Pe8hoonFvRQGpq2W4MdT3CyMI5CRJGmWNWbPrsoUDuQE0fzYYbxwnq3HxoOX6EvhEmMCLBIFgDGVqeWASsawA5sY4iQm2Vsj7XvptqLBGE3opKnqtf4ESSao3QfgMdJTQ4k1M8uLiZsBAdOmfc5RMBWk9WO30F76yfmU16rreWB5oodJPqOI6FgaUaufvclXA8sxFtuxuaHdSw5wU5nfKUo+7DbNqdBDM2zYpsZruqfq8a7V1L8hNGo18NICWIVq2prXo3PUwciBIUNsOFBHy5AfvHnx3zEQrU73ANDmf6INywDgrrbCl2+0lvs+cS/yoFSbkYiN/cHxesZmcMtOAADvqZFxRCdlL0zKfh4gCWLxomZrlOJoBTW8pygyUfVkstUpNCDa0wa0WQ83p+6lfonI4h+xDW3DVjQdCuozJgDYaPgJBUc1rVFxkfeKOgyArz1ZBNYnOazFQd8AIDautDa2tkHTl3Md9lVwnV/ZMA4KXAoAAD6blPAFF5h1yK9gv8ImVjCotdaAQKyqw1LxY6fVCv8IDIu7LjJlEZRmZgEQlJWIz6ZNHowicQorxwUAoiORX7sOuDkXAADA2R8z1tvY2PdC4BMslDzxU4pCxk+3NvTrb9djvV0RABAE0L9fzmwoj+ELIje1u0FhLaU4WQOIQDFx0IEOQAA1/NvyiQOBRC172A4AwEFmU2iyO99W4wbdwPZ5rJ8+MvNHSeG03I7j9nks9x8FKDD4yG2BZMEQfD9/My5wFfz0L+P29rOxOn0zVpfPY3l+Hbfr27hytLDKAMsrVuOCkJT9D2A1jm/jjKmDlyNFgAQ4FMp6eiQAAEpD/AIgiKDYIkIIGnF/AAJQQnwAAIiOsHQG0IJeQ22dVwYamvCwNVGgKP4kbkKQJTcSkLRtMSuNjkUaD+5FsytYLwAADKRY492HImcqD2y7vg20WSrAJOUJFR/3S/omWITNOQjJan1+kQGNwC1dOv5ODYDPyQwhyhHBa2Rbqtq8BQoMv9MySAIEJUYBmAhoA6b5HeLOBEifHdQNUdXveSIAfJ6BsIW/hgEJzxqeP4RFFJqDBZ4AgM4lEwCkU8Cl1ukQMIFKdfn4GYQ9wtOqTrA6Ja2Puztc2kFzWwwwSNjTlbmHAbBgeIrDdfYmSFO5z2YRx7FWuuyM5WNcuiup4Iph5epfYRbYPWKtibpGFAL4FaYgDIDsYyeF+n0AoF8MD8XbYB/xFySIU7mwAUG2efNexwAgJqFkLYK+x9FOyEr0kabYGbgJALgGd1cXaRn0Y/mCzENXaRsAUMz1qLBsAIALGC1OD2UNoDxQ0JnkRZEetiqd0bLIm7iDLS8ZXapaPQ1nHpAdJQ5+UOg7FgUmRkQBzGpkhF6AB50nhYY10gB9z8jeBDAS/BtYd81BFDKpbbc64nOy7gik0RT8vCVpc+FMBCxeqNhBz9vIiaecHA5p9uJ2Gb4ve7D9DLwa03YIej9uf6LE6tz1Jo8+g82v5A3wb9cLWcJqFX0JAkjdh1rof+9D9bEEoBZM+8dbBJgSBgVV3sQZQ4v1yLKIhX459PNM+Xe8Vg3dor7ZG5Llrqvoa5VoXFdtAAAiKYAQBf/1WG4RrOAKqNG0eP5slzMIoEbGLAYAAFgDvAbtgz1jQNbQ6OjYkMGBkDG0Ms18kJ2R/sfzwgG/Gbf101jAV2APT4EP4wYAsNqNN4wX3n8cu51YAXxRWY89AAHf4TMZgPO3/zJGAwCL8+sYl9dxvnwet+vRHiAK/ABGcBHE/AC0JsIzAN0KNAMi/e9pjRDJYRgWsji3EKub6EYggOf+9vpGsInxuRTcEYiKAWDJDWtosxqb7ZaeDbgvOCfQfkUQgHG5RburRMFWPpesjr7fYdgE3FTOkkOgwLWcP1Vfr44ZrMcYUT0AAC5VzFpJBp8cwoBCLc3eJwwkGnREKrl13KDGzKywgwAmYha++qxI+YPn450i3lJugoBkmJ5lAQAKwNREjJmmWWBaKFhdZT57Zz3/No4cdyvNB5MofHf2DyBAIaSNPjJFknEoqS4YMHyaFvzBMqQrTSBA4Dpjv6v2Dyt73J+4DRYP8DjwZx4c9yTjYuwhxvXo+GLQ3SoczxnFDZ3bysXsfQKGikfX/TybzgC8x8on3tHjZC1wxDMqnShu3cR/Q8wrBindU44hAACCBAhQcxBLOyO5wO5qlk3olwMXVHEebIBADmIcdLEWrh5bLmyrVodsP9WzJle3Cv6micNA0DijWIDEQokAOyrqGV5QGamnhzYKUTu60qKQ+ofv6tn0j1s5nNfTOEoEYZUBuNXSsoKMqg+4sX1kBD98DfaZazzquyYOLmEQANkaNZfIdiQsKKJ5aQlI/6cv1qNkRSc7266e/ND5uOEIkGBC1OpUgz9qKpfu0dy8cxwnso/F2LpHX0p/SlsslFS2YjTjtImHIu9tgEw2RtxZFK/pNE1yI8OHkGHINAfARrgRBQzoDoSCU1rKPcJbPg43uQOx4i7MZtgC2LW+iAA1Vtk2ne5syPpWD6/7+av2KZCXNcXs32Ki6BgCABCkdgtlaOrJjU5DYCdiVwRwZPzI/lUCkA2pDhQddgpwN3mrc76BvCzQMYAgg+w/5Qh8Z2ZIALAb+Ad04VT9hV+cGonsEusD3QbbZwb+xdPHsdg+jcVmP07rp3HCxMGnH4zd/nms1rsBTQhKIhDPAQDcDq/j+vrzcfrmn8f19V/H6vjNWJwwXOiTAMD5W9APLGUh8ENpgSE/8Ai4QSQI2h5AADME4AOwFHDmPA5c83mM9U3dCT345/McDtAQTF8NBgHsY5ZssA/EAAQAYL3EfwAgAG2AAQB4fYoTHX/wjA7Yu03EpxKcgj/eF14LYrTkdhiVfR01DQBwj5kB4BrjoLQ4WXq/BObaBpfYxJbbmRKYICXvAZ3K0gzpHlVGDx8C9SmW/kHJmo15uKkmsE5fVw9Q8KNIQKWXh4XaETTG2KYDgHSc4L4IAEjcG8MhTfgTNT/pdVx2G5hmkTNQnPCM7nGAAM9T+3mIylcpV+yeui5wX/A8ezxKIphyqWKT4403fu6vBJqcpToFkLyUiDJb/b32q84pdZmMcUQNwwCgh58E/m5Ulb/vAGANZXjOKHfe4TLZEYPne4B1twfsKdUWUNhyu2XX6JBL8Mxh2v+7/1kugH36TQSRTClohGsYNU5TQAUC7PCFA+7oUaAM/PwgMe+R3ScDdWhhswBivXW9VIW3O5fDOhqFAAga31hAUj/uWixpu2S2jUFgTQsLpZnI5M+SLSP75JliYZ6o8MzPvpIiKnrIpQAFCFFaB3uNf8GuOEKGkpRqdfaCqlfWHQmg/iXcVeCheRAyvCXV/vPZid4Hta+pfKCk5QxIxbPvEQO+pyGmNplFGjEPgd11jO1qb3He7BVWjdLtdR50FMpfoNPdFbwWWzRb6Mdz3YEVhxvqyiXO5Nx1SxR1Qo7VkqN07nUqecB0QZzWK3yWDyJAHeYK/nJSiOO81Nkri6Sk5lfdnvsi5hwut3Br+dDPkankR+Ng9b826dItb5gGKdklfhaHmQWpeX08JwAAONA5+AP1c7+i7Q8T9nD91IBoupuCnIYILVFDpogQTAKQgf5tjIYgIuTxS5xmFzs6Q6rNixqB9W4MGAntXzhoaLl/IQg4b17GlaOGf2Hsn14kMlzj9ZZkEU5vn8cNDABEgN/8r3H59K9kAW5vX3POwO0sEIA5AQh21LdAMwJRIII/gwP2Evr50edwGTe0vGVIE62IF2NlFoUiwACZKOXtVBefhwIALOuJQcEhilp4RJpY28fjkSyAxH9ydgsAyIrCXjvSuVMBIkJSkg/2FeEsFI/NZWbq7gQwXmQweYA7O7MGwN7eovYIqq2L8twMLUDtKMQPAL9HlXjOc2pOYuZjECAsLqYLACAivmpvbJRxF7OlP7/iAqxwtxCTqqsIACQt2gSvCLBoQ276BiUz6voQ04e7Z1GzO0AS+HGN8YEhNor3v8lCWfLaCt1iwS7Axn7HqineziA9TIDih5O2crOd5diAgAT8yaT6DEjLahvxrb/RvwgQkP5ndgnpDBXze2FNygyA/51Ezk683Fqe/06cSAKJtZuJrDGc4yv6GZ7gs9EnHYYlIABgvVBKwo7qWjydsdIXlGCiw/TGHtxOTfOmpq3DKsQ7F7bUgdyG8YaWqqqzggmdA236hy4xja1CdQjLila30HO3vZH7ZlY/8BwTms8aZIjPr+l6k2Nn4ACV6iw+SBb/NkhbNVOMI80mXTiLsuMg+5TvAYBEMmZAQDWiAJugko0S/YLLEKL61Cqi4GxXO1IscEpDAJh99AAAMO1BayMXSpgbDrKB4EejTfGcICJLMEOnRUASghFLHxYRKkxK4ZxhPTi0d4CS5RSmLoLoAGKc5EnsIeME7NxeSZ1BQBeu14U4lXo0bEnBSAedwr1LHASLIt37xggTgO+ZwNWz9iisM7sAC1jGUnaM4+GtQIMSTNYLRZDOHHJfNfTKSZWfo7ILb2C5GBggKlNlW6RpAkyJ43wG0pRSHpaQDB/T2Spof062ZPBPAEDmDwAwD94KcKD4OURIzpaaLqb1wJ3i+RBoMKP1sIODfB3EvGDS+xWzBtb7cd08kwW47Z7HYgeL4Zdx2Xwcyx/8ylh/+MXx/IIyANoMdyx3wFQIAOCKyYKffjaO3/zvcf4WLMDPyAhg2uDl+O1Y3dAVADdJKds5IIhdAci8T2PJFjeN4Jb6H89Fw5ogwlwBALgEQP2KAQBrn2YaBTg9u90ASUHPXbcWyybbwvoGAOBQIdu6Elg4Y2R2Rd0NzJdiZ+suFpf4UrHjlEkEOlgbO0NVScjtgB7ylUyb69j1d4pTLcQTcaFumKqJow3O5aLUxnsiIXtkZf7xVWGi4uAgACMGo4K645foZCVGPFu5XtowGccDDKbCemfmHw0CP4wy7T5LJsFZQMgDv2gc1liK0t8qbDPDNljLwDkdgk4kUG4S3SZqnbVDt0Te9Z2J/syQOv6+iS7D6t75MLTM/576rxPb+3nO1AkA4HrzOc97ZzdX/D3jEUAtNRA68yJCnK/ctUczQc/fBwCwS8tCdJZ7ovZ30M80xzsNB87eAADU1EIhvFdvyBt284uAAFJwFhmkLMMkN0HKbYBs8XBGySwpfePjNl6BsF0j0XvYZ+YdwJE+Wi9XoRxcfsXtOVEp/ddRjb436Ajvp7YZjaVBHnoAACAASURBVJ1NKwYDrAFAGAAuliaIZAaMgIpOAI/LTAcAqVRzFOif5oYN+mRm575zm1l0AFCCGQdGInuqyu+RunrKcVhoahm6Manj8gEEAEBLY9sEy8de+ooSLS4WYwfDGX5+0Xdo+4KoSLoMBA6PRbb/IAVqHmbEti1sUoYwecGXLx7q8tzc2AhQ/OK41Ouylt5mq4vskEKQx05jAWJelPZA7PVkWIyZ8BFoJYDekooDjEY8Dsb476LPbH+sLhNVCu9afSxU5MatDMYiwPh8I0xiLG8AlqnFgNOqmRoAqF99goDFFT3vKsHEUjqDllzZYeaPdccSgOvWFERpVFENLUrmxcOc0yP97KqLJR4EZs7Q0scuAiiv1XfNe8PDCQ8Cwr8NrYYvq924bJ7Geb3ndzABm+eP47b/wRhf/crYfPjh+PjxK5YBNts9a7lwFLxAwPf2DTUAp6//mWWAyyu6AgAAfs62wNXtwLbA1Hw4YRABn17+Ku9wfLC5GQpJFxqnjWcNDYDAlMR/6ZFXKaMlNtmDtnwWyy1r4zSlRvgLABARILsA8louATAQNgCQGriMlSwE9N7msLAAgAjrmOHF3vvePEyAw1a8FvekA0ffQzer3HdA8G0MgJTR+pW6L70VvAbFN+mesY/eDokdONzR/l77OU+/iAPRPDhB4clXpikOjNE4lTui7e/gX8FpobOsovMjYjnU6CEszSRUaRzkmoc4IUYrCFykoFuJkoU7ueDJ0ybUZppfgHxiUs6Huon+TZUEZr5L5pPr7QsK32VtC7kUTwQC8IvJ6P8jAOjArMfnAADpwaZXSZnRxQrdpehe3mUs20I/Ttez7wcADIDvuKjxzwkARAX3VgQBNqFGemH7AgECAh6YSYICBxXS+vTjXPUe5aFF2uiRsRg79Cc/+BBw8XujJPCH4g/9mdGL7PE1vS51qRYW/707DBL8WY7oLYdXTSJjbS2o3vUogRIPS/IiZItZ/r0PcToZtkXGz22wgN+DIajglM/F4T5AxujzPBoAwE5XpQDNM9rI/c+LUyI/lStUAoDyFvcPbUIKzWiVIgtAACB6DeYz6iiY9WmxAMrYlrcT67awgAGb4HeUW9u4jg2tVhWsqNw2kKKIzRmNkLiyIl6v0yedfxqXG3V11VhJT4vBiiAqmzc0P/77CXa4Fqz2tSefhiupX5H+dkaLC5eBaMx9BO70b5LJgDVYoQZqIV4BYz9PJepzJvwKvg0GAa5g4K65ZuMM3RAqimQevLRyBk0NMJB5FppYeIMXPI2UxBCplVEAgAcx7zfKF2o/zH5W8Ef+v5bRj9kmCahwphoAoASz2o3Taj+OBgKL/fPYvnw1bk+/MBYff2VsP/5wfPj41Xh6ehlbTCPEvvdQoOvh0zijDfDrf3YnwNfsCoA3AP5uTQBwGui3TxcCNAA3WBRj7dNr3u5/tgDG8yYDgEE7NAWcrWoE384CQ59nT/XBZAwizJLUBhqmT2e6WC68B4GRAcCdJ74DKKcwprfcbXmpMdtrXYN/nPGS/fF5ynMRRmjJXp3BcgJlzR4RuyhlfJg/sUBYd68GAAlgHQCkWwFBn+K6BkSZO8BJb2nzK54B00wooDnmVTkvHwEAzqdoAFg/D7tn4IkySoBlV6SLYYCRnMzGw9B9AQBwPjpB7EwX1gABAHVIev4BAK4QzF3osmOujQJQd3aF+c253gHAHShqiCAQi5/Ah9PsONC5n2tmPKEGRyVEYRR0mZzUvQFG20L+sAC5Gz3gPzL0vE4LQWNP3Ts5qtTZWy9d5ua9f1qtbzggeIj4hSoQNb7DIs4agpEFgAsgCj4clLFZpI6PyJoTWpcMAkK18GY010Bs7VdkU0yAJuWhDz5rIHoQEiTm/emxD/3KWTO330NueB3M3K4b2q4nyCpBPwcAwY57uvFerOs96ANy0LNt7nTirG9uEGcGnPdtY549BFRd5W/BkJdJm3fvzxBbZmfyBB3Nm2D2m+Ngh1bqTcNSohxHjZez5OUkF0ormYWEi6opwmwFXupUkuMguVhMhpolFwPEZ9iAUILjS/Q0fk4MyGU8sbbtSYKuZkeAIryrNp60AfKP7AmA+4sMHfuF98itQR0AoA1SAUlGTRFX8ZBltmvKydRanmdfe0W3NrWtnul1rDENr1OF7tSoeQo+FEWl2LMgwijcRDIAzae7KZ1TYgBDFJvbtJKF9FwtJJqT5sL5qJMY7rHK4MWccJ/Yyh4ACC5wF3xZ6CYQMJkg+ggEnFpoxTVu1mbrElBKG9oXCGqgtlecNnh24L/uXlgCGCgDbCECfBnbX/y3Y7n/ary8fBhPzy9jsxcAoAIa5jufvqbg7/TpXwUCPv983N6+HeP8OlYoXxy+HYuLBlIp67eJEFo7AWw4rVTqDH4nW5M60W0szxq3GwDOYUC2Fo6LHE8TJyHxDWHgYpvDBAA6VFXRrLqvSz5zTftcc384gBYAAP4toYrV+CxXOdFN4qIg5XPOSaIAgDVD1SGgjMry0rIAF57TaUamZnEbR+yLrLmcM1LPloAPoBzBH886XQx0bwGDYG4u+yYsSAIiLc49njgBqUqQq+U4QCeRsd8MdGsGvPIlaHqo0PPFZBgAwO2VNL/FkriTKV+khMBpjobqKjfEyVTwIfbovf6t08dJnTe0xJ/SXcSA6TH4J9gyfmAeRhjAxkr7aOMaEsupX/L48JTBQjVT+Iz3AnuFLxyhnM8SANBE9gEDfVjVFwDBbdV40GGG6tl4nXGYUEtaub/xBQCAeyIv6hnxO+oxMNUcki6EC7bCQXM8yhd/tiNWllkLJsHcgr5Qsdgwb/iHLDcnuIcS01hQZd3a8Kml5M+woFAD7ADgEbUBbelDPwKMvPa9hXFlqD54ubHbAc/FEyr5ehlrW5EqwxK1FtEQDqrtejt/vh0wAQCo2wTsRIEaNJmslPdRkm9/98paoraILZwgCcBCBeDdhDIGOwtPGIhS/xy3sSPFbeU95n/DcdE0piI1xISqI6vn1n3HpGrPY8+sQocVxwm3Gp4Ar3QHDAp2rmIA46Ci5dhiUA21HGp1VIuQyjLYu+zFTj81rZrVX43/4+895jXPRDXLiO+mQcdjF4pUwld7kc+D37vY99qlHLM65XFgAMA6Mmayu61HC03PhqDCg4NYIoretrNFyMBhy4sARne4MDbxXultq+mawGfS76H2P2IN0MTI1qaZJGmwlAxOY4YtRpSiitcE8KrgL6aCV2/GB1MGT2NFEeB58zSu26cCAGOzG5f1y9h89W84avjp+XnsnlUCoPCNJafLOL1+y0yfZYBvZQoEYeDifBir62ncjtAAIBiLBaApEOh9ZMEsI+mL/Q3ch5bc2aN+eVJrHkENb4rmO2SATzz8w/yF1WOAwnuAgo7wM3qZ7DOvox5USgnvIxOdFtmn6usWs8nszuckKyq1hmbtmde81vkWrUEyfzI1NeZYwE/APQjlyo6PU2Mg5rnkccRpNyVDp1Y7uKz2EgAZgEcA6ySEeykC7iy67C3HA3orWHFPWt0BNkE1DGwvo1AnZBtcBCisffpZuASluSQK6tEhaQyvoCA6XkChp6JAVqVAbkofekA6LcwS5OAzyxr/gsSMxySSbXQnmUE9ggA+H9qoTwCQ9+H8EOsWVDrA59DDYDwpAIOYtrHW09f72GkXO+WCGFpUiWdkQh6uL4xqNBydtQ4mWTxv1jeJnqb8oN8Ir10G9g4AEtSLtmKNIT+d+r9uQFrHgi/y5rnRrEHZCjMZkIK7W7c7qqCtZUZx+tFCmQsn38YA9Ieo15oX12mUSa+knyCiEgWmqN87ZZ/NUK/LGqJ7bJMVxgKSo03Vhlb38qHPVCs0R4qycIbMCCrq916ATRSo1iZQvycBOC4Cz4/P+FjXGuW+pZnvykLm0B+0kfIKlgrsrH9abKfAaw2xPc/TlsfD4XbhOFaYEUVNz/vh10SffnXHxfynPPZFS+92e22AHNyx/fSQKRohpa3OSFsNPnK5o5e5a2s8/F1nzbOKILUChB8G2QYcJ+yZN/Xpg59rw0ZUwV2qMdvkKAAAS2a90QHqMkLAWjQXPCDStswasgSBWotoP5ODHtUBnA6mAz6tTVk7mbJI4RoBlT77Ec+Nz04qCxlbWYHiA5RjaGmtKnvVUi3SelftpNVy5SyTq2SxHkcccgAA610BAHQAjO1+XFb7sX764VjtXsb2CS6B+7HCbAxqaxS4z8fXcQNL9fatlP/I/k9v7PNfgZ1DlxAyIlCi/BIAAP3P4A/ffwAEil3jx69Dj5Q8jYAmNa52MInM8HuI+crAxkGLAdsTMKM6jTCX984xtkBD0Hob6pKATobNin+q4R38ZbONBx8n1UlTlyaFzJiz1LZ2CRwLVCdYunXXfCa7dvB+ZiCSNISt5D5AbuX7lDJAFwHis9ItMixXBau0qulVO+2v+rvPd9u4R9MUir13ShHAZ+y5z0T2+ftsCgDAPtV5OLPJEMEsyVrtDqaL1vBcD9MgLadoBI7zVHXADGOD/2x+LAnQiU0BUVbCch3rWqf+wsiCTyIAwCFZ98oaJ+LR+C34d4xHXAo410hhFgDIs5vRNLfEa6n9RU9oAwLy17OgMv/942svnjcrAoAs+HnQTCSS5xGhQQJogiwzeYog9NySqLL1xDX4DgICGlKvwjIHAmU/rqefRTQj/+xkQILQAAAQQgENkxXA35/uSwB1bY90TerwD3e3AlT+PnoH/wWvtSkc7wa6uHUpNeFwfl0TkM3e0Wb3AkBVeLaN+Xk00MJkN9PDfO1S4WtEKlqjlPA7gCzWytINohiQoo71ECPbETGcsm5kBIknT3qf2YsISFXonNczC3APvvL2sQZdV3Slyz8BAbZ0VtKiZ8iF7zoh7iV85RlX3SKl8olsdolcvVG0KtNj3wHAkkFctLPb2Hz/Umt9rxSV1+YYXQdvrveYqEQDEMrM7YKxXqbYEEfASm2K8FHgknMpi8JCiiWdQXCym+ddZHIkvoMhYgZLeaCwPdsyfXClPOLpdOrww/7CKNfVOKw0kEU6FrcwpgWNwUe0JNqpMPgG7/Jrv//veG3/+Ff/5LKV3EDTf81uB/A5i+U4g6ZdbsZ1sxvXzV4MwGbP2QLX1W4sNx/GcrMfK5jobHcERMiKM2UQJSrMBLgBCBxlAYxhQKvLWT3/7F/VfWKQJzUK2lIAAr+/YQ4AgAEoe99nWHCzA/usVuBKOIjR3Id9vQ74AMQCl2d/Omzci52yQvZ4nYc+P0rFLjVtC1IC+HpQ8m1gQKVbnTUl/KskIe7xd7bKgMNtdV97TwCU7S4SDDOLFtjmPCVrgOceAOAF07M9/J76jswP8ah1iacFXGBl2hkA2VnPkqqMhRwem8hVXVIQp8o4KYGun22ku/nMxIBFk6CJptKkHMAgYx/UREXvct47AXoCAHTArOQ2qNkw6n4iu0IGUYlcSmwpItPJ0L/yjCdom/s9Qb4DAK6jhGmPc+6JBBkAgNLiGCQUlzJf9zGiRbG0MmmS0FtXCBM1hrKUSh4S1pRmeLZ9T5tgXbfZ6XxmMhFel3fJcABAj4fvMQAJ7Nk4yX7nzwoAFPoIOvSfqsZrUNHdmigCHBxcohuisZrsSbcLXEoARMO27KS2gDfPG/IIMdp3awBmpj/7O/tnVlKd4TXpr7b/QKvHc7+6nzo3ldkGEa4mqeE7KfZqi7OhRpBRyy4UgBCAVaOdC+/+Oqfq133m6aBgpo7wjxMQrAXEYvb1j50sVNLMKltrkQ+WVK14cLrGh+cgYYrrl5j3zTZFT6UzC5A6Ie/dRb3aoknjla5MV9mzRXoepINgK8CnEcUwjskGoLEO2kJTC2WIFcWa4J8Dhosa1+ue9wAAZT75F/PA7xs81BjFOHaVKxFPDjvT7Gr9s3DLra9uG9FzA+DC/aYtp9t1mG14w1cJSuURdUp47Cw9DSSuzEhp9unzBBaOZ63WzAMO/QAA3D8AgFfoeHAfqJWYkzLjsY77gcMVE/wy0vfXf/9XCaB/8pc/rWfEHnxoB3lt9kenFmA9UAq4YG4AwNpmz+wfAGBAgMuv9Vgh+G+2NCDic2FJQjQ76+znwxgnTQJcUzzr7hl5s3qAClqjJu2Pv8AsAJoBkRlQuyADCgAAhG0GAFwhD7Vw/NzhDQAgNfVJ5UYEypKC+8trbZUORF1FypJCS7pkaF0H2AeuTZekpiBOyzCtl9rgbgF1xws7GlbmswzUCSwJ9uyoGVMcGn+pBJDyAHUfvt94+bAYNRDI44QJ8B38uyMgdwlKCI0BuFPH21lQWbKYSWqluH8lToWGhu9t6jqlqMQHAIAE5lD1s16/GEfW2MMIJMsOsBIjydgD0TBmk3gEMACj3stg2QAtLbZh2Ti0KYluDKHCtDoQkFUzAOkAIHEreoS7MoBLAGLmdH4rK3df/jsAYDK1Pv8Y7wQAuli9r+UOAHrcylrPuZfr7gw4AAPOf7Upz1I3Xx8A4O6HG/LoCSgziKYBeNxkVWNP/dAb0XF1bLeqgbsf7U5FT1QEVKfwoY3EPn99MegawRANo98xfdDYTaC2DQAeb06n+/N3733eTJLrAkOCHAfregAUNq5ow6oedgV3tDtlXjhNj+wJgMMJCwf3h/lUhCfpJPCmW69wfyYAILRpAawctJx8zHq+G8EwDYUsiur+cssDMpXvuPduUfQw6UnwZ55Ppb9MUBANMiVQ59ViHDEX3gBGblqeVsfDFhvQWRkOm0LLdil0qxXzf25W2bGSUWIW65KFG+njuJYDGwtYDIkzqSpg2c0LNTrcuwCYJgQM7Z51ECaGh5UDAgGU7YlbFctZvBKf1F0JIPhsDTzZCognu9aIZQKAaXCknmV9Vj0Dl13MjpDypFETjl97IajyKWMlHtrpjFC2ydewkRMFquvV+LxYjCM/k81gCJanngZrHlmQMkEZ/vzGf/pVBiMAAN5jOwoSBHRdJR+UAMAVUx8BAGgKtB8DXSZsIfWoaEzVW284fwAAAKwEzwbRO2QBIPYj9c8pjPD+RyZKDnyK+zgZEjVgOT4cDxC5gh0QAEDnCbkpawDW12W3Q7/LXrGPaOUbI5Q2EQ1rjWp7EOANAKR/PY6VOX+KRUigUcTl+HIKtUqqKPBc7KoBnMTPAAB5ptosNxipKFnUOiGDEVdOdVD1NsBKtlzquXDPT3c7Bek5HphnT8pOBpRRzDNIu3xUQSeeCQ729AVxSUSfyVqsTOzDrAovcgRkdBLxjOKaWtSE0HgnCAS47DgW/Hn9JPbaykOJdC/Kntx6ISQ68fJXRo2Si/PL1mJY01I9hZSv5Wufz8X5dJhrX0MljF4z0VyUkLhm3viqGwBIDKPg2WXEycpJtT9N5ZT0YselS+SxVR3XcscAODDflbK9bgLAvkjiXTbWeT6TywIAsX5N0L87CP3irOm+IwJUy4zn2lYY8z+ioCPjeKfxRdMbsvYKEYkQKOopuEDlPXEsC+Pg89KDgjRDnjXfA1rRjMCaGCKMRb8hAQD37IUPk9ZhwPc0akqbCKkfuLF54deix4K36Ajf1XpkWtICRm5C9tM7i/fADjxcUOAFANLKwkNTf5ppXslA+BnsMyAAhVY4qZx5ZLJtTgBASYSpMd5VW/W6z1Y1cJnFqK1QvgHxRsBaAADglTgrUnCJOQ7qcVJpK7OYrmWVRbKNS9kgla/m1GBUSAUsBxG5PmrZdMpKvJeh8Dx2tA5oyieWg1cXFbHV0WEBJl7wTHNvgCpBod+cWUUrezVTKjwEtl7FUtUAoIAKF4mcFFXacBrN9YN6/IVMR3mCNxCggwZdOKyqtqwf2bfvr4V6UX8jqVArmLJB0L+fxmIcbNCU7Et7VYxaAGBU/zgcf/M//3v++T/8xT+xp57um7RFtg8/qVSDR2SY+BsEdwwPAgOAOj9GCqODgMOj4DoIoLAcV5REEFSwKnxuKMU5GQCgeyftszDxAUPocdYucyAoCwBAzGcxIFvj9JXiL/b9mi6Abs/t3TbJePI5PFmUoNxudFiPV2hoaPrkA5LHj0yDKFRtot+i/ItuXhAAsGSTIOnpfCTweQ2N0TMA4AHO4jrVefc+LGEAfI1RzCv7nywHW1JpF+0Eyhk6dSAW5eWcKwartSpnb/Q2ONWvVcNOQEkbMoNHuDh374D+p1+Kz8vyT3BMEDWv9C4AgFoaRWQBBNPsYsUgilV7s0oZnk9C86aEBd9rWwCcXCrOwCZcYtomS2vRgmQvAzAoWtfBH/GZG5p/CgsFUHLPAgZVKAu8f9DoR7Roc7FUUTsA0Fm6oUkUgj/1Eg9B/t2k1YCL9906uQT3u3jXqPnE9Xr9pw0iB1TkChBTCnin6asPnj7QUNJqx1HtU1nE/SZk3ZnsQQQUesDdTQqH+QG1HLwOvMdZ98VOuj/AdNGi/WIXzMwT/bVHHE8zg+pARUl6Jmspy+hiCB3MoEgtanFmr3fTPWEG7AwUvZw0lvGi55rJ8BQOULHZTihjMwB074qLFtkFb1IcYHcMQPQU6VxQ/XayJ/flAVaht0DFCiJqSdX3AGJsMFFYyu4kjonwUc53+Dz8XFbiyghGB9gJpQ2zIboN0/eaP4OjHsiWKnetAwnKTF/7UGdtlJ7uMnri/ByCIvMGqbEaeeMzS9tYYbx1QmhHAwAccXEQuFnLwMOdXQRe1/axUErhASp4VrEJxTS3Ow1AVLV6uwkA1Gomq+c4jmGBwTvepwclEtO0hAwAT+05jyGZFvdLvAdM9yOQ6FAxJepr1p7BWhF1mHbAy3I5Pt+W42hDFfqLO0hIU2Ng7Dpp1N8/+oNf477+yV/9k59fJt35GUbsxotVZwlMgfCFwI9MH18U7oYfRi2aQEAlAM2kAGMHCl0tgTT2wXqkfwS+AHW2+mtao7p9lu6eQLCgfyk0UicAPUfcDeA24CUYAAfZ7G0Fj5Slok2y333cLDntD+2HyEANAAIC3CImBboZKB/M8tKfbo4AIElqNAlSY6Vje0Ux4Dx9GUYUmDQAbblRcKusrgU+MAGqlYf+98/53MHLRLDLFZj/tjFQgoIU9ZNm1xkQ+2+XXbK3DQJC99NwqSyudS6AvcN5gZY/MXliQBDEYG1e81/c2sdllCng6Y202VgyctwRDiDzwKr4llghIZBuXZaszqX9OcJh0XtSnuHyXtHUzTnJUDtU3WQCAQ30GwgwXvHsiuNi813wGiPv2SbdJvbMzi1nOEQiAYa3mj0RA7TcM5RAUb6jH421XbjWxwRW8dSg3IkkHjjFrg/ZfYEA+5OE0TYO0tm4Bdxn5pUpZAl7+jH1vRr5WLQQZBSPY9xMCDLS1qVWDdPnpqGigmftkjPsNTwogfntqHYO3AR80f4V/ui00FXfuTaHAodlcnqAoLmPCnDCYXZFcr+0BDOmny0ZndeujFWUuLzv60ZZRIU7IgRsbYA3R4EM3D6MMX0n24hYB4ul6KPm66yHhM2tEoAAlUYM8yC3rEalBi4JHyRS+4uOh4nHkcoX9bZCfOUDiKIw047ZgE2Nrg0pTT/rX+6TLhGQFxU+f2yI1Y8/RYl43qczZrp7PHHERumMqIxbNc30qE+SJ9mLKWudWBN0kv7Uepw1fJ+mRNaLcaKhSQMl86/5OjMoGDTwvvsAXIxxQiuaOxPkr5fT2vuAg/5wgEJAhy9R9GSo/MUN6BKHDiwJAkUtQ4qN4rqNpXxY8lPmHGL7oxgt9mmzs0LrUw59QE2uvUIM5YMF5Y8DRiY7qMV3QJ4Umh/AN2n3Ff/xoz/4Ta71f/yrn+h9scLTvWLRYIKUShQ4yCAKBFuE6YLo9cYXwJPWopwnzWUzg9NeZcmsxKA8kWwDK9vKxUXDVBhArgnKCvwAXwqpAgPcI2ihQu853fJUIkp5RPVzGTWlC2O7wbAwtbNpo4sBgIgMgGINROqAKYGFnlXMfcD6JYDpu89EjnNejC0AgDUzcShgmDHAA8OpJ5kTSt+TdIEJ4/5tOiEye/apEB+q7D9jP5lR+0zWJIj4Y4i9IwCxFCZME0o1mkYp6lkDbPBzB7KpjInF7kmXEi0Bp/DZ1ySJGJ3tmgMdzkQEMdT0af7miZO87JyP7nRICS6aSt4P4mSIFrX+CZE4jdwMMzP+KXJNnGHZCZ/1DD0WDgMKK+RyAd8DJjXugiKQPJfdPKI9DaUIuhRZkulX2yzP7IA8C6ofmJ2sX+15nQXE7tgdLK2qzqAy8Ixn+IB08ESpCkyy7ejxzJIsU0PhgJ+YUoEcGi/ESHY0aYUFWAQE9/MsgJBn7BbMJQsqqphMHaf3SR2TM4uP9k4Hq5zdiCZYfpb4QQ8mTVGqF6kOqUVL1TkPP433FYITAMjIX9pW0MhGk560iF0r8+9TW4cGLsFhijkc3F2KodNX6EVvLN1ETJPTAZ9pUUJTogCZJWIB2nmFP/MwH1793dNBiwvIFB++sw/ZtUeJRLz53wMAZFM0HRDKRnzX/ZMjnoACXSa0VNn/fdT9NyJOz3x527v1hu+dGqQDj6avgUHR5mfA8EEUSpMAwMrmWkymRpGJwmgJF8iNa6exCI50ZtlIyawHM6PQpbg/XLVihgiKUnuzWZFKCSkhedKgNyqgG7Lf1siZvVFZlw6fHEJ+uhH8AEAgo2QbIOqWbg000MGS07A2fDbY5dLvkHVvOpAZUHFEckxq7IBYYBXnkQMLKHKwFqrZSuyKIEItC7tpbmNjBoVlRLIXPlAymhgZF8xjKDpbjDfE0eaESdAQRsQTyGboUaD5DQCAMcZP//ofNV+7qdsZ4Dy2GAtMs+ZxsFmsyCzfYAYLj10MbjOkSFZGKPmlWQozC6+DiYGaTtaahcDBKAIAtJAu9kU8CTM3lgBElUoL8yUA0EAjMQkAAxTBOttLbZbteshsz+exQdDwAUqtC/cRrK0kqoveZ9aC2YwuLHG5ja3LNGLdsIbs9hla3H+Wc0X3pcjk31bawwAAIABJREFUsVxJ4JxzhUCIAVlrctLROtM4lCgAYCUjt7hGyocgCUAeq9kGaDX8XJMd432vtwAAXAc6iWIgNgO3QEWSEpxJqPioeyggIGcd2vrwbHBuxUBIANldPe7QUG17jmE3Niv2kCAACQ4DoAKrbrq/lLURlDJ+nHFvcD4CELLpkeuKVt/MktVOipSJI8jdfREtAWJPfum88f2K9XJdQD9L7hlZ1uyt9A9DHhvjAFCVspWw4B3ZNor4lO4nM5Zk2g3sE1OSSOZ+Mgkxw5TELGChGzHl71g+DSO+XS1uFDHBS5SfvfcaRpYUdaSzPjyI1GktcuJyLgAgECBEaurda13ZjFWebtXhg4tgjX7ZGa+q3JR97Qx0WgzzxJ10yPIKcZNoUW4WLzZlPjpIiMhi48poMLszN7GgdVDoaBqfjQN4DABIkd8pKj1POiraBASDgEcjib71ecfhBb+cDICCfibSy6BJi0oAQJeeXaA6821BL1Qdygww+nkGmGrDcTcCDyur2l3n7QCACFXpWjE5GNcZZXPNI+iOjGgDbCrj9Blr+baNXwyAW6R8rFPF73Uxa2spp9v+NEKm1EG1XPkZAQAYOk2P3dfMtKXzZwSrzTsbn5MAwPRghHtijXxU2zUPRqr4EgMgFoCCrqwnMzjKWLUQ+PwoXKIhhIJ/wGVyDVqBKkPRtDmo253xkcZW9s9yD7o9YNwAdOD679tJ2R4/o0WHPJRt75tgnIMBS/k3/+BHvL6f/tVP7GXug8y0bLUjwg3Q7Y66Eg/UwdoiC4E2sL27OaYfOUsUvkYddkoi8quex2WMwyuEs9MND14AVZrz4Kpq1TMAqKmVzAnEALjS4omGAgCNe1fYZQnR4ImOg+exPqlzhyeCBwUBoNFZk3tf54raZc01GpPg35EBMNtR4r8CAYEuZgC4IfJ7plFjAQ2Gs0KdPe6IcCkgbcdYE2EAQlPj3zENU/rOfX/mdWNNCLhpJ5mtegAACIS3cTR7NQGA06diz7T/dS5pWms0YT5zHdAQ1APOmMUaiH7x3F2i6QBAzJ+NxKYbOmeTcA3rYyj3seYp6iYyAKoyjRsZALDM9tawDossB11hkdDpc+B1k8R2rcYc7zuZRf3ZbCnM+fCo0hcAmMOIWBL0wZ/nXOUeJiBuQk6ilFJTMb9JUJt4NDEOawllZ9Zl7svYAQAp4fA9u54lAGAJFQrBWG8T0MPAL7VHpPY06UTW6yxq4ptz+IinLSXLs4OfPr/oimxUKecRwEBFeATs1ep1HAg8Rl0NdZAICEgZgPVS1BGJXE3TK7JK4asX9oHsPNF6giw4nKe8Pgd56QkTdEW7sk/bFDsP3rK3vAxQjN0GsRgAP8DUaLgV81CrniNqWdA2YUi5h5uMa2OzJpcOCa8o3ocU16r3NMFbgIFWkKEunXqnVYYz2G3jW50KAQDOYKDSjb1pYFMWU8/25mumZc633ZoHZngZbETwqGVHDbBto/no7CsRQ6ENMg23zaW1MIwADmoY1ZDE9qFSQKB82PJ3ohKZ5IWejNUzzVzsL+8xzWJbXC4AfcrMfzVWyC5s3gQAgEoaVmsc6tRVIrYqpQXSzs5YaJrMe+KvG+ZlaAAMlhoBAFkP78FQ3wQTEOVnsp1A4eEIxqgh+wAc6wZq71YZb4zf/MMf81789K//gSmjFOquF1mHkNZEAgDWtn1FDqD8DGgvhIiVdrH6ikh27keT32mRdDQgGLstx+snZPxwDhRIj8V03D/x/EVRAySlThqVPJhFQjLpIqx1CQMgllH7nwU3t8sKJIM6uYzFAaJE/T11CymvoCRpd8Vks2Ev41MB5LWtAqSZQ1Ym52TAlM16CYAnEc8ZXH/OJ9WLdb7YC4MumuqRV1moPKJ1jlaNWe8pBkDBn6dI3tzKH4FynamakonzIw6L6rnpDECCm+r06WMXAxBgx3MtGS1ZHAv3Uo61Xkosrn5NQK6z1H/okuw0KUv5dgIAOVbNdjopAaWihwEUgBs+I8rHYgDEoM6BUvKRCOjSM2B9vUC0Wo+rdBJhOW20M1BLMYLPyrQ9zx/fpypT69Av9lrnz2w1p2aDPgv3FvlzL/retoQy91E/s5A3hpPkDrgeAUAJPNNGumGMxVLYqKZ5J4pQloxfHQDks2hjZbiLR5amBOAAoiNeNFaCX/WxYpGw5o8bIkinmiEOAh1sqcmslvCiz2eUCFBCDot8rhK4MPs3jRz6D++NGm/5eHukpTIDH8EQGrl/Mwi89hk+v8epamSxaGpNw1OWgUPBFEr29J11ZFSaWuRc/bMmxswl08V9TaamkvVpw4jO00jkUN5hWjRLQeNeNfglYhncOCBoHbZWdITqsrMdhxnZ3SvZTv17IFQOrfBh6I/AoGIWAGIzXqMDd/kgGOz0BctjpAMBHJQsdntT+IPOVqExtuj/bQAg4kLmT2QARNcWAChCVDe8az64ATknR9mJFM+oY8d0SJkghYQu0XAuAVYQSmUAAAQCUurjQMY492qtZFaRL422VuYUb34ZNOG66RAHkx0AAKs2acaDrJcqf8LQCn4afHGzI9pUmJ+OTWTWDpg5W8Psnf0zsEd+HQwAAMBf/oNa6LqPRjYBa/7KhHXio5bZhgyx1KdwkrbDOHVOx04H2qwvA7CANCzcN9QwbvKqCO1dbB1EcLQVFvXPmRcelCMjMDEAZDwau1glv9DNpmVlP639QYEm9tPhRBDE5+1JgarKKOBRRNtq3Tz249p3QcnGk+zSOmw7YLV/2dKZd9tlnwRBHwjkhEJxu3MgGgDOOzH7QPAbkNbsvFmyMCvJZUQAIQCSH8d7R1bKvcR7ptJMBwAspuI5U71v9rOOLSscTJ8rkM2Aln3eDW3CAuRs7iBAGoep0dF9teV7YwA0Qc+Db3gb3eboRI0dGMRyYJDZj+QeLBZ35Y1i9hcdH2RdPHJeAMzp152XTMDK9I2gRszAIOAAl0MhadbuA4tewd8Jce5ZamQq4+lXdGw5xwRKPP/mOzUA0D4IAPCUajMblDBKeN31XSw9IB5sloubakICABJMCqeWaIKtQaHwhEJnEBNFzY3YJkCF/o/SUotYWSFHAvPkxsO6DJT7pKhPyxICv1kAU1i9f77KAN48vF5kMAkgd0FWGcUZog9Pw5riPVHiLBFQGKLeaf7zOViMwYDDVFz7J2TwjdV8gJgg3dePcj3J+Cf2VTQvYVqEVz64RR2DdXDO4o3tM0eI3plYPqrmo/seBKHGp8B9/a7JFNINNU8G4M4XwHoLqp9VDkAJoOpJXqxknBw813B+42JNHVtYctrd6tPjXiio6mAhkIKvd5tGydYgl5jwGgiupMMNAMz+lWc97v5pCQ5jOmmFOdHhhI8MlFnShqKjVZNbcNiRcIeCgGxN8e/EoFACggAFahGKc2sA4tu3hpLb95DB34cLgjk1Gi4xaDgMhIthAOTzdrqtSNtyLbrtEGp/z14UCPA0PNkm2AaYClhkAFhTk5rsVH+n/9M9gD/7tT/8Me//T//iv48FZmmUiFBAUWBcIEWCNhixbCT0w4FqqhyUOEWwdTAqy+6jYyXiCruYfZLvq3E6yQ3NIbL0Pgn4KeXBEVDCP+t5PKceLAJAODQoU1+kkgr2GYF6ObABx0jngn3DtXZEd4GDCnMirQtl1NqrOTd4byMsdZsN5xBEJBywbhAZUy1pinxPfcb4pBXQ8wGhyoKSqwAQhjOo41kTnvuDZ5bP3WhqxFhMFkCVAQtWDQIs//PsCe5GZvd4P57DmezBPaESiOKCzhmhrtkpw+fW2q8TDHPGJfg/DhQKANA0wLQFzuw/ROS2hnXF6VI8JPUZrIEj+QADABdTsRg6faRlIMDn3nM7KTum1J2D2y6tjVdfY2aL/fPDkWdJExubAZBmxQmEWVy+squpYZ/I1hQQ1rPjuogwvLWLRiRJd8Pox5qHRY5hshZM8KxXad1saeNkN0ws9O9LACsDAGU0KW8owMk3Hhf8CABSB5NoSpRPzxil1PS8e2980q44zGlGotYMDFlghwmDlhSbMkZARjSNTVS37TfUFFCyNs6/1a8E2qj/efOxgd2GlxZGBk962Xu8jdGklrkzbqNxUJpR9Fby3A40LuSm8SXqrZndAj25ttS4O0omJYWNGsEWs3gtG7xWstFwFvmkRHI+MAp+pM5jZ8VsTpEwAm+6BoE91twIgtJs0zZzG+fJEMSDV++kiXTK/DabrcWbAgAqrXRhpuuEPDwFt3NInGH0gvAdZaxV3DjF4k+fWQsyM6lSIN+D2fRm62E8pntd25OcQWBKdUvVpbWffaDRn8ElKGdrDBr8GDGlkuCPAOCCljMwAVJAy/kQ7WwaKMP38XtFxMS5360DQuFQAQ8GO4fbkgAA+4laQaqrUe/Df+s1KV4KA4AENmAd6+aC65iiog4AtIp02CiI6fP/hz/4La6D//lf/56fJ/SnDjKTfy5TQLtAVgndOwDDFgGSEcOnPsn8Sr/iEz+HMM17Pc1p6gAj87d1CQOCPQvHAJxoCQzwnn7wC01lqHhmmyDeUyVA7DGIDbdoS+MCU6cB1pkYLDfl8cSPgNEtYxeAKDALHjMVH3cfljxACRZn+TNJAIFu2+sM0WbqtI7c2cRas9e+rzx0P0tI3XjM5y/Ex3gfMUIwyLEllgEyH1rYVpawDGJLA+CTwgBA2jn9TyWFiDXVcSBDN53FuK81y6D4zerjs3ZB9yQ+CQn0XAWtFIDf42dSGupMAe4VugZ4Ohl7uX3e46lvAwCgZ/0pq7H8jLhF8R9EnS4DsHysUoaCmoR5saaWOZf3hJ05VQLzCiZYiKaG6gkDHJmg5dz1QcY1mn1WcYD6B91fY4tisbNHUhJCR00A0CyNpFytxKabEFWw442WgJgddNa1JdZN4OZxxGY8a+1uVxMAUPTTSgAdAKTeqtYiqyO92fEwWGNudWPrqMuMQkFISAv1vAIAaP9zCQD1GlDJasWDqtMiFotKSBFbBJIsmUcbfQxcA/FjSI9rWAcG5FYiKLTm/v0taqo6Jv2pVJtOCULjQ00xRx1ex1286icDgFfrhwI0Ar61lf1PAKDar3QDRusMrualeBBK5KHsWdeYn43ieEIf/eXs1XePrv8tvzWqS22QOvFjkDEDiCAszXtiP+xdks3OKV6wiE17j1uzug4ialb21sbV0YiZ40wx0yxOaGR01L/EYIiPk2mLpkCpLTMQIX222U0AYJ94Pnt7DcQ3Xy3qohNZQjLNj3XHkpOfuRT16N4QjKGy+LocC+gvqLdUixGfM6kUuOWDRXIAZxcZ1oCeU9q51EkxZyywW2O5Hm9o4+P6EhVcAABZlulKvnEEWGSwnT9ebmMNwVNzS+TasVOeP2kBgAQyAoDbbfzPP//76mgo6tFgMZ0wAEgEAWj/8+9TJ+fByTZYuyv6JJ+Urz7P9N+4BwFIL2AlfCUDoO4FZPG6bzIBIlDy75E0TAvfAE21euFsYQ85e88nA8C+9JiNUUgpoSyz2StEvJtxOU0TFjIYnDeivcNsLKIuAgs7bDnQzWmLBrhkjfRz7CJChmaKP/M18t9Yiij38HE28x0EK5jq4KyiroL98Tg7tfbTMYJ7k64a3qfU/91hRbBu4aJYuXgKZP6HQFv2N2G7J4nyDCZsybko0VwEdAF8jwAgFHOEmrj3dPizgVp+PgwAZgHoOrVuOZzKHUCac+89a+MfifFdNsS1mcHRiHLsa0EdlUI1lpiNudQfibU1uUUYLgaHC/dOmzD9CSJCjwrR98NHPstTXW/k0by87rgqRhScRNGsAl6Cw7Pwye0tEBY+eQru43cBAJLvODI5xh3XoYtS58vUxIUBCNXEzrTNUp3Gm9WuNAATgUhWiRdk374zCPXlTntS3FCqPpvHshuifDFGWhb/sYRgBJuRrxAxglYFlYyvQm2cSa/+SD08BUrMz05/KNG5N2n1i1q3AI/9bjqUIBxqKqIjZG+arjZ9AGYw0LS4cMhhAnKfmMt5gQbZiiZ0H2soGdPYfXOEylQz1wQYWpzNs7xoQdF7AQAR3sS8h/dCR38hVrzf6ag+Uv07t5ZUqaekaFaR5/W96NHmx3G8+sXNFBbAVr7VqeGfqVquW9MChmbWkSMFAsDrONxOpGO5yNmZkMIparRiJ2p6WOwNs/ng0+BMNdl9stxk/2xZgm/8Rlli1RQj2nHGhgMEY0bBWENIFNskBn+3/SHbnC2AJM6lKqYdsnTycffnnnErW+i4tGgVTTtW4wD4EKMoitRw4IvmlweNdQA0wJlMAzNDsGZXaBGm3/kEj1aGV3viVCb/xh//Ls+Cf/qL/6EWPNZQnQXTjEvrCOt9u5PKP/3/amNUsOEPGrBlTwScRiSG/araver32X9aLstxuuCQ39BYplw2rc9hBg8jLtf/M+QnIQmFksvxTPc4AgCUKQwUUwLoAIC6JM/zgLc85tCjd5wZpFsLyYrh3hoEbNgvPV3p8lnqDPAelw5BwYQlBQ+0ko+CaHmejS3b51nh/ZQ9ptKDzl4EK1yjfCjc+2+TMeeWytSbT39adZPRwmVOai8BAAEJySUZbEqxLj0W9zMAcCt18syXKEXtc61NkRm+70HOmYDJXgboJYCcg1hjRwMAUd3u8ksj0hhju7MGzDon+g9sBNAg/r5BBHvCdEAwRGLvAAQICMhs+kwkqyqgDQFoxIcvu638ZHxeSQ8UeOO2PmvEqNsxzZyfAYtcJS5HbQElJXL5SsIasy4BTHh1yO+GeLR3UTDquI3cZ2uAQJI0PifsD5cAAgBogGQAsNvt6ppT0mKs2KABFZUSGO48iAC7BmC7guOXsje5omXMr6h+INz0ywsIyAc6fLwuNu5KZtJAb/mggXITOgRkGjMIuw7pPnxmazZXIbWL1irX+DR7PPOvQ1FLsalezoTjmTnW5r1dx0at/fal1yKXJss1wLADBgJFduZh9+y9gmArR1h4OI1snBWmlolxp6yJW5aQQO0adWw5dQ9U7lCG60AvBZA7HoRk9TNia8QgKMVOPTBFkzJIqZJGPkA+1PzvLB6pXvX+c4TzrEEn2PFwYTnAXuQ5IOODgPu7BANwUT3WwL4UjwiosRF1/YvxkGpwb1AaISndn4EnLaOz1QdrZrNFgEm3CF/IiD+Zk82orlISS5SOQR0K+mqftOAr9q88qDMLoRrl7C2hjAnghe8m3yqDZa0xcAevYB8MPvlMzVQABKR8kQE5KAV0ipR0LtuecmDpGfeeaQbdVrJC5vsbf/x7vN8oAcDbAP+etXJmt6YWDawwrlnivzXp/+47z0ds98s6Mt1tMOvmOnQ5v90KcYJvH8xUbTtDlB21zpeIN8884KDwFnhIZpSfQ/a+4VApawDIu86BOmpj1ehcZv30UVgpiBAAQEg1Rb0sPznzJMjaSORLttFnTs6e3FcGI69vuhLS2AksgAdrRaEfAGBqOAd/HRsO5KnJCwCoCyY+KhA7Sl6i414qcvds2UJ3Jigqb1hapOFJ1EuojZX3lQDRcGyp9jlqP9waGYaX+4tZuFSjeg8Lsb9HA9BnoSRpmUBBSUWVTS2a56fxzAf6SICV2azGZrsdm92GoADaLEy3PH56G9cTDIjgIQEmR5T4Cb+nCE6QSDV369vce49nvUeJIbbpqeUXoTstntMKrtcwY8zzLS4MWtG62e7USYLos3ee4SmVAQBspT8zi5o9ohAqANAZgIAnbaAFP7uI3SoqWJ+l2IdZPBGJdm8AAQC0McH44R0AkF75DRaFpz89AgC2McBSE1aGFK64p9F9mmnBmABATmDcoMwcQK8CdUqwEfp6Ut4+mISdXXPyQrSQjMnawy8G/ZqqViFRgbE9XCyJbUTz2BReJFHcp/YdEU9vFdQizk1vQkQy6pPqzAaOVW0eYOpuV1Dg+Hy0Q6UYQOZHitjqW85ndfOcb1VZ08qZzsi15gkIIBRSNXrNFTPx8HCKGQz9t8UYeBqaAxeftRkfgVzU9oBg/RDc6x0QoHjtDU4zHWf5odvgxAdRjksABA1miOKMxzzRgTTUYMyFdBTJu3yq3icAYJcvRVxjbDZrutIpE5nPToYdaclT8D+fkRGq7VLOYgIAuJn8bnMlXBtnIVT2L5I3vvq6blvJavVNoxgE3cVqfEamEgBjnYLsVdNL71ZW9rXXJ54DXqTSm4Hf4C/iUInglOkxs1zcxm/96X/k1fzkz/9usMvG2hCBsOKvZA6FoT9sl7SBEUdNW+Nj4MD1x0NWwHAaEbkO6va+MAD0unCtFYhHUyFNu3tfRQhF21WL+TQkym6ftn6GECQBcopuZ/cRziUKO/UYPVp2zW4KAAC6C/NLTmwc+ORsm0AAStSUjdzmVe5xELGezzP4U5MguUbsorXP3RqI9Yrl44AdRo5FyLAqnq+SlrKUYHNNqpWDORCIOpkFlcVswOa90DjrFQCAYAkgy3sw3QJ86pjqiOftMwjXDgDlpevDU6JUUdV1mNYZ0OvYBE0BCR6IVtmrXzS26rom7XXqz5hoYADckiAMAH7//DT2z3t+EQysNuP0ehgAiYfDcRwPJzIKsG8/8qy6jMMR0watGHFLMt46g6pYknbXQ7qUBK+yX5UMSRRrkyc7B+onPFytMhiDcNP+YXNZdmyJVpLq5UoAAM81LFyALtcFdSDucvM5mxIyh73xTMj12rTM9f5oL/K+AQAuAawJANIg0jUAMeLAByTN2ACAMmsdoAIAqldhI1C4wn5lOYIFAOgQ720sztjZQIAaSObIpcXNN9/2oHwvipmEdfTdCNhimDuBn9MtnntGSnpFHVRRLeuANoqNCU7EYKmpcRqWb3Ac5NrAGNLWFkQpc0G2IgUyvmRSJOSdPtJsEub0C5VQxKaq/hydT0oP+qyzD9fkAB/7ynUgAVEFUH5OW5bmZFZmaBQsKQDfV4LD+SsbNIdJ5qHjmhH8kRFIMKV7u0UNq7EVxZCkrGGv6gwDmRmMrwEC+wbiCjzx36k/l5m0ffABQitj5V+qdNMBgOp8CgLICGgru7Z/uQFAATiI7Qj+OAqHFOL5hBkQoBT1PJL5k+BlWcL3GsOSMKLWQR904ArlDHz3tsz1SuAq0JT2MLAXBABpqXKAktI/mgl3CLhTAO8f4yXuQ7vS5RnksCYAIEBRHb1siRdj/Naf/h7/7H/8l79V2c3+9FzL+Z9p4goGoYVbmxv+HcB/ILZAC0BhC+jMSi00YyBXJk/Wzu2kuPZk9KnFYi2TkTCI5J5Cq6l/FuuS7ErGwRl0C/HO4BRxFEvD5NHheLlmRglG4wwRoMWnaKliOHB7J1sLabClNehd6LpyavwqsVF3jr1uBkDt/S4tUDuEYpE6XxgyzChqXeR8STeKRV2xKTcDEBlUbKJxb47QYPh+03Y9bm++x3Um0GRKAID3LayRzxuei0gG4wRoBpR73bRLugDSWZMWbwLI1t48GQgZ7aQo2oM/9x9nRYj1SSsnE0/S+XAUvIz9fkcAsN1tx9PL83j+8Dz2T/uxxZ8DsNwW43Q4jtfXt/H58+fx9vbG378dDpxjAjBQHV4+5h7r7FpzLmulW8PnZcBD5frVxiw2Mo41MfnhenXwj5BbZ6/WpAkbD7XDPpkAAHuiMwABuymxJL7gZ2QdbK+QksRqHxGAo2PHZkyEbLin0XKpBDABgFToMwjwwboOReHI9zAAHGRgAMDMwLQHFmV3/1LLnXnuRDiW5KBBkNBOB4lIlUQYunGlV9YuThKiWARZKmcLDCkasggH2QE2WJgZ13K0EOXgvLid1JrYUFTqn1FvWzivhZTgb5/6mBtJvCQAoBZHWWKG3mIHRBtby00CESUZAMfu7oFQybAV+mm5tItVgs42WYczD6+zkrVmXlVvZeQhZOWwDkih1hyuEnxObwU+jgYAui5gm88d9XTQtulI1HADjjOLvCaDQfjEYTztV7VJSrATeSZeg4EFGpB0RzhASPk6RS9dy3I8TQCAf180M7MlqezVt45aIwAAZpRjDC0yCABVHV/RJmgccPQWt3GwV3lq/zIGQmeA5kzELjXWovOwkQnSGzZ9c4KjnwO7FZqIhwtEfeu5DjEwZiNEsZkxskcAd00kubZSNQ3+oz/5Xd7w//7nf0sGMAcM5xB4iEqAQCy6M6+D2ayRNT7pyU6BupdqWdOXkgBpLlx7bQdQGDBk4iGQqnBmIV3qyyrx2fo3HT2uZQOx0ckvI3Rj/OUIJytvWA146A4oZZxNvM9owdQ4VjFOOqMyFhm3dIPZC6a/if9QjHQNGaGc8+ptgR0XTDZs6NiiSBnnSYI/YS2NoeyjQOCZDoGUiCbFTgbLHTBiJ6IbUAQHzQ2GhuuamV+SkIxitqjWAIAdBcUAiLaJkVQ0AGFA44Eg8su17nywlEAjkG7Ptm/n/D4s4T0IELIKAOB9xtmEe+YukOfnJ7J3u+f9eP7wMl4+vgz82Xa3o3AcJerj24HB/9OnT/z++fPreHt9ZbICZiBdUAr8X1LGau82JuLG0nVlDHpaOJWkBZx5T7rzJ59LWzKMm1FWmWDZnTEiZYpX90pNrQF4LAGEOWb5pJ3D1MadzT40ABCTM6yFElz+/wIA3gqLAElBvSMCVBtg2vUgurio1cKoPhu76GEadwQAiMoTnbWjCDCZqijrZMFAzGqzELuFm6+WKFwTKD1sLAEUIR7cJDlDAUmqv5+v6cxYCnlPecKBeMEw1dkFIOzRsmVrAhQwQ3VmSpRQNVt0mp89qXJnyng9CuCscL6j6Ra3cab/vNrO8LnVAmk9QJvqJWOgnCyK9ggyW5Q1M4k2pY+oBX0vE+CnDa0oSbzlkepRawasfI7taRed4HNgcWJTCQBocauPWZmV5kHYRcvlgMMb7i8u1xMD3SLIQIZNxtay+00pRkRZfOqt+HE5zWlhk862IvvRCIogLG1gJ62daVKjAKUNi3HVppRRi1tMU1IrAAAgAElEQVSKEj6druNwNAAgytb6YVAXX67WSfgk4GHRhS6ywUy6w+dFcND94fpwi1U0JvABP5ESjtd5C+Rhm3Jk8f19+LvMg89ZB4+nEDLYpYc9AEAnqw+12/jRH/82//vv/uxvSu2Oe8j6MJz16K4HWhLz3JF5q8UK2b5KRx46sliNA+rcrtnnWqbnAMR0Hobi9dJFuGx9JD5vHFSySZ8VEbnmhJ4DbaxFiggx7nleO8lOyUrWPAatUyQnDJRgAKDz0EEmwOZx3lSjm3ni7XNfqgZaaXJhMiqekQiwVQK4jaUtgknTWq2P4I/TbDoO4pxx1u6cR3Rt2qint0YIDLXiax1ynWfvxgTGeyktx7EPFkOxqBJAWt+45t0ZlC4AnJcU0dkDgWdiMgu3o1YfvUXYj9PsZkDU3q6su+kFUupNkuRCnOh/t6LvdlvS/08vT+PDVx/Hy4cXsgAAABR9jiVpfwX+zwz8rw0AgA1gjZ8sT9baPG+UGzbmmUB6AgD+vVkBJYKtJZqzWuxdUN4r1hnUHtT5k+QwHdnRUK1XO2nVGgAgRW/GmsAuyUC6pyzYLeBqAMCZJXY5DQAgq2AGro9+vmMAKFBrDEAAgJ+cRWeZ0qQgGwAgynravJZNo3uucUEShM0DWwtYCFkAQB4A3OyVDStLPd2OpNdUXMOmAwBQtgElLwVkppDi1CdjCIlbytjE2SLpTpY1PMPpCi/seQDpd0LoRKcQGRr5JVOtmc5sVYOQUvQyDlAxAKCeNBaTwzseSgBBxcwKVigD0INUC5Gz0cMI6L4Sd5CmUeBXcJRIbnPRSHEeVqYgM7GMiJU0YmpEquOmdYi2oQZyHaHX+OKwAv7OxcSAYHMVH90BzTRZMRBIUKfKNwY/LlfoLPUShxFP66UOERRPbXwnoGq1fKwpHpRMSzmPrgIZSzDuv9b3KZoMAzMBAEoY/rcAkGgJQwngfCMAYPZLlE1aSXSfxUnMVHCg+7Ag9U8QgMOfhr+VUYoFUGBNqUd2rddxzawA14EJMut+GLx6xjn3C80PUoLwsJoqHdCU2IoZ1fwRrKzCtTXxGD/+09/mmgYASC83W+mYHWLeAXck9w4U1mwJw57y4JE4iyGAHvAIqoVKO6SXY1JDn1m+O14ylItWhMVH68iJDoQjFPpcUpXxouPBcwEFTC7Hh5zEVHIpTXcSe8dVRM90JyNXAwB+1vvsPwBAXgzTgx6vrNZYAYAI4TiOg+t7we+UWHuwEp+5BYBU/NhymBMHsWJaZ4C0EbMLgCwiXptt9xNEx36crbBRnKc2aNBIIxmbB+H6YCakZ2xPELI5kwGoNkCXdgjWErwzjwIBL+ttMcZuu61Z9umk0CW1TiafrzlnpxhwycSRzCOTt9mWrGgdDcCaAODlwweVAKwBoAspS3bI9A+k/4/HwziC/j8ceW68fX5TyZBsXhT+QrH4/3Z/KPaZ56DLwex4MVPKEoABQNoteX0GACm/qFQk8BSRpR4Lo6bYzppH4qFFDwAg+hfcEcSVZP69hV2smPQSsg2b2hiecwaEpP4bAChGBiJAWppGVdq9utOXbDq9t3movjxFbiLMZK0ptOR+UZvZMAPIIJ5S6889v0Qf83IjHwBnPRTt0AsAVr4AAKATmf/X+MaaJ2/lSChWYY2pwFXClhYoEw1V58SCs9mI74yrBRJ8wL1ws7El6LSLzQJG4GcQXq2rjYnouQEABEtcm1gCZS1kKVgDvY0z2mpIX4sKlA2yyBIqce34lTJIAQBu7MtYncfY+GwjAHA9V2WoBTN8b636TBT+kM7Ed7eQeZMWtWzdhjQfEk9F31D+17h+/zuWH9NiRZdAHQBgABT1FLhmpiyqTeYys/wQNiLDpOI1AZUv9pDEfAKKFG2hxh/WyZMTyUa16ZLa02Zt0pXhEsBuq1LVkuInlKKWZACoIj7pdZJtyfJXBxPvHmlCUAgKQrIF9ohpzrwXtYz7j3Yu1RNl7kThLFpQN2vvHGdKdXi24SPdxtkZYCymQWczAFg4yHVLpkyakRM0Cv57+qiP2/jxn/wO19bf/tl/E4uzRGaImjpAgACAplzC+wC1eBmtKKDKPIkW2av1OGiqbxO+plMlASASkZgwaaOJCWhcuZXMzEydPeHnAEgUIKSfSCKafvwd/j571+LiqK1VklQTDFkAcvvwAfB/mwGgyJMKEPjHiclhOYTBz06mLiEAUKHljKJnTZ8Ra8D7BRAgNiAAgEZibqtEsDmD1QoAYGlAY7z1WL0vbQIU8W8xbQYALKWmkyL6pJSEEspat4DYKz3nLb0SJgA4ITCamI0PC/alXAy1fpIe4bkoc/Xsl8UYT89PxQxmEiBveXVg3esDOjBIVhwASAGtOxx0fumd19v12O0l/oMQEALA9VbdaXj28IdAogEgQI0SOwJkGgUgwHPUnR5pY06idyYEUFSW8NplXluqM2uue6xkt54VAYAITAGACABjriQwmpkpAVMptcqETOVoAl+cCdWOqtfC+hFbY6OzprXwhTioab9V8DdTmtcrr4ewhrv1hvYn2zJdMHVLE5T07fbN3JSIPKVxVQg3VvC7dJK6LYK1sgt+tIlqjcKkdMcG35QTmVTHomen377ofi0WzaWuWiPpRWU9cTPTwTIXHY1ebPV5TzYKNyGXZP2W4iz7d5NdgO2pKO0unmBA9oGDA2MLutS2uPKVtxe3hYBgA6wzpYFLhtzwqhe3sdlvqeQlY0EkLyCQPws1ExaXQEDLRV70jV6XkEazBaSUTxuSJRUQu4HR8GGbueHSTYUMU5D2uSkRI7N6PwMPK0EWBAr7zDRMC68mphnkYImQAVDaa+pS2X9oLSjzNUpXAOtuES9F70U0Jit6efjzz3hvfTyRRo/IMZT3cry+SgTHTVpaFrWI4n5t2ealT0tF+BXzDxSg2cIEq2EK1yRKRNJBd77Yp1I5LUEaTWhQBoOzHE1rNOBH9WZrF+y6yPXvLg2289FZ0F0TcZgTny/9RYSlvIqZwRBAlQe4Pqhq1LF4vZQoN7XcH//R7/BV/u6//u1YgEHhUCP5ClAohjXNoLigkIqlKVLXsi7F3lC9GYwGzJIEeqGkV9tpziQdqvLjmO6AOcxSAsC1IqBGsR9r8Ro2VRmwKxlRwnMYCoSXVrbbr71oWgRctgAydeDciSuan4xCwWCMBTKsFT39ASVIKtM0RwGdLBM7KMTY0NDJX0xsTkhQbH1tpktTHe24R1YwtX0zETQi0r3ENSDYqovKmX8AkJ1WVSrV+p1uqtozMICp+20QUoQh/iLlwMp55/CeBJ1ZFxdADVCl0ZgTsfi7UA9DPRPWAL26dbY/BKiwNHj2jCcY62tgMBk4vJqBIC8mDEfat9WejbW23m5p283vOPe5nwBOQfFHPJdAL28H3HecH6HXKSw18Iygkz1AsTZnLLE42d0bcYItL48ava0zeAUjOQMAlneb02mJIQ0MwgRUWRwxR81FUxjrJJlnIUTWaOMzQkv3U5gA/DFLqUIeYhns0tqTqs7c5h4v9psNyB/2wYO+DNXGs5quSqL+SKNHNBff4vB5NEiRe5RuomgOKdbn/Ogosks8ZIEb0R2CJk2v0huph189wxG+RGHvGxOxEakBtnHoWlNjzM1PDVEoXMGiZj0ziDqIcBCIVLqZ3w6RkA5UITpmvilf+IDAgUF1v52nACdI78aLHCpdPhe4XHG/FBPJIL5Z6VChsh6ZnEAEKG+8jhaL2+fEBZk8t4bCQIqHRAEAWwj7NZKB+BThYsEhxtKGOERRmTYMUSubjoUMDUmGmdZIqMsLAMhIwRPG5lQ2trZg4xtgqH9Z7I9L0lT3T9HeXAOh63vveMBB1dO4cNwtIEG82PE2d4DTMtOFkqFCMUPhoBVZjGmPQdWu5IoAwAIrTUPUGFGa8zBNsU88DkIKZQ0A4kIHBzh0gVjUh0NMNtlitnjXceBcZLdNoMXTR88hbA4PLZdqyGxYu8HbSM0FGBTrL8LqmPoHECBwcweFnEOv47f/6Lf5/n/3538zlgUAEvgJ6cUCcDiXhEssHVnrMTY6gFFKG3BMZMnNVr1R4/s5R93fjWB4oFE8qLAipsJTJ1UX9PTNdNjEAtoZIgGBWn3RqUGnObYrp5sow3y0n+E4iUzvuoTgEmUXgwBkqazBrsb6ps+N78jey5DKAZSODy34Y4wrs3+0AXrUuVoAFcQCAEDhhtYng5KFTw0CAoCsoKtW2zpzUtZQMNA49WnkI8AcK10KJgMAfH/Y6leeC4UTSjBKVTk/h/6Oe8DZzWyNNRtp0EnWLuVaxDuUYRuA53PNGeV9zjMZpVBnqKxru+x8Or3pQNAhVXMLeeZFq8XEBZ0b8ouptBtGYm/fmJUTMRcNqMamg8ESOJlBM+Ji+6p4ZHeycpVhAxSkDxAsi656nlcEABaJhmHUfTRb7L3wyHqEQSYLy+1jhrqJXfO0YHKV65cNdi9lCKj6MKlSH0cQtxLM/yHt27Iku47rTr6rGiRIyVqeiyfgf1skHqQ8Axt8zMMLJCAtT8AkGiBISktzkD40GlkAuyqfXvsVJ252AbTgplrV6K7KvHnvOXF27NixIyJaekJk/szjfk8AsEdwsKczDsYlABAV34VzClzOQWmPGkQ4TVakjj2JiqThv29hLa65GIHeJXqbdfjcxASf7Jks0oAN1oBIn8CwxQ5mnSLx2+SlY5FbtWAqak+s/2WDBwBIKYygrTp6UFTa1PDSUf0yVyIFpHqaNAPuvw5gQbYPRzr3GJMuVunfoqIpBNMUtjj/2WnLlJ40PgoygquZ9S3LY9pA2kBCrR/2tk590Faoen0Ebm0U9bJHaiAvfvxiH7vHf4pC1v1g1jZQolHAprYiJY4c9FlslbEtAQDfs2xWTcS1boRsnM4O1OZRrUcZd6t7w/gsbXZcq742la7k3S5nNfEcASQZ/hMRpoxQBBYp+rr3oXDvgsan6mZVfzbNigTUAgCoheH4T3llCPBimA6qwAYApgGZgdpwq8RBnkzXAUAZ9DgD4POxuQtr1LfL2D+gTdPmWQYfH/73D/gcXwMAgB6+qt1XpsIr/reMj7S3CaicsZJCx1pnBrYet5OmlsVPv8pDTaAoYDrZPd4vM05kV0yrk7ngKSAGJ4wPn5P783nIscylGjvOr+grRGHruarLQAeuQAA5AAEAxCOKD2Ew86CJgvhz1fHnQY5nSJgCFobTRS/8rZhw4TAtzZ2LB4BLCRYFqwQwNVJMgmJKYwBQPgEeDas2Ms8EsQ8C681et1Lx61kfM37X5Y/cnyj9c/AZj83DIl4Yfg4CKdoRvMZUaZkVOxhQ76LUgCCcTGmGBTmGJ9h6/bOeTWtvs4Rs38xYXWht/qSk0Ye0Jm3mPeaEUx1qKpeEwUR55vnpK2kHyDqmH6NWyGyHrrJ1uAx9pUbF5e9iPhoAQClQpW3HyXl0iQEgAFh27fQklElEi2kBCtwDrTW0EFgxDHoGsra2dbkBQmay6AxK2YF/EHjGHq1SopLBDGsrAPAv139ZnriLDzbGf378TyWmCgDIB8m3oj8aVppooZKNp1p6uJGJ6NE3fixdQHrOp1ZFPdY9c88hn69hsDoIyM/zujD0wa8R4NDBxPyzg3SNsVVtGxsYhwhQGGlILBTcRAMAMgBpcfFmWyBc7mcvToMRHboKQGrf0IGq6Xby/+a28ujfMgHxxKh0G4ToxedlRkgQECW6SjDw6dDCN9WKDUs7TNQq1YJE8QoDuERQLFNYZ0Ef9vRdJouw4Kj6T0VhCCe4zSXBGgFIJ6lYimT5OQBrloRbjxxKjMzVN9+f2/1mSgDVW8x5AikJIS5I7GZ6lnRqBnrIOloXPpkHfq4EtcjaqxfYXRhVaMmPuoOb2an2Gg991vFmp4CETLOxIV0L2pQSXUpF/jYA4EtCcxCgYuanDhD+rOrECiAan51gkoljekbKcDZ7lLJwgOvvsMZ/ghIAugA+/Y0yXh/85DJc+1/RZAStlzuJU9lKAcp6Pa6eBoj9dzkJcUGPkdJhUZ8tCPU22B5H0u+d1joBAH8m16K45mMVGwBgBoDzGQh8UdsWAJian1D3AgA4+M9w3lypLEAAsD2QwdQcPLEAAkBhqSxyhumPD398JZAzAGAJgPobAQesLYjt0pOdjFKW5s4mCf5hLTtFgJmSiWcTMyhm1HjIbDeUs6TYIq0DAHCyhzioPJK7yg94/WbfLZXWPCh0yOt/+r/lIBzFH8U20ttkgF1mC0jw/g3ln73c9zmpfzOEZffsbo3j+amMzvgzXM/WehgFhtrmevekxggwz2eYaTeWOk+SryHdUq5F2p2FTHZsd3gGYVoFCrV+BWgEAAx2kjRk89OaHonfPErvs/8w24ldnQkLAAjrwmfTAIDOPLWhcQ01fxky85K31P4PAECs/qc3/3R3oi//c/VnAcArAQAIonQhWgRVv1D4IwWIzRcAgG8GoseYRApmTs8OWPr2tEQUi6Aei6JdzFjVOr3/7xz+Wn9AXgIA979y8Icu7qCgBGGm5KnoNgAguscjZ6sQfKe3VZ+5N2nQAzAyrM1hQGMmQn2c5CjEtBgMaKALRjXGuc6HrAOg7rVKB8lYYxmivmeguvV4RomdLifOQE3bSjkPClgeC+k/JgAoVgPBZQkAcnix5c2oXSfa3CjKiBTMAADq3qY9rY05VhvpzLpjZsGfuV4JilKnvGeB8P4xIroHBvrvwQ0cAIDPe6IrpconTLbYh+41ZnV5AZUCAikBKAA49ItJsSI7MCAiVyVCEg/ms+QnpUvFf6HNUEYnPIR9AGcwCd8HinGXEFJzJnMQwOdsmQxUVNmlKlYNvLy/7T0usCeCvQRwfuYAhR9+9BN+SmgAqGFJ/Z9ZbHlh69rCsrkcBhCJUkCsoAAA+ChNT0av0fcfn2Oc/poYk3fIQjqxSsjO03KmeKHJfw52uN/xno9oCxMaDQAYowwApGD3PgGuMgDg0c/WWzFs6PwAAMihKfHfFEez5dSlwQ4A8Gde20Uan2RqYiaguBcAwGfPPQkroY5f95kDYGXyoDPPMB9MqEi5qeMHsaOEvp4tcHJ5CAwMQID2rwEI3jsUuJkMZbMGAW4ZTbIlFsAAxQwAy6X1WZpY0Rk7hbh3GXBEa2J59CsMkErNqXkDvZmSbwwArkNwyvsxJm0eoUswm1o+7bG9QjgVUzbH+boAAG74m7DnOpg/xokkPfwNBOh+OLNeAIDEbT3wrPeAvQCBPwcAYoI2z8PJhvA+WBtUNH4lo+64aQCAQm0naf/89M/fDgBeHXZMCDnP3AgNb3ZfAkBLlARofRaygSTbZ4BInf1TzaoHStHSDTbBatsLpddbhAotpr7vti0eZrYVzfdIizDLD6Ro2eG0BABLgKJDrD8UAWCrzldjyMhGSwLqXtF7qdVhGMV+IQLsmaQOaHOV7iVNP38WANXfFBnqtwbG6GBHaQQOdeqb1iEh9C8HMtTHZb8c9bwtQBNsL+vx9RvQi30egthVODOyBfAOADB782FA62F63VsDkKPPdCszUdeuuVjSr84gokABkRgpw/ptWt2vVT36GYiUBct9c2MHQwJF30R57kHM8U/IqhaIW43tHgAn2f+FzmgCAG4D9ZomyLwDAApMqqIlVkkENRX4bFPyGF2KUKk58FrUiEEBUQYt1zGdrWodW/xGAAAxn4CZDK7w/qqHamqiRGdhAAjA3KWRQyRkhjJiOOHZaS3I2M8XlBNaZE9smxUDwClzt+v4EMOA1qvx+tPf8qCiAC4mQLGyNfVcc9A9nSjKHh6A1HjMe3evv6kA9gIFKlCITNstwi5dpHUvtRkAWcUf7TXQ4Ar4dvS82rLIAkDKyhoY4ZriDzvz4+E/2wRJ2AMAhLJvRjmJFTyDOfVhlgDw+bkeTjIS49MjEhKE5EHtzhnGApck+GesGD4nlFM0bREvEp0R4gWAI+v97DSS4DdiQ+oT0ImA9wcYM/1P220zEGG58kzwWUJ+E3x4D6dsNKn/UPpar7O9zaNwm8iN1DQBkNZi36MCxRMAhAXI92CdYz2uUUJgnctMB9GJWJSwDcj8KaJlyUTXnjIa7kNWg7Q8rqv6bwGu+RwdOOI1oH0EhCtPh8SbtHoXdnF8p0Db645lJtEj9mZZdjr0OHYPAO5LAG5vmWX1rBWb2XUNQJ1juVcUv7vE0EBSSlZ85tEb8T9cOsalv3NAF4BU8PhcUWYuAUATAX4LACA4SE3JKnFR4MLOuftiyqfzl5Iktw1yTaOupie13apmFAR9n9HTgRCxDdvCDMB8QFpEuqb+cOrx2gfAmYkZYgRlbGwcIqkj7w9Q6Vql7pblAGiVl5cZI/3jjSCz6FWjglgJ365hIwED+z3YE0+qgz+5x9jCgQwgACp1tSXZjY6WqFKZX66b8W9fQ7CG1jVZ9Eb5X45VVnCHAZALGX5G3wsXxpcAQIIuAYDrsmyf8r0K7YVWuRLYqFHWzIXufbzweS8iZozLIKb5Rs+weE4Z1OM6mN3l8ix5cLLXVcNaSp3tZ9cBAHUcpv9pJevTvnwIzCQV+1CCV3ejgHrl5pKwUzbI6hrBWg4ASB9zxJPEd446mqQmNkEAAM9O65zjouOTjntgESADhYHBPYBlQMO/g6KnU6HXeExmHANFEcMIR1ZXaDvENfzk53/DvfH5p6+L+sZhg2cl8VuMU7rRkNoNeRDiPuNzcL/ONqb+fJJNJuCnTMHPZcCrHiKJ19K3r+egITX4pXnr0a2ZTaoMHXtCckX56ov+1zhe2XFXdmrhpvRIFh9SUKmyQaZVdsDKTDaxwWLCo8Eb1xhiHLJu16ApOLNLZJivJAKhcXMaERyghCKf6hI+A/CAqkbisN/B6U5tjtAZSJy5YucGSifcw9AYROxHQK+EjvvQ64nPwqWHKkEIQREkLo/pCei4zjLX2ixwP9x4fyiCnC2295ksDyCfpr2dHM+IItWtk8aYxPl768DmrAiLQq1DUWz2VdvgTcvGGYpLwmVBLIhuJlsZu/YmGKejVpsTBpVJ8u7YZ+rKaoUEPUIeZi6fNB3TPYvZz60wQlUCA6CFoLaVFHCv4LUiwTlExLOrq/a52WV+ArR5Uy+ieJT27nQtRATKa7aVDP/8zn7LaL2Go5wZAD08KPCleEd5V8AiG+ze3EEMgPrMZ9CWEYenRWlouusUurehb0Or+pw2VRYAYHvLGverzZwgg8wTeyVNvb2uKNCm950LVod4WITQ0tmoCdAIbKBJPURrbHfu/XT7dx3+PvtVv8mhr+vJ2swy4v3VeGoJWGte/G08wOlqux77PbwQQCkDdWMMK4DBejxggA0Nh6xMxrPB/PLjiQDgX7+GH7jGagoEKPMNAMC+Qq8+a2fVf+y6OZS5CMH0k3cWn7qSn5kOP/v1GwCIvtQGhFFM1ahC/ecZoxaK4MZAZHKdpjhxYhxjyz5qPXO+Xgw0jATx3+n4CBhMPU2jQdcLAJASAKeA4YBEm6EBwNsMgPrcFS9nfVRrY1o76xATAIgLIg/tZG/OSrMTpNNwACYLI6ERngkOf44d9u1+OEwAwOvw585BhHvFNVxK4XkoIzTARiv3P1bc5fNgAZzUxrMe/uHPf0pQ8/nfvmbGSDdLZL6ePMf38kjbClr8DAIxYJcwJEatkhLhJoiFccs+5QGSXw5UyYKoi6HmIFPpogexctsWpgpwBpYFHnHcp13R6n96aEiQGACgEpzGK2tEtBBOAMfaB2gvuZBhyPnilRErX2bd/i1GJxlo/Ed04GWNZu13MV4OQgCAI9aJy0T0eD+dVBrziOPDbu8SzWrsPHOAbabY7wj+uz0tNgJs1bKh9YK/o19CSn7RH5je57rInp4PyQecohdLII3Knw/T8eh8KXq/l4gDfBCTxHqgBLosI0ukabBX5k8tGJQIOV0h9tFIt5bLZz7aK/ZyZDepDXVBcP2EQfZylBUC9CCYFqkypoBSF6SL3bXqagEMdJMymG6ZsMzlLlanJ6a9XIL7D0+DtOyx4ycdeAawXax8z5AizqQtHolONADyALFvQBPRLQDA9/dbftwwB7kw1fPU1pNsnFQkx/XOMgAPUw9KUeY+PQNwOHAx02THoMFUqOa252jEjXMbV+sDr83jcYahxu7rizgW4XOilo+GYw0A8DY4WGOoMb/6REAGtj3UAlULGQ5MBTnWkfPYI0423ScgIFFd2G/ZfopSr0/IgRE4LAwAkLUm01/dxjsPD2QAcOBjzOXhAaZCmICFgxLXByOImI0gpbuM0/OJBjtPx9v4+rgdx4sAAAwxRH/Gmlm18IAA0ZgSD0m0hxpyHMsMY3gbRZfiF0V4bo0k7e86WTI0RB8cItpAk6rNesKhIlZg9v7XAYDXNwDI4u4AAH8XJ8mOrPPz3IAcJuT2OtbYdeVpteMG9uPmoR0jJhwSGP0KEV80Fa7vhHrPOsxhpmvQk+VBZ3aFIil/PrZTuhUQr8tMj6ZBFl66/TIrkL3dFNCqFJFaX4JvPmtEiwEWrHvjCR5PrBGrjdR21faajwqeYDztRqsxPvzFT/lJX3/yGTNM3ROPbTZ7lQMrGXx6vdk+amDNjpeLm0bnmVlZd9r5Krja1CpOgmC1+PzbqYLkgbHHQ4NqnkhG9Lpkx3hzQVa8G1uUUegpLC0HkxfuhYuYIgOAMHCySnIuHIbIdfxqL7YoLroLgh9zBwQBBqrPzEImy7hQ3feWYd9fnxs+bGSFTYC+GN7jQ2vcxqvDA58RSpX4jWdOwR/jExhLP/PWeZOAFNObpL5JkkMRMx5kVLLrzVlvHXQuD/aAM3VB3U7Q8ehgR8ujGEOt41iHv3VwmU6PWBVxJeygb6bKdWS6nGmZBWD935ot0P149mSs+OEci6e3dq1rxR/FNv3CV7DTcomo+GOwkvkBJn3LH4FcQj+/MqOlAYd+4N+XLjsAwAVlaE/WkNa+h/XTHdQAACAASURBVP1QgCjgVEmP44/2VFqVxQgqMdP9yfrsOowAAMaQ7+83LAikdDiz6/gAWETFFm8bP/hBT1pLJyZsFklZ2FCBgcwlAAXKKBWVmc9avsJgP5hzg7Loqo1moYD04iDlR4tAr5ugLdH/Km10cJAsz5kGZ38rQ0x7TlpM2JccIZlrkBmjmSA8W3o8dpc/bLIprW9Zv2SL8cA9uQ7l49VqvDocWOc/POzG/mE7DgQCGHojtmAPlSkPFSmM0XZ1fj6N49NxPJ1u4/88iwEoj/7MIDdFGf92BpmaRiZOlQDgJBV1qGsFKC8uH8AaLSuyZaqYnWWwPd5o01urniHFX9OprQO7qgHDzKeB/qytfP2mDTSDQ7KIKOzTBuhWO5rVhAKctXa11kzviFkrnQOcZOEbgJeLdE3RAEA+kjo8KZPgktZEsziZ6Z6ZePYBGmBe43PxnA1cFtS1BXTJUHt3BclBZIzxBscH5UXc1UrVql909ge//CnDyOefvGbWH5AecCQyaGay2qXS9iS7UMCE9kTZFu/O5G0VJHkts286+wXPlActHAjLe0JBmQch9p4d0Wp0s+lSdRpJUIn4vbvtxopeJFaoGwAESKU7BntJrm0qx6XMELtXXHoO/4AxfMau3M9nrwwLGhiWC8NcWEDXaOyUndTBY/az2IUxLjACKlFcnWRcC7h9AADQaeDwh5UvnzktqmFOhRxW0ajOtrBFacPztaSU0SlinJOnBujm/swZuTx8wqhy8FJYrrPKYXimnNDIhEEAAKAUiQlr5Xcsgs4F7YmUG0PT57X5M1pC1fuvbhaJkLGgad+Ug59yErUDitWchzUBhoXDiW+a2KSukCQwoc6jP9De9RlWvN7UolFbYj1Pp/uTJPS1FJxbyTYYMJrZzTJeJbtMULTnypo9n6GBDZbIXFr/dwGAdx9cAmi1e2Ug8tGXKxrGsAoAoB2ItoTe0FVvxshUMAZWS0eRLPgm3qWCuoOEdAA6oMEAfBsASAbYs/+60az+ZQFM2nDW/+MiGNGWvs5DRguGe8bZP53yrKyNkIwOchYJcQNSqKGgDrrVahAuujVKIs1imUDG3Q9kUaFtwAQ0W0g+7jHUAiWA7Xh4FAjY7bGZcH+kF6BZB5ytUG43ACALcL6Nfz3exvEcJzbUjQRuc79ChasTINXPGH5AVGjGojEbeh5CVSqrSRSZemGU2lQcG5h0sVGh3OZl3Rd/wB2XHkRU+ccXvnbEPJF3nqH6tTTn3sjXVvlFW6ZvmfX0uBVm+tZtPD+fxJp4HapcZddAlgKsRjaIMH3iGuB6HBlADQBcDAsIQNjABmVAZBYeO91qyBKyt4VyAIDasdL6Jvc3lFIiNCOz4JLQCoOZkjXjGt0vbWjd2kD5yXiqfPALdQF8/snnCwV3WBouINMmWQdSQ3tIjXuqperQOOHcb8aHMEzJSIpeVTwg+IPuBQyfe9oLVNNRUF1EFES63ETQsJM3hzoqwDytxvoZ/fua10GJbVqm2iEcBoCiWnfW8DNymrA+E1mfmmSoujPjgLtc4tQXJT/DAK2257Oc93wuZAAZSWik4VlkuigB8BCPhiMlSyEEPGOUAKDPkI+/AADdCdmFQDVKxR/ew0pw70CJD04yQSkFvAAAkm0yBsDmHOY7bdx2/p5lXs7imHqYzmTFOwUAoA7VAMRi0GbpLQyaAnESQzFoVk1XiV8ZLs4NsBARgaubKeO7JQZMN85kIG0VZt2MDn/uzoAyM5lOg+pe6SL0a/K78tf4NgCQBPYlFgRvyTbC9ppd7R/PmWrxjhFfAQDFl+8EAH74uCMDMMd1hobCDGuJ8ejxQuQMemdfAIDozggUPgBaiBZEdEWo7WO7lW5YghwC9wAgyKkoZBtp3GeGuWkbWHmS+gsS0+KZ7IatHj1jPWAjtXIAAAUPF4ksekkQxmfllLRWI43YB++JAKIiuah0AADJt7zZDXRSAgBljUmJiAZYUg+4r2QAZglgu8fMct179kmj5odnArB1urH3+nw8j+PlNr7C9DoOsMEITSvCXYJgBsMApc8YhXWyeC7liKioB0lLZvplTSWhpIPw76EqDPDSwND7PAxAykD9GfY+/vtnyzrc+VQMwEuHff4uglCB1MyXT2XWDEVlusm9I0SWShlsBA7Sst29jfH1129aC+qcPCmhpm1TTS0jApXZCDPc9XhCELQnuf7V8wCcFcIHg6vLFLlAlDNFs0PUq5iKC72eLgG8DK4ZNDAFlVZ8a+aA5kEIAKjUE8GhsmTtEvU2K6XEFwKA1Wp88evPK0vXs5mZTehS+fW7Paz2mBkCrvSdqVeXlvxCAQG1j8xAdQAABuwBfhsiWBX4LeCDur4yTbc3QjAF50xdKMQtY6yfIIrLQLKYXvnDOFDK/OlG/w1svdK18QAUQMMvrLE6xDxWN62/bKs1KzEZTZhEyZxbWiATzK0cgsE0eAM5F9o8zH9GFnBksqGfnUzCFCtnfC/LJa2TBhmazkl3obTDv3ECBWSy9zsAEKhXuQyxIodwkiQ6HRqgUW/jdl58b5Vq4LxFjRPEnZq0yc/issbz8dlnutZQHaJJ+y3P0xYwS8LnphiUvZGyPuNQo+k5saGE1/aV4SUZaoWJleI8LgZmJNzyQsbTzyCMiY/lGSsnR9pLALOLYrIcvQTQAUAx5/Mm6F3SRnlfSrKfTHRqGdEufC5AfkEN/LswAH/5aq+EgCrMGA3Ikz4MQGrbeKYAAF2VL+9vD3kxNaKjxlSLlb5ZDHzNphPgwkK27Xaa+5sTgJAFlXu2+D6IQOh9n9YVH/5cONpSMSeS+EcgoTMciTvxg+FEOy/OLOICAFBJ6wOprae1myHQoocaqmQ5uzWzGV6Prgn92XpgAiYHDkJak/bfP+zGDvQ/JtQRAKzGCVMFofhHmeV0HdcTMoAhEHC7ja8AxpypqAcYLV1Q9gtJS5egnmNRZ6LVhMpxKWBQfNgFAJjuxU+ynkq1rGvtPPxlL4v3QF7KoO370WkwItxMg6ytrz8o20T5YIqoevmn1x1DGWdjUV/CYCwrYNW+w1ZACTsBAFsdDUpfAgB/evM8nbKoR3FXDA8KU4gJKKQc1TbGAxajSMl8WRfQDn9VxlWakXbCh76zYx4W9XdmynyIVA2Pjepg4TZjDwYOtUCsPbYKenIanhV95HV+qn02BqHt8C/twnq894sPufa++NXn6hDw+xZFGhe6omej8TArZHaIFOwNGpvmBmfWqOhIH/yzvc/z310CiMiV+Bv3jyWAi4V859LnYLEgVq2pmjZgNwBYX9QKFwOoElW5tY5rDa11ENzT+VTPFsiTfqV0pNR1FQDAe8SBzestACCaCdjTsjufa8Hrz21+KYc8vXnSH1FudEyg6RBrtutxMnPRAUCfBlguehQA2uuD9ypUlw8615RybXx91tA9IdLJSpwked5ZK1JxOW2ryTA9kU/7VXT1Dv4oTCg0GfQMtbQBT1p2+exdh4ZVcUBgLwPovJ3MGa87JTTD1lLuUYOkpCMAICJa+lbkt9OuzNcWHPcByw3nxBCvR5+IAK0ZnBo355qWe+v5OmEBUlrgEbzwAMj75WvXMPWzK7EskEhhoVEkpqUjYlTJNH0NkzE6X47fHQDwhhsAVO3Bs78jAERgYf3M6I6BL8MX7BbGjDdGOIFSFv3xvnPOvWmWphAnzdYAQBcS9sOg39QOBNjGiZS6kGXTNPjAh8CuT9ATckVmbIYDduaevldtip5mFwDAdiXOSnduL9EAHzx9DjytjUNdAgDcxlV0FupM9TsLURasAAAU/u03Y3MA1YkDVqpllmQg/MN8ekQLTN/BDPMrDFnG+LfLUe6FdvGDJzomuqXmCKMYh1ZL3Ho2h0TKbVTp1GjomwxCDVOZDIDEXQpiWw6DCRiaatpCwa0X+g4DKKgQmC8zg37gJzBPxsgCU1PfLI84Bkj4W25TfDvUaAMAUAK4ZwCenq1SJoDhtPbZreHylWwsNEKOg3IDOtcbqrgJqlwWSp+xwBjaLZ1hupTCel+sYM17Z5KmKAcPwrJ/OuM0ACJnDqQVVMI5Zexy94sHOpkL70WRlVMEmUj94zsAMM1IHCyb26GyQWdjjXrU7AgAEpXgqu3Ih0EYgAi2oj/hvm4aAACA9NFzzUZA6RpoWAAcACxvgHLlrAxMghxjf9oOAICIP9MnHv1B6SnwXDOPw2wg67fY/15/WXelO0lPNtvuVJqgBsPaEApM11uxayWOjZpca/r4fDSwUQ82TZccS/TzG40D971V+VFOkYxV0MjYAZRGnmlns7nO7TwJ6bCOmU2RvRNAGcFfnjcBANeHj+MqfRnQWcuiQVgCopjGybIk9REaRlRCc2vEUj7BZ8D6T+IRINDjAH1kmDRqv5RDp3UavDWpcrh8oc9TRC8TGN4/fjCp/5l+aRHy39JplrVMnU5xP/OKAkz0NzIUYi7FvXbPAuhZfVsJoA761rr30nn2Vmx0SAQASNcItQCOSVovmKHxHQHADw4bOs4uAQDQt61QcwGVVUyjB1FAnkeMiXTMYtVPO0fFBtHYdIJqDlFkuinhzFRrUm1tIrIu4OjUcDaKhCJA8+qTdBXfkwPVdoe/QyyMgGkO1/B382xEwHUQp37Kg1UcpPF5ZHShHtzU8FJro1EJqXR5WO9o7CJjFXyvNhfxcGaSeSiMNtX6qoCAQ5/U/w71UTB7AjP4+dMRYpozOx7GFQe26l5Y73+6HccJVUTTjPvNTqNdbaeJUoHupdBrArVq9gIAcs6a9bJoAKL4t052XABgGIVsXgTHMYxCCQDw7OnFBncm0ks4+Xe8J+Yj9B7pBK2wTTn4+0aK5awYAC9UHhBLAICfgQbCciCXAaQK13sCIMTjoQEAWd0z7tBqt9qspDkBAKA2YL0ZJ3YCOKNgGq5UPLkCMgQyVHzYSSosjnO3SgI+o5Q1KAQONgvAmoxDnUxhTClTmGlrYQfEtFiqEwXrVl0YxCjmmn/0iw/4b198/HrcmABEE+IavQ9IMFApAUgUmF0r8x4CgIsBQHUGRDDayjARn5KisAbADEB8LtKHnxHK2JRi62y445p9DloAAKTPj5fD2MAIS5ruouPxfWJpLAatqZ/y4yC7Q4MNOf0lKGfdEZeWOY1aC7NOiyrnOGFl/2E44A+g3NKsSVrybMKCGAJRH8WX2KPbXc33rJkjthpmgD9hhSkOOAm2GZKMkDYQQTv+6fgjRFX3g8cMx2UxLqe5NxpD7PKQR/3SeAz3JiwDnh3KkDD8QSkYQ3nY+aTkAFbEouQl8I5xUJWyfD9SZpgZthYdSvA62LS2WCrhWSG2lmvQG1DlC6x3JW1O6JsTr0oAKm02tUWtW50JjG/ibOY5tLiLOvz1/wUAhCBcXGmZugYhhRmb6yjracF6WGuSf+sxLedaMWEBhXSA9J4xCzDPQACA5+/GAHxvt1GyREFNDGSoLUkXCT946mXdHa0uwKMisShQIsAHIj1r4UwOHZkmTEVmoSzXFAtQuLYTTMvXg1mEKdwAgaJSCD7ktCdgEec1CKssMsSSqXGVajkM9tDn2NqASEuzaCwvCHyeIOv62tzIQIGFegcdhWnqACXl3W+kJutctEZqSEuyPsYgrK+tXO2oD0jTP4VIgwDg+Rl0mzcN32M3rqAwV5hzpswb7Ti79Y6tgwIg6/H09KS5bg0AzFY7ZCXaMNwuNriKnqLq1jZmYaZU0+U0/IlOdWaENHxoSathgleeVxgegjfX5HDNRONpI3TdvVvH9s006/+aMNYBALJDUp5mcHj9rpdxK3sEMA1MnLFnvQtMSBCE8kwcK8WgBELYNd+mMwigF46RHjwg5Ls+rWsDSlV9tG7C86C5Ys2k8DNZgwL6Hn/Gugq4JPh0pwYQSQApr3GDbFiKcLwEwSTvqXYR1qIOfzNwtzF+9HNNA/zi489oeZ1DtTp0HMgR83hfwgI0ACBaGyz6xkJaWw8HiqcOHrV30wCQAeC8ck+3M5ukTgehLvohZEom6Wt1GUWgyzkXp9t4Z/XIa9Ah5KFFLndVXb4YDNS5NY2T3QXr29g+gMaPR4gd7ZJlhWduX3MMsD8bNXxooCyCnPMopmMk2QQzhhozDAAAPYomiGKaY8pzoc3RgoxnijWaaX8BzQEBZCs4vRDmTbXCuDb63AVl6mKJAgAqCQsD4CIWuzKgkUnL3A0iwK09RqRlCROMe6bplNWENb0PfHiVYNKzRxjn42fBbB8AUra/0Z9Ira+zVnvExzS/upOJHU73AMCHs1vTtWPnLyVsBmWGaDnQe8Iyuch+x8ViJ3HNucbvLYbsZQ2AYt7yVYtBcldIYlQHCwUOsN/DrPQz1Gfn+XyUR0ZvA0yC7s9boIIlSn/q/WZLBmC9mllUY2L1EBA0bXVKoZ+n9vU677JuO3uZ+cFdm9bhIlQq5Jtxv+pXL0DRblQe3xyfMR+pFkx6uoPo9MAEAjJ/PcKaRva0NkQ8SFDrrJX7enmYu0aHTU4K0Qj8/gFJdSzhnXzIsLlBwUO1q0BcRhgeJZoOZEvzNBsgXS7uVRI1oxns8JoHyj6iDEBaFP+k4IEgdr5qAWjEsdvcGsaJp3Y2Q/W8u8bEaiIrGjrochCJ8pptXGlJyWFMQQrtZmHnOT3PdXBZGBSqWwmjn8+cC68WuzZL3DVOrhP7jwc89GdQf0cr2pODuQfe8KBdUSxGPcdMxWdrmyl7gJ/TM8YVG+078ORza10aLHi3k+4kY6JvBopOrTFK79jBFt3IWj9OSzqXSABq22dmss7cCNJcz0wb0/OTKWTrBLW21UqqBp6WyXRs6+e73+0NYKYV8n/92Yc8XH738W8JAAL0yJjd+brjUIizXtg9Hj7cR1FeO/i1YU0M9gm4Cfp+NjlEaOXsAWIJcmnX0s9q0UxTK70mYgbLHmhBu4DBchuiy40OXhad1cp3nNHhz551yAk2cDub5kp8hhYGkbI3wC1zIdYOQ49icSFDnPMC1FUQeD8/Q9aGPP3tQAoPimThZvvCJLAFGSJFz7NeCHetcaERFGJBAygBi9hbMZEJs8D71rt7UKLwyGgkDHGDhNgQIEUdpTZ/gjlaTWtMZrhuDNt0muPO6DHIXV8ZUIbnyViF+HqUk2CYV87uoOOftsIzpp25rTwLuRhhbG62JE0DMQ0TmowmnRWtKRCzICCA71FpOlzAPKh5/TaeqkddNJnSQKecDTtYyFoMt42YWvnMEMVxWv8lK/LJVKXsrOft18y+iiapziPVrgOeaqOHvbJRkHFKlVe4x/bbPc+ZzQoZy8zAHKZLkMBxoDYH6iKGfPIlADDN3OYas1Zo9KTsRBSs+kQd/Ku2aNTnjEsH0jKjjAwifeQLIyHf/AkA2ixnE/EJDrluUnuu9VFwY5Tex7HW5454zoGMDy7imwIAG7ftIEtfS51v5BunNqJgslwIBtgAoSRFK0vE5l7u1YZmH8oKZOxDKMTJZ7gQe6XbG570tn/VgvN/E8CkhdEZtw5+0bUJMpyG2P0bOkDi+ergsr6Ny/oyVhAtutYPsSJAQAeTARkBDy/R+gJgbpfiAZNeirp4B/DmusXAJ9GeAJPaFW9gAiAYw5yFarPRYak6rkUfUM7TTrrnCtr9EfaFIuUaMKOgjaa1vsEwmdCFpDT9kywxXHXQ0whIBw0oe+o7atycAQUFdaYw+TAk0QaA5DMzuEVgRBspAiXBrvuxF+DU+6cO89xCHxT/5SONA/7y498UAEiQyDNIBoLnEACQtqSekYRNIkXdMpVe8qk/Z106GcABgwyTezHzMAxAskfCKuHAD6hIe56m58IIZj4/L/EWmLOWp8c9hbLIdAEAdpj10Ea2Roluf4LEBwIA6zLybmTPqMKHG6U6ZaSZcZ+6aezcS849IADQCGOKNTlrY1kuUc1cmTVjZJk4FUIVW7lajYPXHNaImEh0C8jZkXvY4Iv3MQZGaYVeD4ogsXz5MwAB/goQoIx/3cYgn8cFbbf4J6y/zaZExkqcdPBroqTOWiQcESQSyFGwKraVYmUMs7JIWRoP9UenQ4EiwrY9uVbKd0PTaJOYcp+wb17XnkRTP6NSbJ5F9jBPv5jqeCbAPNuUUOaXYpoER8ViV+zoACARNYnVdAYlfEjJgyAI/K+fU2NKclbw/RyP5Sg6n2meefwl2qIvZhT3m8dVi3K8gw/7ww1BiLMA/HFCw4YjV1Bxn/xd9v8SAOg1jTmGMrfKtW4O7VDGIKMdOVklgNXXusUh+BsDEDtQLuTpJLg43GMYYqxWrSMJQn6y0grKgpEDXcIAJKsPncWCk2vo1bIj9XEtyNT3PFCECJe2r/qcoggnVQp4sjMAIAKmnaNHXlJYJCBw9nAf1hezCJnxLwFArqMDgAR0/B2pd29KUVM4NDX3QNvDC9yZfylnfHDk55OlsT1srYEemXqnGQ12cyMa12syo23ZZf6c6+o+AlG8liDI1bd8L9eIryliOIrnUmu2tgWZ8uGg0pSvQor5WMVi0BWDuO7YXHvKDvJzSbACArI/8Ky2mwAA6QqkSo5C35m+uHKJQO8AAMGQNSSMxbI6k+cDnPYIpux1YEoUoAYggB0uTH+WRkzM/hrQznPLZDgwAPj1u4//N1X1ISidHNWwHQYOrEH668+ZDwFw+Mpe8BKRzfkd+Nnac/EBaN+XLA0AIIC9A8MAABpcJeNnX7JDOV8TLMiOAKADDnwgS2/sXupBNt47uN/0NNneCADAzJBR9EAmPhHHhePTs/ZMPmdz90OaCg0NwiuFaSWaleJn1rE9RRWbILMektUBbGa/CQvOcgbZD8XH1NklW9I9QCTd4x5Y28FzOSUAg7GwNvcsCtcU9i9FlRyJtPitqYvAJwI3HIGMYVLWATFJoMun9U/2OehAAH/u0wKV9LlrJ6wXxzlbAchx07OjgkZFEdG2uC0NhpKQy1GJg55/ynWOZE40BQAU50vIz4CAz7YEAB1I41v4ERuDL3+B7w4Achin7REAgCOs/SYpcRXY1SYsNvYeAGj2g+NbdAMtKQiLYOg4k5VXj4fouaR08i+B1JllBVEXylrAjGVQv0cgsnOcAEB9pFPJGJqrAmqj2kPaTyOWNpikDhLuzHoPZUmmeXIzyjlKlAoV21lM9pqOlS2zN6PXtOx0xFhZsjN6HNCsi5s2zKxuCracwZYoMj8TgZDJwwNAGD3K1X6ozW5BE0GATE6QCRA8VNtQUK4+f5BxAGuCviU1E/mGATAw8vDjBQDggmwsgJD1nHQWZgEKHvxvuxelyp7XqyYEyplwDnqaepA5T0Kn8gvTGrlZ3fIUoNaguOrZWltQgPCfSFU6C/NBGQBQmalp5dC5ACsI4FrzkwWb62i2/aRtMiAgimDMA1B9UYEwKm217CBb13NCXhgGQCUA7QxQ4PxZyQ/44Hn4R5Lga6PxibM1GOIIBODapTvIPSG1CrU2jIPMQOX5JYP/65/9RADgV79hmSQ7Ij4QAej6VLN00A/6AJcSDLGFTL3gUdEL5ItX6kyBHruCKLp0GP+pCWhCYx+GR1hcU1tifUkOaj30mgbKgOkynsR7Sl540FtDxK3q8g2vH9hheyIoK1DjEBkKGwAgmVZ9TfwAeEQrDgS5dwwA/QFhcWsL22Sh7Foxa5gyUrFtATfFyBnnmnmKziEZMajz3fk2Ng7fyf41Hlmggz4GjnvpBqj/NgBQhVtZO17LjdVMiAA0qeZnCRMAQC15mg4KpkHdKbxfze8g90/A0QDbrYGMwVxY2C86D0T763ecfNXaqQw2v/KcFF/X48ISnl8/qK99fw7WAgG92wkMS1xgozBoQvR7AKCz8P8fAGjlag9AQN/Pv54s5ryhfg7gyBsy31Pakm8CACkh+B0WCdX330EJoNmX+qZlmlwXiiWD6+hoQaVU3WNx5yuI5+eC3NLKwMOMp8l0WcpGjl1KxrXWod2ySBrJYKRk7y5oJhz4mVrsVYecAAA3hNO2jPaLRvNidohRsPLJ2hEalqZ1eYtpYhSbmUrsAEBuid4PpG+v4xHWwL5/esgGAEToMSmK0ljAYNKcVHdNmir7KiCnsRMd9PAQE6k8ICGchJUy3+rJ8efuhz+BRdX3FNzhZolMGyAAByMYgOfn53HipEC9s0SkM6sutqhmcDsDN0DJ4cMDrc2gYFYR33QDAPZ0W/EdFXb6hnHAsGZt1TnzHWe0cr0UhShPBzN8eR4MTGqjE3CcTFVXBWdxsEfAtVdds8Vm9ClwGyh0APaESO2O64+GSsazBgCcVWAdiihw/KzaAnf7LeuzagFcAgC2mdnwSFPF3KXgPfCjn8MJcDW+/PVvPajIoMzAKwAgzz1gkvvDzzAAIM6Y+NGXAIDaxNwaV2JPLQoBLdWZaTRj8ID3CANAAx5bHfM6WqlAnKAo1GKQ/Cy1SSBqg5OdEo8YhnFf0+FsjCMAwMZ2q82QJWscHhwMUQkb1lbgWmD6dTuKAQyzl1a7AIC4F+rgApiKxavZOL+eBJizYyopmQ6B6dtRCQCEk9cx9mcd2tEu9BjLshjHNou2LydQA2XCd+6dmfiQAWUiJNMcdYIEWOP7XXZn0JLnCIt1LgEEDCD+kZyyIFwxR/srbYH4DzBVStrcAuuWXrKSaKO9AwBZfyzRgiE7XRZW4lxXreWuA4B5hgSQrMbTGV0WTqY8MKqL9vL5iwnngKHGlv6ZEkASlYCsxLV7AMBn73vE+52zgovPa6P8W2KFLOFvJWQLqDQTb+7NXgLA6737vd0tmzjIQIdvrIBjcDBLAP317wHA4r2DaYAIPc2PGybUjevFAQCdbg0AYH8lAjxrJPPXkkbm1q8DMP3VtQgsHinlaWhwZ5OsoW3hJCijDp7xWfz+u2Qzee0AAE6GCwCwGj7Cm6i08brRAOTQrThi4vARgU9FHImqOH3LameullCE/nuiebE02KAI/jy2TdUugrcRYKeIJKTi1AAAIABJREFU6t9T9vECFjQR+g4aD91Ud9+Hc9FpycLXAAC7sd/DLGpbAOB4xKStLNAJAGqx24msIFmAizMk3LMc/jzE08lQGpOLWjNtpxsBFUBACpI6hHO4RDjnso/bAAV65X4p8aMPCIMWPQ8HDQOBgMJoQOIF0SfriVaeDEBKADKC0hGoLy5FMErb8tny6mgr1Cmgmgp0BTwwt+vxfD7OgOcedX5eZ9PzYIzN7Bjv/QIMwGr84ZPXCwBQbatREeN5pxUxQaQBgLTGzkZw2Fy79uy9Bu1K4GbYgARotWOBDTFAa+wBAZ2Batz4wsxkTyYoVw2Vp4YAXVDyfrtXq7DbYgNI+Vm3t/G8O4/rxsNoXgAAOfgTGypBAZWP90EbNuah9EFBbvoFA8Buh92WUylNp8xW6WgCUqIqwD+V9QJCnnJo3Q53PvQTt9XYn/BVCVRKc9EB4X7xnnufdRBQYkWvQ2bv9pkgCCAuMK2e7gt8RtlhEJTo+S+dTyOJXZ4pc4CQWM5ZAk6HGNZAMQA+/Kl9MDPXz4CAHYbNi8oX/ZcSJJdd0cUVNvguUcV7P53R3aBHo86xsJYzUfQW9ZL69wEAxTowjTxc/F4ZTIQuVJ0/iSdcXxHQMvybHck9yXwKZi361N9YAvDYcn6+xOGstR++u7tphraoyxyaHQCAItVm04f+NgDQ2QFelBFgxpkiEC3Qqc5aq85dI2MHkE1lDADgq/cSANB1iUotCrzVQBI8GABbfZc3Ixv9JiveCFZSVw4IoOe60WkAQGppbKvhdD0hV1wPlevpTvD66QzAPYOCOtseQUJ8t4V9otwUGiFm07zvCQ6knSiGBiNBJ8emAJhhGTxgtDwixOz0Lmt/nncdAaC8NFSKyEYVNJgagtSSQXxyJj2GFu0xyOjA4UpYQ2AASN9mDLBnhtdmNNrNoKHFQ27S29DCGSXKpx3XQdZlMY5UWT4Vy26p491LcGslo8k1CeicYArVAMDMSNFpoSEzup+zFhhsrfvTBLQeT4pr5RCkFwDAlY3Puja+l9kmInlSygIAUkGhRIBhVUb8ZBLkP87MBCKuNpiFGbL3XQSAXHMduI0x3vvlT7lO//DpF3ywzMBdsmLgbK6OnHfvcgaDe2NjuNbBXDho8fsyMMy0M7t8zMrVgV5BXXwY7sXsDHAsaBnRQh/i8cK6Tg0uC4UqxsL/ZS0GGD7pIeR3oXHLUvpfN9dxPFzHZSsAEGCR2IX7Nm2jdV8oprOGBM9qe1EbXpjGewYAPYfb/W5swY55MJlYG7U6qkBhAO+ZJKwE+TrDPDEj9DrM54UN98NlPbaYidBKZKmJl2apieqWYkUNd8o6DHMpvxPxgvSa9+FTQ8H83wxbpvFzEKV0WuWkGMelPm8hmxg3e/GZ4lYL7ywF8MiMz8CkPXVYG6zg/lE8myy5Wg0VrxCDFHMUJcOy5BzA+HfnPAUA0r2Dt5xW+dr/7k6twvak718WAeacUoJpT4ow727TnV1F000y6ynOtOnU0X1Tp4lmZYh9eSshb3qbAICFQPwv3kUboLpKAwDwjbECjte/rAz1xDud0t8wf7/4dx86HQDobFF2wsVM1SMW/wQApD+oWPUoRB6Pk85YMADN9K3Ty6KYtGHwWi8BCH5/BwBl9uKsxzqILJQI4tKGRFEMxDGmrgIAGPT92skWAq7q/nghUmhzVReAAifa1kTD6/7cxhZtXDWzWXR0QAgDNY2I9Cvz7v8cAGCA8D0FRRpthM4c1PhUcijBSW5gyijejGhp2gAAUM29IQDA0Cj8cwAAhqXEaSCtigU2qdqXsKvusz9HAEdls62uyU0AahFagKsAQE3dKp2H22MWJ34VYHS/PM5XAGD6gWPTY0581bLzPMpTQMyMDjYDLlr0wpvfZiymNhVA3PwJzYS+oSbSaa1YqWERoB2JCQLo/5+Aa22Dfl51WAKAOgLbSg+I0s1e1J3fBwBYr8cf//Z3dQC/BAAYfA0AimKOANfixTXLFWp7CwAghZ+6fzKXJgosRo5GL6KZCwAgFrgWnk8jweoE7nUwYOz1aXacZB9kHDe+svPInhgEc9YH4PNcNrdxfhz8ys8X+1zv3yp58A0FujMTgEN+zrdxwDRCisKUuaULQPbZ4sXBAGDuO23XV3NUN06TPcCJg3X2vcaQm+lr2ewCiEKgd12Nx+uGACDALzqNSoB8ul1ct4+VrsY6Q5THNhgVU8yyycNE21KzLCwSzlTQtszQ3EJmLh08i8FYAnYs4dhuWcOqBNTT1YS/kwhaXQDSF3i0bWlzpvtqSjJIPtgG+dbaiN+A4lCdHuzu0a/J4BkAqdqnvepBQ3gs+z3OP8WG7wIAFJciWm7r2FbhKk01YNI1a9bG8F7wohX7I6acbJaCXE+uKmFLxn83GGn1H//yoArxasvAlaDaA6E2mmufZgDyJjlw+wG7+DcDAIpA8oC8koqiiuit1W3uxUJpA0zvfz/oKa66nkWJmubNNeR10geaBZqfZ8Bzy0yyMOHEt0VPWTRR+kZMg0928YJdABN/TrwWjYRaHbvTrFQEw2Gr9dxrYboWj+vJ5nBfPIJYMSfYxG5j5Fu2GQUliLLAJ61qnPbVMzlvCNKE1kxUlsD6vsZV1q9GD6/w2S7XcdigBHAQANjsuGaAvCEERBnAZc7qa8374z2PnEfs+nEOl0bpKWNrNdhcSJUL5sLvWUdVU+nD0kRoSvwlztqgxVIMkdZL6tISo+HvIWqLAFAXon/jYYEaPFTKLp3Rac/22DkUIMajAyVFYegC8KFgP4o9jJKoQxCAoCQDwrIaZ5rNrQvnDAYhKr1/1YcVoeq51013+KOjp6j293/5E4Lwv/+7L2X048M7+7IDSsyiyP1niSsOc862N1aBh7XSWRkFj6btqWwRykOHpVi569is5PaWe5r9kf2LslLo3PnoU7K5isHKAcosS4o5+Sh4QFeVHlUKYNDFbV7fxvP+Oq4Yvd30B9xLVv1XfDMAqDkUiGsXAABYf9lNMfuH3T7yKuChb4dH2Rm32QsEzxaOFnuJ3n8MHkInjcBxSlT8nADCdOPbjP1qMx5gPW4GgOuQs1zw3lD3iO1gRQTrDYJPs2TIfPE9PHDZdmL/EwrT4MOhROaEYT65vy6PiYES9U+nUU8/XYBEHziVwVeancFNMIzTHBOu63i33AEAUejz8I9Oi8v/NsYjSritZDirP2JQWYLVCq5yaj+nCOE9/RSGeEyBmJQGKGTV5XTQqOEAglko0NrTOTDniKiE5xJAcwxkhMegL9i+Jgb7MqORQGRiAu57p/TFI6rj5Ir7g/iR6aGOoYkFPelMiYjXCACg2pk+UNXZGtWJ6+GwB26qmaX1Qzhv0BGIP0eJQL4NAFBEmz7IlmHmdTVs1f9rAkDdMyA99cFnA6dmyhvCabPoo3YwuGtDww2hZa4PmDrmOt9r9Es6zX2a9wCgFrAz2b5g8ee0ZZFOVIRUkKKpiJ3juAmWQiCtWQVO9rObKdF+cMBHhpYF5NctkZzvZ2VGrX82AKjXC0vJzNKG2xXvhHsVjD2JDn28ew6L2lUJAJemLoDztwIAXPiZ/fHNHMh1/tDOBFDJvPN5es0UWXfafJrYRY/CW6YDgKrxK8VBiUKtV3Ojhyrk/ugtqtngBcZwwImpwtAlHuBp4PbraeiLMxIDgDLy8fAZblaYJ1UHgEbdEoDY9ApXF/MgMQBRTFs17SDJZw/ltzOnMAjJknBgfoBZAOvV+OPfflk+CmGuOtjCswYAwFes3ACAyjTg4mYAwGXdWm5D+4OhUHlrabFNxgBZkEW8Zf3cYgHLhs7K+fkbEM06DBaqLI0Ggq45oyRT3iMBbnN42GV1G6fDbVzYjr/sXkhXRdiHBNTYUHNdnm9jD1dOtAO29kQxdGYxSbLK4plzDPzfXB6329hpvNS06ja7RQDgRSnNjw5zPieOZ5fb5wEAIBSwWcuAlPiNis2bGTZiBwAAHUkZ2qewlzGRrInq1LAA1qW6XBOjNWuWbmccbr6udFDETCnAOqycS4thh6jy9zjlMANkHVvdW8xG7JwVO8OwAgBgmmQAQIA6QQBv14pgSsJmrxRb+mqP69GU9TkP/wBinzDCJyoh8KFNAOBTJXD2LQCg265SdUoAuZcBAFqNVcSdbaBmgJGA6HyZrEh0EUk8iN9eAADZIzkLFwDgr36ILgAotqenf7KgWdcY9KDXQ5h1lg4AEgwKxaT24PgbBqA2cDuM2UZHwUxutqJmBxWFYN46/PUGeGBd6NUPAzyxs1W8uT4uHm8k/J2saJMtmC41IOCNS82xZ8c21GDG7MDG2mg8slsQxnshcCIThGUy3j/jhGWwclq4r/F+8rcOeQVO33vrMXobCA6OCoytC4D3DZRkAwgJ8qHi8XOYx86Fwg40qX3V8iNDE/5LQEAOXt9MlADAAtDOGPPdEZS2amtJoDxy2E7X1YpuVAbNXsiqQdffN0o7cwZSl14wObDibetNjKu4jqmnXrageQ9rUxsAzD5bZdsBWKL8xBDomShQFwMAAAOo1BiA9PGHnpPGwjoU0P/4vK7h0+PfJTaieAAAGJuYEVC4sUraiuw+T4DXFSOZgGdngAT0t+t42B0an6JDFAAAf/nlr79gptcZgLSNZt+dYcRiHcdbAECIWCXEZCk9W7GK25ajFchSiCEAQAksh0pTKufgZR95HXxuGcv6s4gydGcOSgFgPXeKADnITFmzMkoxm+dxHacdBgKpBFElH5cO9VynE2iAdQHsy3VsUYP3mshhJcOb8zjBztcC3wAAggDnU7ivaKK7BwC8NgIA1XiV2Ss2libGwAZCwFrzBspJ5kgVE6AqeQEDwIzfVDJBim2+IySjsK+VAJhx1370aPUSSzp2JjnsTpQJuAYBMrYxGDJYIlN4EsAofwfeG62nCcS1KcPURmeFuLNjuaa1rce3xs/5jL0klYXeJ6Jq7fSxweIzA2A1eCUOeJ7SmOQX1k6SYa2j2cNvnsEMQFhdnY+69oWQjqyAAXRKEmHCywsi8V9so6lia0FUlqAe61sAQM7TLgLkGfmDV+sbAhCtcH1ztOnn48YPH0/aAJPeWPZxVzYQmijUrKP+NGcICT1Vi/cAoN3pt/64pP4nIiUAsIiIh3CyNH8StPHUTdAzF4r2YcZN3+jSqH6LDsUBGRFT6/UVTYNg7v5lIDV6989pdQE/EHKB6uUgDQMA/JvERGIwSlxlpOdLrcBa97mVS7QCfOAF2CyW6yAASl0wnzsHLY472djoiMJS5+GP2qBNi3DAclXYb3rxGvgXZuha/Am0NXgIFsZHWHlGOesglpZAPLedaum9hNKp6JQ1AiiYAcRxDvXF9FRn5drHwbySfOUTIILVjbE4XpTPUFmVaH+1lFEMy2wsUttlF4NKNQCAsTKOBmDS9+xzJoK3/wSdAG8aa8sShCh1bmDqGcEE3AayKiUiuJpWAnDZoA9HgU9EmCE+BHbxTJEZKPRqYfM9ev/n7/N+f/Gr11TYCNvEWnvuU65BgllxnuksqIMSQmR4PQRQW8y1qOFibUSERkW7Fij2CW2wUQJjJ094Pv17PbMLaP7pD1CqfH7/bRxgZBTBHDNvj/s2AKDl7wbAFABApkcqd2qNn7cCABkDLIAwSwzp4qlrap4GlHOc0Kmk58g9Gq3ABQZG2Emi8XX4ahAB9xruA9o8UUBgchXwCdA+AUyuR1tMsbfYTmobmhGMn3+uX/H7WMwMWQDaY3s0uPc511NY0NIwyQiI67QYUv0dv9dJ4bSvdlujwWIAJDJYdky5G8Evan3RGCdP40zbZ1gkvkmN43bcoHWuAY/HI2/oNKt/Vyhw67TLqGzzNQAIlFE818GM8dAukjgCTk0AXk0M+BQAaziBT8SqxYlFyK8wC3WfXgAAYgD0u6v4BdYys0D+GEVVvKWLQPh114ufSZ0jd4l0dbn5+1avJC7nWNx+4Tm/83cV/6q+UUT5/MH2ZjN796IyeNCjMZDwT+LRyb51+ZqdAejCnLxh0dDur64AlvYn0/oU+gRhWgld19Fo5FAkyXSioCb17hpM9dLWwaiaMTJe9hm7Vo8ABNEL+59tgpF57pwPwMNQtfuIHfv1J9sWE+BAqCU4VfmhxFy4T0bPg72pYXFXv40B4WCStBO6VziZP0KX2IAg8dTOFYx1YGh+O41oTJUhyHICnX/BFKjqZXd95Dz4MfXQlHauv9ajRaO4XxSl9nGsBFwwUp5rh90cZUOqbd8BAP6x2Kb4RSDIsa3O1qx2X9MhKhCQwJtST61DvMaGBYA6wMMAqBaNg2X3FgAA4KA40J0fBZDsABUQkKxvBhJSAkVXYYfBJrp0CU3wkz2CtVfX6+D8/s/f4yH3+cevi4JfALu2H7GeAgBwpxeZMgGAdlSYqkwPA7jBIccDwACzxKvpGrhexu52GeVF2DLIOkDMoDEONI1L1t8jxHVeAgFvrC3bOAjrkXNIdjtl+J5YGmEanO0wNyJGVlSiNwAAEZkOAF2cVPn6RdfH01VlxCQV9pg4n0/uwUeCooMX9tSxr5eqf3B8OCfXOdPPe4elCCPTEzPtv5QdxID2dsUqmQEAuIQTcS+eR0xlAE5UoulnQFwQdbCCIQ0A4H5PRd2HLcEnY5oYRx6rEVAD72y3U7TM/a73Z8Z/HeP8LKtrKdvbQKmWFHCFeW2kFMUuAKwvLUBHSJ0wai9X1r9gAPx3xQawC4o/4cwQYLiNlEcJAQyYH3lKAIQgfObulUi7pNeJQvdcJ2EAsk61Y3T4swsE39rKv+YceT82dursI5YFciN+dUnCLX/FTvqMSEk8ACClgtXBICi1kH6a3yXxfKhdwY3vFTXaP2Qegr4mLGdtZSHPBa3RnfJ81ndn03cAEHV3PeSuRCcfHGrM6Nhug6m3UyTHC5400QJupN3IVJ/DmfyrIYjxA4hCvtt94u3hU5DvJbK2SIMAwLafLAFgYiIVv1ZNO0vjtMO4m9FJLemp72c+L33Fp+Ur7xFtIDWaNhnUPQBICaACaiuBYPEpA9OnZgkAtK3pfwKA3PiqnU8KnPfRTnQ1E8HdDGEsOBegDe1j4KxWMvyHLFN5D1ppJruObXB3dW1eLXfZelzI0GgTcTt6nkOMTOJyGVkayzY2oMJX4giLmqi3MAOQ1kAG5qBm04c5XKHyhk3FBAB4f7XzJY+GKHK+t0SAs41PQkTm0FFhQhaCCXNGXnK068ScJ6RxwBBqnEuFfPdN6AdB1jxe7wMDgM/+528XAEB7ZskAAECIZhQTWOyLM0AlEAIAEimGrhRzBgU8O2c8kY7simvC6+t1HNDGmeyJNOmMKbh+1qOt5Mc1ICAj+ImqXo1Xh4OTSg+RAejNe1mSMVXmutekxg0Q8Ay3AQBo1ctMC+/Pp+enik1zHaTmvS4jGt5fCjmjwcC6l3kTzYsw86ADALNMGC+diZyKgU2QWj76rj/XrYkxDJInTEnUkZZVp8NRTxz3i4yHM3B2G9n9ET93srlU9lSSofS7cVhTPAJysJXobmbdOfj5tbHBaH+Mrz32KTNau9ox94aTH4B2yqoGWlHhJY7k88X3Q8kC9praoCu7b9k+3q8AQA5/O6mKtwKjwVNoAQA0CVQxZrZxZ2ny7pIxFGgLWzWZRkSEAqW8F5nTME/Z+Cxg9sI9AEj5A/uEgC2Zv4ESGRWOYLcWyOuCiWjYUT+HDgCipeCzJgDAH8wwBPQnW7OrJq9YNNBdr76diuZHmn/qRYTQG3wdw4IwAfS6Jz249PJWTVqfCm1q+VW0YFG6kvqmbE6VcwMAzF7spd4BQA8yejyzBSzXHtoRCDZGGt3tiyjtCgrdNhTmfVgC8FAQbLwMFWKPrXtXOeu8bUqqpPngopb2J3YPLQ9+1PJKzOYzgWeBVc0+2LtQCp+lawDmOWKwBBESlNiz6kUAAHFUBuucPIwkz2Ch2Pa8+FCqOdzZzuhf6dPmunLgKAYB9VBsYCZGClgCMg4iPgD43FtvegIMj6Q9DlgJhcgAGACwtYrDliYa1ZS2qdPD5TBBdwlGJQDVh6VelrixFplDRXWY4PDau4Di6SX3ACAbUNnNbANUHz9+m8J3LRcPgB4f1gIkAPJwqEJeIAUOs2XAzR4gJY3rvevCwb17/2fv8X59EwDoawgHcPre7wEAD1MsGGejxZC4Xhn1e4HmDKPxM4H+eX85j228FJrPfq9ZsnRmQzEeaNYF4HB6oOOhaXGzdWrG0PNDl8ekUD262e161NhgEI4BAPe6kxswTgi0GcdbmVOzIoa+43K66ABDomFm78aYo7oOYxNNm7ZkGlh2ss6Gl3ZlJ7tBhjZNt13He+CictAk56KbpYdxobU0B2SU+NIVZOqqGTR6LnhSKu4n9jnKU2nhnIGW4AWfB9oeAK14A7BzyaUhZdiScyb7j56Kn4PCVfua4D7AFInTJ5UosYTCdR7vF7EAXfSWeMBk577VkBdCL1YHRLW1h/Jnidlzv8IIoIbPdWunQ/x8AICYSLWl1jjwbhHOt0G8FVuI34hvOpdaqbGVJRSrbDQV9sTlKyQp0GAx8jWNm0TJLpflYE7Zxi3ueF+RLhEnKkm/BwBq408bYkuCH+Q+Ya9yZ1QlUJ/OaDpcU/8UDceAf+8M1LL+5BDJOvicGv1f9Wz8w3Y7Z0Qv2rWWACCHQmVfNfjBtGjLTjhLPop5I5nQmLwZqfkzqMZmc5YsuNgzozxBwT3yEc2QGqZt5tRHpH6T+ep4L1Hizm5JUWvBR6mcemkBAFuGlvNgbG8R0Jw1JEkiMo+Z0x0AqEO0tchMVsYZDFXIAAD2HmiGIfT8RgbhYRyp3YatIBVsBW1EUcqQ7GfgYJK2Uh5qKQGU6l/RTgyTro4iST8fgrGGTNlO12r6zOANAPi9nuVAEIAXo4rc7FL6a6N38DKAQRvDRry2hdc1hGXcxv7wYPMQ1fzjGaA9cB7bg9r8dHK4/u++/tCy0wAHqmtl8Eygcb89tIpZRcbrosOMawSZhMylJMZMChiuXGF/OhnOoTYUnKJEAp+IpnlZAoDfqA2PGaTEqhHJ1vPA69uKV0Lg1Ltdi2C3whQokV52z3kB59Yjb5SnWjbuL3wcTBGJRrbmKB8RQjnX73HPUVIiA2DjLYAAlFOwHnFYRUwmACDmgWS2674FAJ1E4PDHz1PA6nIJymbpYonIVCUA7xvbSwtgaT/DFwDlRpYck/lbuJnXJ51LFz2VCXE4sQ1b9pvOnPtgNIiUNS42QZxMm/vScfCfVhcCgWT/STTkla+f4zAllNBwSDHJyNyR6cOxAN5x2rxdxx7DmjwoiGsimaE1UE/wQ0gnlU/9xBluwZhT+X2jQWAch76DMy9sbmN2KEwSr4kbRXHzXgQocJ9ZMN7nAQDO+K80adKeXmgEGFvAtGHctlk0+8okFk/9hXxCVJNVfItmqCba+pkrmZTAT58/XWyZRBjbbQEatIFyJ0XpX8nYNAUKIBJBZqdAtwFCA5CSQQAAGWl/L9u4MyysseerV9sNZwHktinDUOWiTCT8IRQUHBxM081AXMle/eG+MMAbiQ/pYJw6Ghc1KcOlEVAoR/w7REw5GPKh5r9PBbzA2XQiY1YN6i2bpx+8QW3YoAAgtPVUe0kUsMo6L1Tv12FM5G7jFXuS0yu8tcpRGO1Dio60GfaSO51WvbAczhCYuZHuSfar3nD8PQ9Y16Rxy2hjbtMOZIolzvJG7E55Oqg9rCPZdWhlBl74ELhGaScuxKMqA9hoJg+X66VqtcrMg/YT3EWP6VAgGm+YS+yOk2qPwI2lpUZHh9HJNc/qZ9B0GIDU0URda33ysHSUD7LGO0IsGJOW9NUiH9yROUj9IK02vm5mh3tNPWPHwZXz2Wk17PUMO14FZ5V2NJt9ab0ZgCSXwtkXz/227Y6LjQWxKCzrNyyI1MSZNojr1AHxbb96fR/fBw0Afr3++Ddjs76MDQdSZYBVJAYCM2eIONm7RsJUGRavQUfOYQ0KO6U82ULSLtb977QqNnuRfZKvsMBeQwQbVzNml/pEAc3Yf4LYlAoSgOm3svzd/sALRhkHim6xAchyReOeeNDKdY4wB9e7UlZEo63MivCQMmXzZ2pnBDTEZqXgSRC4sCaT9TXaJWGaQ+Mk15ZxLakpN22vOEeXcFZbQPBeS25+DlwqKe/ZFc+eLSSwuX40rY8lGu/LdCVkHHkStmSV1Lvwc+NKJELmeu7xwQkWS7A+fIs5zZ5frcYbsB0+pLsGIAmI9uTdnIcYefGa7bbablD8VtjzDiOx1Yoj1gGG4syoEIJuCTj9YXuakg9LZ4DCDNnMnivvKrOQVsGmxfqeQrgkOAIBMQFSzbASL9f/sa7j0NhbCZUNmFtubYTxV5QDr2IEVndnP3PGychS8T8mWXlQ5UXB6YqnSpKqXJLnYc1O9luSK553r3a08LAX+Ryao1Lk29X9bMjyROWGymP4MyDgBWV7kExUjsUKdLr3etMBHORd9fo53CShT4fKrEHKxtW1Mp9AzLydfacegu9Lqw97YGtaoSi8UiDb9U2GLnHuW7/lNKhWJGWPAo1C9wnSQXEM6HwdGbtM8YYCfACW2sRk8HGv5tcQjin8q3JLBI9WbpOp8OZOEpnDFFks7z2DpoRbXNgWHaKPtv/i/S6qdvrL62NyJxY6xn9biqeg7dHIXOSs32GUqY3F/SazfSaswOxRnhadc+VtWGYBcEu7nF63KFPSjQJl6Aiu4A19BzJQlkBAjebwlzZF+2BF8RizWr8OKGUJA7UG4mrJw98gMyOm+71mEE47YPqD8ZqcqKq9pIPS6zitn6ZXexBOJsTdi8PMAuSwY4vn5ejeD190AeDX578SAEAdFIeVMj1rwqhlgIjW41Z58GMtTiAAEVyGIYfu5+G/WY0L2A0Y7ZwAAAywcDCGprSIlD4YCMBYU2BsOP/D8x1wPQTF0ronBO5UAAAgAElEQVSLmdEEN6wnfAUAoNYg2RtLzDp4JdpLdsl2jwIAyaqZJKyz79cEcKDwmTGfBQDybDJtMip+HQgCAGiXlD5BlDKBCLuTVGuWFiW7wda/eNa7vQ5Qg7hKrJikNADA8yosoHrvebBBo0EfCsUHTvRzcpAMtgMA7G+uW09hhJUUGKAAgKwdHuBOQBTlFZdyQOFHQLE/E0jNXv06Hxwn8KUSKzNMtU5FC1aZRPFC508YHMbFJGbV4mujJsZYiyDdDSMRYOzQsU7cepgylUsAYnRw356kIXDWqn1ioXOVZpz9N6AdbRCHdPHWuI8KazlZkm+mzjb9BvgMk8aSBrsAGtPpn0mSk3OhG3BRw4L1CR0LAcDc8QsQ4Nftuh2eJR0AIHiyHz0OQxWEli8axJIMpG7YgkOYPxMWgIswQc1XmgXAQ8BtDp3qrT5biGAsgiAAaT379Ro9A3XWmX7JDioE+2zzG0BgOiWPl21xplxVeEtLSAx6hNzx+hl7GuRdQpvUmIsCcl9rxAp5wN5V3IhRSjZ2Ba+Ha4YIrjZgFhR3oWs+8fpvtEvP0kPpkiw2E5DFxXwUC5YGHZ7y5eefwyiHHX6mH/4BEMZdprAAItRzHU94LHqqspElwXykJvkpuI1z1zlb2JOavNvL+bEdQLPCiI5pJKMShrQQ2QkS1U0mC/36qv/37A2h/ZGdWYLpYpGsA2CpwDPP1Q/ln2+ljC6csUJdB5klSSUQkjV1B9YUm7FqkGzQoMgOg70mWMG3+VVoP+KAlPNilWGyMVtQKQBtUPzeRwIAv/vks7E1APCyVp2VF2ZWg4yGMv8rTMMIBATsCOCgs0BwLaOblYwM12p1ezo+F/7NHubhyCwKiw019Bxebj1D5uLAz7II75UBAECJAQBLQDhAwxpBYElB6Zy1kLKRdBybsd6gG2CyJgAnKido2JQmMopxi4tnDhWBDsfKAHwAgNOF2T/LAGzrBSuHtXwjhV4jm1FX7/VhvOfhwQBAKzsBWu6sujY+v28DAE6aAhJT/8/9LvtYHFIFMCU4Xq/AWMxxyB0ApLTuC1vyTFhzENk1YSxjVsTWicv0q3fpJF9L72Nq36CEezClVrOomjA6WxFJZ7MbyDX3tJC2Q1bJlSh/lcBiQuWhUBVwAajgdKhOn2IWY02fumdF4M60KV4wQaoDX/Alcz4I+HoCyBJa1p4ZToLebwYAOf/uAYC6lKA1SQlk+Rp1njrZ6D/PdZ0SQAAAVbHa89orbs2qIz00kLMN7l36uMwekn6/FgDAdGk7oyScuAMAQZ1d8MVDK72vzs77NVF846w1h1a5SnlD8cH6+pmpGc3i73PA4a/YFmeaSXS0stbM9A51B2hfvbhR9bs1g3GTnVlaICWSccDng4ngY70aO3YZOJNO5l8UGQCAMtv67Zuoz2QryT63oECClcBtJHAHBqJAJUpLh0MoQh2Ey0aWBQ1YGopJnePz8p7QcGVb6lVsPtDmqN0ez3IHrAwadxinhbXnetbK4CLCEY2SzEkfro55zlLQOFCi9lKw26wj3tk8+JGBm/ozGicAAG1Mzt4MQOqFxYTFmUyqdq6eZOcWaRa4dADsAKADFgmcor71+FO0MZW3iN6rhFp5/SD5u1IONiuYD7xsfBIYhLMG2rrpWcB7P3ufd+rLT1+P7dABoH5ktXUS5NtWt9gU3CUDANRVgzNusOLGvWebm6xmAZJ1v2H0clI8yXPloKTMq3fZJGCbdHAOf7Mr/OxgpnSA82oBAijSxDqRSFdYjKq6mrPAtWIraGWzm7GhMRBYRcUtdOEQAGT9eGCQhGkz42WHZlTYNspSNQ8iSWgTjlKM01rZ9sarMQ57ADT5ffD3Vap1JUbrsT08VAm0MnYCEGX7OQACAJT5iQEgMLJVddZgErWA4YjA0oLJNWi2a7VGCUR98LMzR7srsbjWUxKArC0zAFDRquJmoa6ve2b5jTUws8PhTAR4bttVdiIQ3rQ6eA3UsAOAyNqawQU7w/vgUk8xrHw7gX8lH2IwMaRsldp93EaRf1yeFgBAIMARxuZ3fMXW8ufjQ0xpjStWnGKE8DUppMzsX+ir+ni1z2Ck1li6gMB8rXOmlckD9jkJVhl57fmX/pAyQgTJBADvWAOAoBmKKNOZBFLmcIwcoMkKOg5C2O2/7kFAlNU6+OalcoHgdlAV6hvlDKcYAB80pIBsuJM2pxyA3HTdgtTZbA7ZUGqVvTrL5gL3hg4g4BQ3A4AwAJwlkPGwrJl5Jjmc72DJmYzBVKPsOyfrQQMMtjtaB0GxhykmAwC+ag5/O7mFAWBNKspjH3C1uegxojaSekY+TisbNgDQmd4U9haoXGBk0zddo6G5cVyC4LKtg8EtT8hemRxOp0I5rgkAkLFpDADoYAIAzwgXd5YNIRig5+vOk6hl2wKPuEbbHABAEwkz0EqZbHp0PTwjtGIHAKQVAQAwVxyoffq5J3sIW+AmIQVca0sQTPBsENT5PNIqZwSYeqzugX45Nvmr9oOmrdkYxiWsgADcV9DK1TXRRHpavzNb7wAgmQzeMwF0AQA++oDX8/tPX48d7jWpWBwqpmQDmGm8IoCByvwVgj8yK/pNXwV2cXgMcMywTL0DYkKApgzOWTHodu8xXBO99iUqkNArAKD6os3vm+K9rjCbIVMfsTfipS4/BkI8zunVayroCRTh4IEvA1ozAwDgh88Ew8kFe/t5OyTUxeaQ6Ze0B+ibLz8DOl7iNxIFtSeqXRLtWwKzh92OawTPGd4AAggO2AAeHPaVUociK4SFsXO+ZwAmABBbBSfSet6Neeq6n7RdLmbM+5Q/YJCHAYAOuiUAoJV6ix1Zy4w5WMANACTWVvxernz9F/ePWjuxM2Rj7Pf1ELIY4aQ7oVwKyTrNrgGykjIjdPxTFj8bWRsAgOWShbGh+akNuk0GIIdulQ8JMN0k3Ux/9DmnVm7ubpUVRFrp+ftDC1R8BwCw2PtN3KdrWILdvu/7mTz1Zbo/EwD4sFA26Dqk0Vhq6HVTnN2kxqOykQQeFdwS6BZMycxeewDMIcYSQKdAUr8xVZye1gIAoWdygGPT3U1QCs3FzZR6rQ+wai/yRWdqoMTZ9sGm6YhqOqSQ4khFEyi30mw3YgtgxevFoF5b15+1a8bRIpn0nkenkIBM5XJrg+rsB+9LaN9SxDY/AGaAM+/Ng+i3nwGpNvUdAMDnMwAIe1LP0mCNIqwy19GBk2uiSMfDwwl77FMupB3DIA0vYp2UQ07OVkAj8DMsF+IunQKHJ4VjMp0uvrgKTnwvI2hl3DbUUKPO7AIpNhuHlZW1qYOubuNgAbs+t+6cJqa5Q8T6AeK6KJmdSeAnYPkaAMAfyvRDx/goywujL5gV05kxeUr7XNOyPD0/q2bbAHCBO79frFB7GSBBCgzT2yWAAIDPx46dLAIApKfNBEjQheegmiXofx28aaKR+Oy6vnhAkYIltQAEkTqAs/7wumJ2kNmnBLDsoxZlqqydgdesjKZhoswATwFdh7W0klBxw7s8h3kLU1FR5TXub1pyAwAsGQBu1fTOGzuopp5xtPrM1LHY6EuHFA6YuLHBnAVrASWRMKgC0Liv+Df+u8c3Z58lK43QCx854IMZLsGTa+xV+3VvW1qoff0K3fHE0F7nmkh8j5FRyrLscsG90Op8q2TqmR4KZUt/CIpT8Q58Jpm+J0a1EhQGDjut5kRyOY3xAffcY+LjI3FfAsh1pauhYk+VftPalsF1rjg5EwUDQG1LRoazDm/R5QqdPCev1Rk1ebh7zPRkRpZCTZbdFq3wBrFuI5xlAJ2TcQ+klbD/m88rVsu9kB9AE/jQWk/DEukefzMACBjozE4xTFhX39sAe7VfEeo1z+G+IFhzqabKGBuoBSm/+guGCVgyAA4OzeqQzopefHkEdQhm8IMnVNWhEqCRnm0vwL7QA7+qrvMNACCZM76iBJCFxqyMAg+rtpn9IVObGgAa+5zQxuQrN0WsDFIljucTqs8pqbqVyB0EuL9Qt6aHdPKqvpMW7/Hj+j6HGcgm21r8ViUCi3f651oArNw7Xt9t0CjUNr98VmG/zPHyoLV/AZkY/5mLCQjaJYSAuxK4GK3SfjUzchzAgEA5pIMI3mbEzgJTBoicI2tL2aECfQ5AMRLqw9b0vPxGPVcZOj6T/nke6gFhCHx0EfCoUlKHpjOV/bv1D6yMjVQ2cH7kAaJrYQafNjYLAUmfx7msi1G9znGPxROBAvcwoWgvMgzF2RBYE84M2MnLHgdy9gmXIlX0M3gHBMQOuCjU1qny448+5G39/a8/G3uAJWpjZn2amRk+H+O3GYCW+evwhXzsNm57TNWTUpstl1Xv1ZOTRkbUPq5TotqYPqE2q3HfAuKqn+o10tWjsgLU+wNghAxAtgMO/zBIBhwUVKZl0lPdvLbAPADQKvt0tu1s3GegDn3X37luMyXS4t4ccOkqcPu/67FWljcgk2xfzyV1227oBZAgq+J0JEgzoDbQgAAZbkX81QCAKf1KlOKC6s+XaahZc/mqEh9MkHD/Wgx3Aka6Pe1jXqu176JJEDVKYI0/lviux3czv3VIcJNqnfDJETBbvI24WcmckaaFtmEHufoTUNKdkVkJuXYnA1S9u+SbOKbjOEkafBDOasvtpezS7gjAhTEg52hBNl1CAUc5nVVrjwCWOpSJXfW5UzJDh9KMUvgcuzgtfgMAYIzsJeC0SRMkCAB0G+Kcd/najfT6v62+bwBQvdl9JvOyZ0WIziYXUYArwK1Y//JnfAsIqEwlEUsOeQaFCOSI2nXACukuR9ri26jodWbe0Uy9Bvs8Q9GJzq5F3t6rKLEEZi/iXm4gUjQyxYajwrQBI4YW0t5ytGLd8PnMgR5cYFDR9zaUcRtPx5NV6PGDV8qZhSWrzakBYOxqaJwqc6c7VSbIQkePdOadN7/0nkEUAGoHQMAD1iIAwNhOUWOAUy+dBABQXZyeYJY1ACAuNBOZz1UPIOAxw4GyedLCAgBAkRNFjk2Ak+BpAWAOWuv0+D4ViBAAzmcxAeIBBVZs1cmSDn0m3K7TSjMqW0DDPb3E+RlcPwwQoN2wWQta7jJQx7wW+0IAgIHaQkBe6x1zk03cmRZ+GHttp+uCXRiemoZ1fAQDRSMZDVti/dRBgNnD5SzlfvZZn0XhGnIAYJ7Jjz/6CfcgAMAOfc1kpV0GsIuZpsEpWKWVMwxAeqs5aPUBboxT3S5xnxgc/DyeTzKdCFIJJA0QQYGXSVKU1G3PpQWTAIBpldz8YoCygpUuUUMYTAXgMBDxqmCHAUpueH6+h4vEJTGJh5781SWunLPg9Xee/UBQKac5aiJMySpgzwOAgN0untq/ql3nddDmhlgAsRt+y7fCJaXQtdwLYotSQiN8scaFJRi3cbKU0UjwAgDaOCUCDACoNjDHysSYAIBaO33fNQAwiy16AsTk1rq8ZWbTqUnf/BUmShbTM7sA3MYz1hYBJi4njvP6qtVPczjuYxbfrk0P9C0zQyE/Bjgpqtw9u4gC/AgLAuAdU3J/aMTD0okY7HQoAQAUk5WWbqcmwgluo3XM27tNO/e5n4+TSRHAz+9at+p3LgB3f/jjv7GmKt6HNcEafXe7veEf+AHpla26bSgY1O4KfeqqVGtOG537nekkmQeYg6t5Zmeanp5Fm9pkEZrmhPu1vQm5idruxMMvKrVlpggIEJjFvyDBtQOABL1cv5jJqdImOEkPbQx7GA81TJM1SQReiPVgnck52hqjicPwnfVOGZSeoCgvBgbNA1+UAJzlVc2cTnfIYmZWWxvOoJzAIvSbkWkFENJnKgOEHZkLFNPgdF0M5jT/EPgq8IQAwrYtU8xAu3Gccg0UIkuAFA48wYFqzQHuIw1N4DPBmKXakgxsZlsjExRT5vgsuPaUAvC9yACjN0n2z9Pc14kMm4e6yzAK6BMw5XlqH+i5csCKD6LHx0fTxWIAiq50UB2uwQvETi2DKMn1AAUPGhG1X5PizMZl0YkfUh87j0oc+uGmm/V0Ag9BX+rkPkioOk83ihRwdse0m13YghYAyqUSNX70whtQ4nVqFKx1FtFwaM1oUb3/i7/hEfGHT16PBwykNXsCMMMatT+P9BgekGQRHCAWDzwApc1qPK/PVPzzfEnLV1T8FtaqtJDno7sYELc/PLoDSftNheEphJTuIt73YgDYx8/X2IzziX+S3wb3n9blbBnVHtlahMh1zANTEYYahJT4wijSC0CHfzlZUv/g5DPteLfVOBkAZL0qK1NrL7PiEmXqeMS/R68Ri2zVaAXy5LqKh67ECroBJdHTH4DPEoJClBsYv6V7QYzM/szsjJRS+DXuk4ZLPKiRtDRQMvU5BkHWDKqtsc0BMTCEz8JsuyvUW7MhAgLyPZO+0v3feO1x6FiCfktAw2DR3M3uhtrIqcPLNAtAk8+ytx2aASA7lZ+11graFXoBhJHIv2uZOkZODUAo/BxL+kHtUf0y20QRqv5bf9d8UEgQRVytn4cVcLWaNxBWMbqXcL1m50EP8CjAWAlGK6GHPZiAwYkavv8vdvtY0RQAYNBbo81G4p0OAIKm2OYRPQDh3hKdJNsPJcT/brRyLRYj43RkdHDIC28HYIR/BCDtANO12hAjt/yOAciHz/UnM6uWGQ8ZyUGLQ06MB8Q+FgBi8RkAwAioelTHajwgIDmwSjfhnnH3i2uDOLM0Qu5IDuNY3wIADcHzYHcdUOdsa/kyvRqqO2AHz03iSP0KO8EFm4PHHPvVhw4ATga6aAqe2qDo1mUAUEppH3YARGeUOLEI4xBp9bQYXEXB7pyF66fJCjesJqVlmh2p4bZWsMnl+z4z3GR0E9U2+t/7mfU+szIPDw9TsGMA0AhPm4C0wBWNib+ijY1tjHiO+jQD/uZ61niwGOescEB6Mh4J/ppZFHzmKP204VLaR7NOm1562WMLrKDtLM816yae/bjtMCreeZaBDgwFwgTyJQDQevgAAGC1Gr//1WfjYbUbGyE4z3UQo8Hnh+e+VQZBbbtr75a5jfP6Nk4bZFHpsrGZFoAJM1GN2+bAqNC2DphkMdgG/2D9UVpsaW+ptkKib7duEURijbp+n9ZEDjNVEqOFokRD1tnKjnB4QewIEMAOhGbNqkOgdYDAYOgCw6dM5DNqZ5Y/WQGudwzbAVBIqSBMXtq/spbrQMgkQk9rxF6g18B0M5ToTIxKzGUCAPAyVUqw+DTxM6wK4ldiNNZAUdh1f6aocfoZ2N01UyQtvjbmmMZjGQKGr45pcgqd0bsE3Y4vBW6bzozHo0tC6Zih42IO41ZKCgCYpVl7ADBBUSlKQG3qK8hARdTZBqTV2GCPa2aELIA9zegmIzmdCGeBcXGiqKPJz1fns8tYLwEAX29eizGji7xfsMSfgGP+qQCA/SZYFu1i45Zo95+fP3cbq786PNyobLUCmm08rgEz8HgxsC5c0Hd6Cvc2oQSLyqDSU92YgFJ23o1nFWXig6q+TsFJqSBTf4k61wc+nbT8fi8xAPnQ3wgAslCsM2CwZSZl1S5EHcjabHE6Z2iLbkYXAMGEMzTU8xCQIr7hNLwymwxWNGhK1sSdNqltfBczJE4bVL1Z2bFnJnhEq+qEVln73zvAEisxAZoOf2FTHrTONiHE5PvYDpc1eoqWZNDC4OL7pJ57C4ygAmdS5s2TOeZ2WpTwSraZaMOJaQ7r02YLtIE8HpfVEQWT4OTLSU5X7FkuFG8aluvU3SSm3YX2gaqVMRwOhwIApHO9JgVM8dlmDY25Ke+jB9tAxHnCOgD1KhsfZJ8MqjGbCQAov3R3bYgLXRhFZSgNbn5AWgAADnodeJMBiCFK7Q8DwQR7BLQDW+oswCsWZh4w2b+hsvEWAAB4r99//Nk4rHZjS1c/Zc1cTy4DUDS3V5+9ap6qvVMfB/YN93+rFkuCBndkYI0A2LKt1k5y0hgsS114FmDXmIH78EYLlc927hsAU/bvU8QFe2MBAMELdBHYetpDiKIDQnsWQAAJhfUY+/Vq7DH2FzjB7o/4vJq2liRlelZgXWXUKoVbYQCsDyAAuK3GkfqQzI6wl73JQO5ji5w7+xkGD3+Hcb1h7/TVGZ0BQDK8gEz5GqQPXtlmNAPRAYRtwfu8BQDsw5/7dG7WsnVdYYRmx6DMhZqeRYVLlahK95FWtQhBk9HaY6aDgQr6Dv9VGosA1vGMVrZN3Mi7Eyt1LrsAMwE+stolInb89Ofg8dy0GClVKEmaxnHJWCcT4EDagE4YgEUyYQ8KRliLYIsBiHg2IkC/VlizJHEER80Irhhs/z3/3akdIKglM1WqyM8vEmXf7AUA+A/7A689gSeOfF2FeV8CKPVNfJljBpJaSUNuulBdbBb/tE0MDZ0+pjbO0tlUbjkWAOlc3wC1wegU40G23y8AAIFGazfMoUlw6aDMP3M1SPiHBcPWJIqsBHjQ1wv6LdatiBwITHFzY+aA10kZRl05bjWxe58RfkQgeQBZ/PxUUV43EUgOf1yj6oJzyFEtYrccwYEsfcUlxAmNhWsiRaR7Jd/oCQBUUoUNsIVRdhVDfV49+3DZm2BFHQdTMc1+bwRUDAwxAoUmBGWDAg+8r6i76j14LSgDQBzJcoB0FkrCcgDP/mA875QGSI96xzHDQwBy+SW1z2kKJJiyZw0s5ac7fUgd/rMswsmCAVtskZ2lDQT6auHk88LdBAMwrXTjxZ71RtMSZjfSfkQUm7n1FJyBcbPI0HRHMQBapjPH6nQmD1r4GFjsmBJABIAKbFNfkXX3wS//WzEAh9Wee4Dtlcma6YCpawXbIdDkw5/++jJJorMiXP+EYuQh4D0FN78OANTpolIAGT53Q8TzYL31SO2NtCUU3LJECbAVACkAkAmY7CBZ7dRHzw4EOVmiZEMAgDkDa7EQh81qHLZw/MOeV/so1t/u4VDlOxr9XK7jCGMfrmEp/Sncwlf6/kscJyJjNZ4bABDoaGsJDAimIboUJ6GjGQqXBgAAcC+mvklLxX7WsjXm0pGQUoE9s0QkAlObIRwVxUIlvsXJr3RMEdmZqQCgE6ibrGKAYujDKcdIi64BuuMvEoXsiSmYk8BQVZ/ZtZQafdHb9u/A95UTJ/Z49GhNt1TxOz4A7tKQ7zQVEootFpxG2KhhXto/AQgpecxtKU/cycyG0dAwJf2qU0P/yfc0k6EHlgOmTr6XSgCkqAoERGGTDqq7gXvUrcw2T97LurOK6i8BgJwRuR/Z9wsA8JebXYBtBSfa4rbZ3akh3DMAeRg0ABHZWjRzlQB8G+iA1hdBDs7cNCxB00G5UHw1ENYBmIBc1LTtSbExQCFGdR9VaGMeihppwyQWGgAHLApxADZsDcx53qz3U+pEmltDTppjHjeOakb4RTO01Lv9YXDABZGotDCDOdGdKe6whEX3+uc5p9zq7xyyXQNwPj6XleWsRnn5e9JZgBiozUxHVolbmU/69pmZAvyg5o2gAoGs26xzfTWO088PVrbV14vpW38GAPDYtNdBxrvmoNIGlFJcQQ9WtGYAMiTJcIYoedwGupTZm89jwR0L1Cnoz9KOxB7Uey/sEb3i0QZ0V1riBal8gWuKtgGHYPr/9ZxIAstKlx4S0klUJkaRogBASgD4YHg/lVmQPdqmmJoTB0KLAPH5EgACWCOCSllIYjvR9QEACbR9P/UyAjQA2HN/+NXrcVgDAKicwRY1awCq7GJWSKB6RftdAQAkD2gDdOcEMkEoumHeslqztqkSQECbhYKsj5dzD+MhAe4OJlII/gIAs7VMLBLKOujfJ5BcCQRQD7A58OCXn4gBAMelynQH4Aglkoftehy267EHIAB8cdvj7kHxg/fuioz2ws4dMj9ksrThM53xBtFzxP6+H1DB4/3EmkacpqCA6+rqeElEJkg42YeA6yPZP5MgASZpX6azoE8fsyma5YE4xamPHIJlfYMZ9YBP7fWl0x5zl7Wub2b/Ej3OeJTjYeo2uD0MAABcA2DCZOS4rAOnGZzps9enYPIhplKZXwAhhdZe0zzUrT/DD5ctOiUjmKaYA1uHIlkSAwIlHXpDte3NNkU3dDnBXJYAcuj/OQBA1jRdAMowvxEAKBGMSNr+AqmzuOSWJCkMYS/hJfPPvuY5TNZhlkhz6GeN9aRzAQB+uNoQUqorYU7zYnBqh3annWMEJLbOQx5Yb71TKKYlxAyANpfrgD7dhXjxH6Ic+2KpxWcjk9TBcXj27IYp91YMQKFsA5igz3sAUF0M7MGcE+QkNBQA0PXavANfjZQpt9akEtGiaS3LycvDVC1oCdQlImITevUvKTgYAHRsyUDgJ4yvuCYsgsxFx79XjR+HBgIvacHe/WzqH7cHCNgte6ntM/lIm7VnW6uQjWxOZSHZ9r7QxmssTK2EMzUAgJQqqMa1GxjvNQeBTAaAWJnWwGIAMERFAcMgkqVcj0emQDNe31aOl1pbDoZnHBhW/jMTxuvYxz5tZ/cAoGg1qOxZw+yjPNX+F6MYAUKtO/69PQ6EQ8BemAEwk8QA7CfIIBkfCgZ4WeYWAPBgm8yvF8Pgveg1xlkQTVgYQ6ask4xnzj69z/6X4Er39Uc/+5B774+//mLsVzuXdHAIyK2OnyvmV83KGwctdmsN5MEe4MhV+wh0AGDdCNs3XdLhfg9LyKxdIIqfoRiADFU0c2gHPxz8+L1bAwRgCDcW8Hasdg/wA64587SnpQBX+xeUP0SSAAAEARuAktvYmiqGylyfwdn/+cLOHVDb1AEAv18MAM5ohTaIdxaHHgfUrzVxT8wXSwI+RZlUkWZ3P35xxipBQVM0f8lEJoqhKSRLcqFMcWa0AGyqfVNrglbmDDV6QS8V8JnSL0MSAUrrbohGSJehvemYlPKcT9OKgb30W+XKfKhm7jaFknph/n9oTMLYTrpBmg7HOp0Hzca99gPAHRpZo+D34Q+dlgdv5X5l3kbuaUCKRJNzvxM9w3kAACAASURBVPutdH0lBvR3l0oxPz3Pgsl3x+hJaVeVAIRyyvgsA4EIWBwjGOdd8o2Yd5bwppF4BM5iTdN10krErYTw/wwAtJ7dUtdo+w4AMucgfcJUnpKS6whs0v74yDqYJypOrYOaA8Y6IaYFYnGmzLp4U58KeStY87pohakNrE3mzKHRT7W5XmAA6GFj4bEW7uw2YK0fmQQCCeqeuErFHGUpVIBKsMSbnG5IA4D0UTN4V7eG5xH0LgT2obucUPVvbzr3d+MQABOQ/mW8Hw5QmYqobivNwcz8NWRoVQAAfw4A4AALG71o1oBFUJ50FhCAq0Jgq00RJjvgxUI1BG+UULjZLJSqFYEuQ9L/AlcM+Q6UbGuy01hAQGyAU/bA96SlrEb7hlGCzwJZGZLCzErkY29xqgNiaFci8LiOeT9yHvpilvdkdBT8BAhZduIhHodDAYDNRsNfoouoazDY65l3hrAQaNE5ErPYNLFO42EliiRodR2VQsq8VlvDub/TcXEpEJ3llAnOk6H99Ufv81n9w6dfjvVVoAme4le62RkAsKdZU/VUo0c/PhhCz0QoTYAAKZgsIEbZaa9pkrUDJcZFObmpjL9WxiuAySDm7J9lLK+rHD7M/tfbsd/sDQC2A/4XBAD7RyYBFLHClMaTLCWGPLNEglZ30P8AAI/bFcsB0AQwgK5hhiwW5nhR9g8A8HyE9gMsDQDt4FCkGwR/Z7AHHjgFBmCFTgCVsqbJlVlPluCUYZdBDmOTgzVLWFBSiJ5e1I6tKgcoUwxEMjBLZJkpgGcGGhLPoNqYuQ9nTOUaNKBkKdDrHQzODW2yro1rnetZJQlL/KxOJNPs7AJii0/stfWdxX65VbASmtiVJ/0nc7fGKBDZaxsEKEG+Y4lyHsRqGz8LYHhbj1eHd0rwq5MGAk4kL7IcR5u52rcdU92dYcKB+he6P/oMC0MhtjaAK3ekn3OztV24IFoisQwTvM0ugDgBxoiowInPNHlBzDHeGeW9eC5JjsoxVe9d53QXiXfBvJ+br3SsfrDWOGAePVkcGcTggzQbkJRiDrIkwbbW3MFWsyGj1Cl6LaxAgNEkDzL+Vm0rAKCobQc8lR4MAlw/ZkDx67BFqFlREnA0sMH/rgOsT5Wbf0b+E06qAADvCwK0WvmwUYLT10ioncVRob3dOAPyddmxTfX9+8PfsLIsOzWKtjL+AIDW9od/IzJEn7DRYQcAVLamNJLNhf1uoRpEXEHoFHe6pz0bfQcr0pRrmn4iPQTQAsxNYSfriPV8kGkeu7oVuGkcNbi+LqAvVcNlPRcBiGUCMwCogU6Upn5me8ULMHjWuUsD2YpkQZDB05xJHQdhdBj8LhrKIyZGwDbSwhzKNJjxOFXR5qFn64KWf2cAQKEnb9p5bGCC49URmr6YHrfZZr2qVOJ2LNfS0eQIAEBfBAsBpxjMASjMkTOfZNX4PNA4ZDJZAgUDs/cI76FBReaF//VHGgf8D3/3+3E7SUik9jSUfY4WAqoKQgaJ5SK3MK70aZXlmvDkIXnW/R44/OG4h2x9I/OwKNr9FNKDztdHik6w4dr3ootHffsQAAKoItvb8jfKACoBrPePY7XZUawITwk8UwIrT0tTWW6M/RYgYD0e9utx2K0pCBSglKvg5QrB53U8Hy/j+fk0jgQA6lZhyQqg9YSuGKwrrCl5fhyp38D7idWidqC0ANiHMMISq6Z9RCmpE5jVeDo9V9siQYBFLiQCqFERG0Oth/UAOlQNrGxERZrcPibsBGigtpgXJ0ZkeDmdcowrnfwaeIzgm+t7gscFyd6/p5XPlFS4GSOi4eZjEgVymAQAyieIa5txWs6jsBVVA28eG3gdAu7benzv8D1pQpCI2byNrdqIcyzfxiEyMzx0nrD0hMMUzzPZucWuLDMYsNAJc8HJFjwKr+VgIfAxgUBRPQoV9R7RG6C9VoyfhvrI0yVl6Ky9OhsDom2LL2dQG2ZFGBXnynSB3QGAnHOMhO9iFgCujDyQ6Wyjb5UBLKbL57DGAQnBrHUiY+5ObrPNBdQWjRI4xUusQGqqDHB2WNrt4THuBbloQzHV1g/Fuz/jOtGfzQwlZQie+qZVUnP3zwVlJrwLxSprUW/yNC2aoGXaJMebmgcqA7lMWygMtCkF8VS8FawnUISZJYAIuVhNsHgnGZsuP6KVmzIb08exC2VAsZKe5jNW3YdFSUkHP7fdiznI2GMMZ0G9kpuVQV3PJ78Ky/mepZ6ctrKwLxEt6WB1D2xKeaYptdFT85IPO7zbsRlqfOpN9qnKWBSs2c+MIO92IwUVCdXqkGUH/m0cMc0M6m76FMQeGH3BoqVr+NP92iGjsx4nRyx9npR/VFLRFLUcpukM0L3kM6GoTQxAX1MKEfMQLtYr9H7VJCEi01jbenYZj0pGCgfkFE6q1VJsT8Dlq8MrARxses+jIIvgme8pheX6cB/f+9kHXKP/+L/+SLErB9/gZ1FOcmtpMpj9QSLUCL3SRRHAhDq5njE+ROZWoGav+ykNhg6y7KS0t4GWxfrEj6saIDCC28OZEjZZgfsiDIPWW4xmBt0PHwaxSpv1bjw8vBoP+wd2aEjMJXtR6HgIUda3sdnexm6P/eDfOwBNlZi26/24Xfbj9LTi7/PxOo5PT+P5zdfjcnkzrhdM+nvWuF8wARCeXTfjCjC0BoPjaZcn+WBkHogKW3DKw7+fxglg2vtFLM8Yb05Pnr+sD16OiNbDqBSjQB8vDBYBYiKA+GExmJZXBJ1yYMS8eDIIYViwb64qb2DdsQ3Yca+PPqbQkRm+26IJkhSn60S7AVjJKjyHP/4j14E18fjwIPqeMxJ0fSlhsr12bJRgef3yCMUluQ204k3rgGFUIdu3Hq92WP8xgnKpBeJitu2qS4LdNCwJxGpazJb8IEgnzI/k9sIc2vdJTc4wdQqt7eOFLL+VuNMGamYlsT2mQUpAADwBHh2L/QzVbaHXw307nZEgzfIuzxcnXPHYCbOH1xVYFQCCwDjdgXaX8Oe8jdX3dxt4aDED4N7zjSIdlD832Fc33ShTAVfCnNk2MftJC/HW4a+QgovMgYT7APOLbkSxYAGS6Tt6dVrTKc44Yh4yrRwlfimlf0ephdF0QomlCJIzmnTdl1lrExGWHmJCmIU7IFaQxuqqBBGBUw5Ivo2NKyKlDgCAfGXDuqkzPdO+yeC4AU2H0Q7W9BBeMkYf6kKYdF/uS1rz0GZFkxQDi9jwMoBjo0E8dXd/6zDzoVmAo5VfBEqamMtZXK9b6nW47VWlZylA64W91pfTOIMCBVhEfdWdcBCO0bENh4eFTXmVrENuUBgz4QasYakJ3YWNeGgMAlGU+ux5Fa3LwOITgreTS0nZlMmiEZxE3UKkaiMaccalFtb7KQAvf03UPDd/Wh1nsAAF+nRimNKaDDNUTnoCAGLCPCCGSn09b5iYvdo+EmRXXZeUmQBAfAfu1dc//tn7fCJ//3e/L/967jsLyZQpKJDv9xrHGlaCtdSqMZrhd3bD62dLp1o/pf+ICIthuMAAQQHpLd0X7V2o88UiiAkya4SEAUwHDhvYMGNNky7djcN2Px4fHsfj4RUzQQoEDQQIkvGecCpEt+F+jM1hNbaHzdjuYbyDgHkaGxhCnw/j9GY1Tn9aj8vzdRzfPI3j01fjevl6XC9vxun8hof4Gc/rCndOmEivx8m+IKcTylkCAuocUPkI9436AM8CQKyj8ZnLwc/nZ7sW5lzNkBcFX7a/tumYoXoFAq/jfFQXkNrJ4i0vZjHAC68BAICvBHo3lCsg4oS4GZtjGvyU6yNnoWg3pwMk647r0Tt7DzbMIFl/Z1EaEyqsn707naaYMPGEoku0W3KmwqU6rFgCMFOmvWsmwtsqMQBMzA5GVlbw90Q95WCBqsbA4PXsm0Fx5aa1AaeGWu2qOjancFsH9zyHAO76PIv7ODCjQk/w8rfY+RrQBFZJnTfyBUgXIVi5gEaXd3n9YngR12mDZYMmsiUWWMtnxS3izSo8OozVu/st3TJhxUi012pvrG97g0ZEVwEYWWUpnbFRt1UCyAJJNpIyAP/eYCLZrFgAt1JklG6zyOyKx8ji3gIARrOp54gWMqD2ItXRl6XpTZZSQf2LGYSkIgEJbClyDdwAoA5Y19WoB/Cc7WyYHI6i6pQdMRNtNVw8aHAw5E/8gOaxsWyhQbTAw47avg5ktND1ckkAkzdQmJZoMJINAg2LIkMJQwxAv7d9sXYRSleX5zPSI4G/RBFVLbMyYM2PZ3boPm4EaFVHAAIwRlVjgu27BO+XsTMDQHCkbVdQgv9tYSPdXZRMWVSprP8GlqNGP/vzOatI2yEZAK7NfAZlJ/itMc4Sd0UUmLU7GYDbcBf5WwCggqSBxwSEE6yhj/xkW/f5/Qowcl5T8A8AoB13AACB42o8rh/EsiXTwVU3BoA16DjXGcD96H+8x/f48pPP9dyoI3H9t4K7VjMASACAQNRkK1ShU2TQ3s+hp759MlDu47aLgNMBiTS4LGLJ7BIOdTkZy20BLNcgoiL9ODZkAsAc4LUfDw/j1SMYgEcJwla7sd8e5BGA6X1YB6gDr29jvV8RAOwedmN72I7tDvcWRZjNuJ324+nr2zh+fRuXp4sZgK/G5fzVuF6fxvmM32qNvZyx5wFkUb45SsxqAEBXuqSx9jGIoCudRQEAuHXH67E0UkpMUj/Wms3hH7EnFloyaIlo0QWErefMu30liMPeaCCCeTFAC5gnvBX3z7IFLqJAdQfoudqaiOs8CQr+DOBdeSL3quc+WJC7M4OFV6g5EOmsuY7xdETrpABAOtACAJLhCpzPVnFckBK91UBXxgZm7K3UJbTvGOr1Ko3UPIcmqxJQagGVgqRDmoQJ2n8zh+4AAJxVSoc9Ptap01oZ83d1TnIOixKCdCSwfRZr3doZaEDCnwd1UZdjVphng1vYxUrO0eCZJ6FzyB8pbMwPDjvZZbPXVTdLGF03KSWA9HbixyPwKF9m/A3rYc5gIs6y8C8LJXX5HJ5BLBkExMn0d0EqATEIcIEEG50rr/GEIR+mErm3g8Mfv2XYzOytFxM8sOtTygXWRZD6bkxIz5ZLO+LFFvYgGSbvWaZh2UGFyvQ2YOeAQKn1tejZTgmCSN8POwxALwEg0yWLpWOqygUSWWJMK/qQpzMgaSL6HJwoeurDmHJI3YOBoqfbMdcBgJ6Vglfo3dSuRKvPMgBZAOsB8N7IgNhuidIEs3ZlMjh4KCwMaPLiTkso1QFA8Dt1k2TxE2whC0NdzeCtAI17jKk5YuYPMZ6DW3kFyP415i4yKvLmp+OcNx/73NFS1n3QHCzqPsUgagKsnkVhSQAAKOtqZlJ2hgvBwn9jfc/udmEArmM8rg4yxXE7HvevZ1WUt8eizes6AADwqwCAdTOilhP8cD0CdPcAgHCP30eu1gHQ3G1zfmQJgABAJYAlSAQAUBsh1h3bBt3HzjZCB7U9jXqU3pLMAf2527J/H8LYV4eDAMDh1dhvH8Z2cxj7/ePYrPekZ58BLPk+fPGxOazH/nEvEAAAME6kkM/P6/Hm387j+avLOD9fxvHNm3F8+nqcjl+N2w1ukAIApxPWB5gDresb24WV/QME3AMAAJUAAJRbkH2nZIZ1CwYMfzcPj1lOwz2mtqYO8NnqmS4aCsUMAIoJSH84Dt38LA8NxRmwWhLJ2cWzAYAQp0neaO39fxl70y1Zt6tKbEebmae7jSSQABVdFdQL+Jf9DiBAoqnhN6iyQM+BhEU9AlVICDCGV/DwD7v+1fAPl6uGB2WBWiTde0+TGU1G1Jjd2ivinos5jCSvzsmM+OL79t5rrrnmmsvsaJWTYqblmFDBzkxbtYWXbkdrO5bupOV53o/xsNN1SJOgIhEBSczFctb7TcTYu6QA4AAnxTSj15h1ZQQ567oXTWKdguJpLFfNpo0AJr4ZiiU+2px+22MhjAQ7oez50pNXxz9cskTWLfh67/q05OfEvk6CLadK0y72zlDsS4zonQdugW4MQITyiaeVPBkEhL1bFABgAjAd0gICgpa6uQMPgrQ7WVw1DlMBzxdvdGiCZQBAzzRTA6PtqUUpnar8pwAAKu3RR99U9emDFRNg5BgU5mxqtsGcKeLRUVYUxQW1nRaVoNCEuvlQVWfi57myPdYGNoXrSYoat6r7COy8BV3aGIDcw0KJrYf8GgCw5egghNhBTNG/NnKRKYo/p9u2AADY6uffzmeYh73uR89MA2gKILTRthI3CQCQ5kxQYV8TKFNDyPRzQw+wXo39416lgP2hhIHp348BFK+k+Sfw/lkFi2lmBvxiACyUUw1NQk4+u2oxSisa0RkV3sxbnO2k7p/noBq3MluBnkwHkxCLAKC1C/V1W77wdWDMe6qMRAroMKi89y6RSfktaJfXz2fK2oCF73ZsxhpHRuyDzeQx+NvZs9aSGYDfBAMwxvjzr3/TT9/tHRclNwGAPTLMun4L9erncL2b3PISOpH6BjN4AQAyFCeObQIAKEHhWcY7AIcfOwiWq4FBKWIgxBbF1o+C2FsE+vW43a7Hk7u7cXf7bGzWd2O7eTJub5+N1fqW9CylIAi0Qt5juV2Oze12rG/AIuDwfeCa2d+fx5uXu3H/cj+OD8ex3z2Mw8ObsQcAOO3H4wnGYPAHAAOgpgfaoKMbhx0ABgC0EA4zoqFhYgikvaG9eGrR7CDC74oBI9CLGNJ7r4yAnLwE/Kfdk4ka6TQZNLtLub5rHHTZWvCeS6Qo3UdcVPOMAwBmK7hKBGmLDQggqxidQAvOaeGtLeeTleVeanu0j1T2HWP3gM+tDiWeIM0LoCdS2qVZrtF4CQBkkh/P8GaqxGsNY+X7edlLfxoiKAzifQ4X41yJbd7bZRnuB92TKt919X2LgW8DAPIjUKykP4Pr/Tn3WJVhXPbZFatf09lqP5fmAM+/awCY2Bgg4d/5b+5w4zmYAVP/4fQfPrlgMcb479f/nQKjH1gCQwxIiFjw4HYax6r/u0gRFUBCwSSzcLBMwKSeJsr9ZhPcX6oQ5tVBSic0toMIqsnRzCNHDVSSWaWUIdJDGTHo313o+9TbAxZa7V0BwIe3c10eqgxKorw06EV0eow18t6lCs/QIdv+4npvOA53/mHgCUo0oFLg8cAmqzrK851OgJ/MANDJLffXrztLAKi7WZ7Z7m1lzN4014xA1zdE63HNAFwCB7t1kTKByGU90H2ATA5iUQhhMh+APbG+P1m4ERH1GrmCJUoF7hTIQg/ocwWTRj+pN3MYik4S+l9wtLGmLc7ySKfo54zxUG1iACICRM1aADQZcWdLelbf7ynxTNo2WcoQAJnmPuqEyCEaIDb94bXe0cJ3c3ZPfPwFfIhSTWnntw7k8D6/+W++yHsMBoDZBx+LfQrCgFk9DQCQ9R8MFaBCWnQJp0W3OhEr5XCUIK8YACq00flhAEAq+jRWW4kMGfRpIATf/tW4WW/4bNX65jqQhgGOzc0EAFD3Y+DT3e3zsd0+Gdvts3F792Ks1k/GebEee7TwoVcf93kN18sl33O1XUNOMNZLtdPu3hzHqw9fj/uXu3FEF8DDwzju78dh/2ackaWfxFDBJRDZPgEAyjANAEQDkJkJvBcr2BWry0NZt30t2AKJGw9XzD0BAtZEKP9kajRHqsg31fo8/CmcmwDADXW0xpEF8mLcUMNRqTnDDhlB98lLKGf20+x3lQBY1oshlgN3WF5T6n0cfPZkwHnU/nEq1awP7VeCD3SPQHcKCwOU23D+xwkw67cPw0lgjEjaLccJLfFeIGOX87q1RheDUYAF95tyPN0DnQj+72Yny8A2XUgFcHUOdGOnXgJINPwkBkBwx9NlLSLPsDUliIovBajcAio2Q4mN4pjOs2vN2f92/D/eFkLr7xb/fwDgfzAAwAcUBWWhSAtXAADng2jbSwgw6fRQLmxxqmwzvc6qASbgXYuVeuDPIdQXKzLnGzwMe5CrjuLs2mN9qT61iIkHohWhae97IApu1GdDkPj5XgIhumrBmRm+lbe0w22DXrohS+r/+j6vEfcPIpqLNkoelNM9kYElbVxsIxOjQNEMB2Ao070ASY1CSztg6LDeBohnRi8DZxf9Huf1SgPylloWfoZW0jw4Zv9rz4L1mlrSEhBj88DXQACAtJ/RM8st7vVl8OSwjPThzxnpVQbgREYDMAvOuo8AVuXD/kEUME2LEPi96YiaFuwDTp1vbubJqfQSDA+VJgKkguVwUBtdjY3tpla6iwWerwd28F/lvpnNgZ+dtVIZS+Ve1HCYZIcQQZ3UE08q0c8jZQCuG4s8+7r9zX/9Rb4mGIAAgAgGw5YoQ1FrYA7TAIAMI9JhjhLTZa8z1fj8kggwrJCyPq9bC2cZjNH+hIwfIGDArAfZP/r+sVbUGUKqlq3/i7G5WY/t7XZsNmg3XAgA3D0bm83Tsbl5Pm6fvDvWmyfjtLgZj+fVeFzgazHO0BCAUXCHxGp5HtsVEMJxPLx5GK8+fDXuX70Zx91+HHa7cdgLBMBsB9eNFj/M9mC9n+YgULHtOdP+sMe/SwQYAIDPn8FqLANQ8X2yCM0OjmZZ9ntpCUj5m6nE7+i/s7cuS0wq20qdL2dDeYqoS8s6klDpBsF5rjqXzdpRlBh2ynMfnIxRue5st0Ayzh6bjxldeJ1P3UJAolVeArhm7cRiQPMD18gNgUBoejIAfOCyhgZwKsDZdAApV0mg2ED7hZ5Jo7zTJpvPWGclA6+GjdU+bWLwAAJtTwECYamAXGkXJPO6EmJfXMdM8frPMZAvZB+dEoAcRSeTiU4Yngmc1aN+gHKdJBAQuAuA4Qc5ncf/fvo//3EA8N6dZgGIfWgPoOZd69PiDUTfdKWobxhe4ah+a+MZHWkZpuI+8XzoHHTVbmfakgu5Z/9v4yaagUtAwArjyHHIWAiX+joVxD6ooWzuFAkOR5muPJL+hwoc9GAFLYOFfmi/NXvzhkPPs0Z5Wm1vil32sfaBbyLAqNoFVJD5AAD4/O/1odJTqM0qIsAEZAEAK9BbC4qClCfPgQJGEDXNioOC1H/RjbIHvaAg2rLBa0XElb++XMCi7HTv5gCMIPIOIgIAkC3ivwUA4AImUJaMh33jMSQBwIJVaUYT+36mrsXgQOtZAUo8B4iOcogiMr95eMOgT/GTAUCoRgDIjdRzJmlK4VGVfQGwTDV0K2BtuPM47fZC681DIHisSC8idFHd86AN8xIBncs4fu0AGTIBKcXYLIbXZBOr7dkqaLNPAGQEVc7qOQ88XS22Uf2Nf/1bvN/f+qNvCAB4/G4fCCbntDjT5YAMC+/x08oz9dnbpDMWtxoAUD1SwZ+1a9a8tQfXN9sLALBdrMd2Ade+NZ8lrYc4Y0O21KutAABEfB0A3N49H5utAMDNk/fGevuMAODm7h0DAJiGwSdAsy+wR+AIOPavx+JxP+5fvxmvPvxo3L96NWCv/bgHCAAAeNDapNMfmCqwADIJoshqt2PHSUoAKBmpaiRmR46aztg8YrwL+1boZNntxg6vA0bELV6p4aqU5tKaF1adRzqYFQDxHMFIcs+gpCIgWQxP2Ng0Y/J8gQZIosOPAQCfKWl3614TBDOecsoZDI0hnc6UFuV6bxfCdbJArcTjGDd4qPCRoibLpajMAlgtB4BRMZCZ7BcmwKZPnXGVLiVK/SX9GxTdtfcu3AyRAMFIKQQJj0JPX3WQp8DWx4IE3W619DmLYMw4WizgBBMBFdfAIz9LcMhmZu9nT89kuiS0JfM3nm0am073yKxFjyjP+/hCStOHIwA6KrZVZ94L55ucxuLFzYanFtBX/1MHvG1u+eF8g5Id1N+JTxd66TPpPWcbH7BU5O0G5SBE9g8r1vnAPp5h59p6EL4GAGAAZJfqXlPX19Pb38VtYQCw2VgCwICfzsH7DfNXCbjX18HFBAofFGZcrEzFx9UtgYsHOEsVFic6VuL60MZUCeDbgFj+MYE9ohgvclm32mQkQkB7o/Pet5JFNoo2rwJQt5IleGzWtf2+dQBQgk0LzrSCAgAulhMP77RFUZXhFq0MeYkPe22gK/SABVxr8qpEpKznyKwRhlQQjK1A8zLgqd0JJQAWOmRM71kOYD7IDY8tJuEFBPuehMamPIgM0hQl9YOQ9x1OhpX9X372rNNLQHBpmx13w35YiPYT9RsVtdz6orFQyx6ue3WCULIZeqkJW2lzmK92QCFofeFfowRwHt/62p8yK5WWT5+RugH6xmex2qvf/cm8rqJi8cJpkZzPFs94tn7GplV9+ehrRiDFeuFrQewJBmABBmA91udoYxTE4LKBOu1qg/795VhDxU8GACI+ZIlnTnzcQgOwfTa2t++M26fvj+3du2O5eTbWN8/G42I9NndPx9MX747Vdjte3z+M+93DWDwexu3pMA5vPqKr4+sPPxjf/+7fUdgH++APf/LjsV1vaAAEy2pm/3swAPiyZoVW3JoJ8niUnTB9AdhGqsCWhEPdQm4BlKqTACNjr12Ict++Dn48c4kP9zKKsjFYWqnxnEl9lw4grYBTtC0GoemzMogJ14ICyaLPa5HBE88C6o/sj1HiOCdrjg/LFUqM2f/6PTE+AhbzDNLa7cEKDCgULALg4SNstGa6CSBRAEwovRheIkIZKfUOMwqOI+im6Zg5cr2z/38yeFzh1FDlJ1Rq1Ots1tv6LSHdq+Fazt4669n/G22Q+d89eeJnwn1nG3Pa/uQXQ+bTvjS4Z4ytZn/xvFlSQiJHAKA/mdToB3Dh6IgyxM0WjJlaenFPCAB4Yc257foCE+jr3jkImQfRmc8Lto+70Qp+HhR7BilUN4D75DslD4T8NgBw3VJRKLAFQATUW1AkGRGcmnxrGZu+ydN+kxkgsmGM4+wAoAWfZOU98Gfx9rGYAADaYNP2mPW1ZPDM0hUfKUS2ml1lTXhZy0gpG470WAJdhCLuNO8KdFE+frOtVgAAIABJREFUaC9EAe3tAAA/cw0A8voRBZJaavR+7nv+rmetfL2uKE/XiAFitTflfzszCABg9t8AAFA5B5Q0I5zU+bNpAiCV9fqo8Xd1CDwSAIAyhuCJQQXP1NkW27RcAkDLUwY6AQCcj2Nssf8kCAjL50euDA41zrT9hQ4N5ccDnE6GZgDaYKiJ+ie1qpPKhxAPVtVpCwG2jax6qZm3pmvI4cq9RRGaunDsviJGx3VU3C0Z8egtVC46jy/8G5cAvvqnAkLUaTrwUychAID7xmmSyJZxAKVHuahYH6SeJ6FggaNLACCyc3kCSPgFY5oEh1Cb2E9gwli7PqEsAx2ATFqQIaNWDwAAC4nVFhoAAwAI+sAGbG/G9uYps34AgO3de2P75L2x2j4f733mc+PJ8/fH83ffH+ubOw77eQOTn/1+rE7HsfvJP4yxfzP2Dy/Hhz/+4fjoJz8YC9jvnh7H/avXNP45AQDsjmO/hw+Agj+0EXEb5DH6iJZhGLcAdE4AUAxArH5ZcXI4RnDfPTB7nyVDAaNkfgxREAnWfZPeSABAz4rrkdm/ekolBkwIi++Jzih+lScGBMkcdtBodLf1Vwlcaza9LsXmUlRMy1HrBGYimVZgApp6nUuVGGMAjITOMhJK3z6vr7p1RLHzPVPiMAvAMxg+HoL3jnvahzpMtaED4HXaRhauTB/nFXLw1OvJXGeHuu0vToCThbPpVU4JJjgpg16eT/iRaoO9OrsEAM7jtJKInKcCtqfbeyO2x/7ElXPIHMrFAABmctk9khJjdAkB+3w+is1oqQYQiZMsmeN3bre6W5n9bJV1BwG6Jj96UrVRUNsEhsN0fPFl8KOgEwq8hgCpeFJtagkwrEGX8GiKXDoAyGF6DQIIAEDneXGEPo5jHNtRhAfrEGegNi0F7PdIJz/Xb9o9SE0F96Neow2pCdW+3oCCk6im6lgNSIimTz6k79EB4OCWkdKs7QWcUCTjB5j7k/cMEOGiQY02198YgIg3007YAUY3Gkq7YO5xlS1a7boDhH4AkLbzBo/SuDBiYqrbAFnnswhQngCZ0ucDpjFE13Ta3JSBY4nXYFUAAOA7L8W4MmqqG8ppi3U2q8Bp3MSNj5RtjPURrXwWeUotJTDHDEaDXsRWWAldtVIdtHTS47U7zqYaYvHU/DcBnYAA0ZFO1H2AddBFoGiAEOqyHPTSciQCRK9ZXQ6eouZDnoHCtUtZJJ/GF75sEeDXviEbWrvIsC0yfiAum7A84HWfFiUdVmH+QlF6VC+dHjP1DBQ0WEAHrKqV6tDg5wM1ibonaU9YswooQxCoOja9f0T/w5V4C+t/9fJjgiAV/dubsblB8H8x1jcvGPzvnn9qbO/eGe9+6nPjp37m8+NTn/kcjW/e3D+wVQ+H6fr8OH787b8d23EYH/z4u+OH3//2OO4+GgOuf/dvxml/GA+vIApEoBYIABOA4L/fP3Bkdkxy0FePLwCAPbwCLPLc8WfS3ubokvkTAES7hxrnq4RpTncj+IZI2rqJsHOhhPFsOKzQKnKVAHQe5+xLHxuvAes0pVROabSNdTOXihFQnQcUyOphiZWe5TrtlWmSlUCajEfW1tqN+aPec2sFDAAQQ6ZPpABA1vNladgdVASHYvOAH+TEmtZCiYjpt2T0ERaD9tFC71X2flwIAFSXD68tA4IatetY0qe5Mhy6i+A6ec5njptlff4WG6hHWotpYytvFhMn1GqqKKdFUguFErNYj4i4Hf5bl06SDSdLNe+lzZKxW+Di3bsbMSd4RmnniNe4Mwb9s7NbPbXKNCpoux7JQ8K1G2aZrhOxjcqbPQFsUss2UahMcS6uBKIe/CvwNdEDaN+PAQB/Dm4mA4C6iOYFwPpzBgnVtEIt0IkVhaLYa9r1AdkQK7EdpawloJlgB9SVNqRes8bpCpZwslmywuq97cNpgjQDknz9DBZc9Ue7fs3gyElapJC1WLIYsw3zXQzBzHCT3eveR/uhDLLo7GsVsDR0lXlP17J0TgCFY0NmdLLupmi61dyovvwL86gExvgbXAkRob5H+QdUMQdpWDlvY2sZntiSGnkCIz1Vm6Y3UZY5QEegTJv0vgE+Dh61BPpZuoavkpBpQNRvaTd7qQFItqEMhAW0j/XKB0tT5W67wtxj6Ve81cgEhDWQaKdKMLynXuHRF7h7hWC7BQKCTgL28/g1A4D/5avfoBNcRlzjpQAAoImRh54EawUAcC3O/rn22hqBKx9cHtEWCAAQbSo+P6dBpgaZ1saori2ihZAR2T/MsfAdokCIoZQNAwCcx3IDM5+4+a2p5Mc0ueUaDMCzsX3yYmxcAnj67k+Npy8+PZ698+nxcz//y+Od9z49Xr56Mz569UqaIOgBDruxengznt8sxg++97fjO3//X8bi9Ho8PrwaL3/8I5o07F4fxuPuPI73AADoDoA4cDd2YA2g3LcdLDUA/LIY0AAAUwVtg8H7jM8jBzhN8qTGwDVdsgBtEiMZEopAZ+mHCUmSLRhluoafXsyAAK6ZsD4x7+FfKZDTDGucxgoMkGl2BjGD4JzVdDZ8CwPAn2V8SGZt4XdjtMgiMRILlEfElvMHgO8G7aLWAABsM9oUs+EswsCDK93t3fx82MdrgfkAbe0NnItunOfPy1UygT1ggQPfiDgFoguAc23ivBfdrprIjCSFZ+gkSPrlY+LwnLnVUtiS3JzUTEo4W0bxhaUk0PMeCaH3BwAwyCILYAYAIkoyD259bGWPsKX4zphjxggsHs98xKR3n94SjKGXmADA6mspSZ1hhfItvajb+tIyhMWcPmlnIKFsU/cCKi4A0AwndLMVPSZdOlFcDrlPyv4VvJANIOOACjZ1sDY2MlSxQtg020kiZsVnakxy4dIfDznmwtWIzQkA9GpaY3vM4+bgIJnHlGlQzGbYyqGFO+fV+1AHAwANgCleXkej2AXAGnoOUPK+UACEEYZRdRZBoocVwlmMqul1kQz6aDFtTKKuAgD2DBAQmsGf97zEibpbEpsZG17Ylur3xNxjnUwAEJtUnIhow0sfLz9vXt+yUuHg9P2LyfHtsnWsAEC0DMJHNiRyGONhGzc46wCYCeHZ7DULonQppg1pgEIvbjGcAreZBBikjYMcGUQyo6wMHz58Lf0dDyWr5b27zADIiCTrPOLVlABCD0rP4vpqQICH2MSb4FqzwWPXE/qoPzEA+PXf/xL33V8BAMAOF5nIckEyFMGfXwEAtDzX2mdGzoXvM4ImQSgTaCYI1nIAgMo+PjTdDSAQILFm7SFY8YIBWMDNAILeFbsaUNKB/kNGOA7+OCw3Z5r5bG4xCXA9xuZ2nBfbsbl5SgAA2h+Z/4v3PztevPfT43M/94vjsz/7z8bTZy/GTz74cHzw4UdU6r9683q8/MmPx6/8/M+N955tx4/+4b+O7/zdfxrj+NE4vPlwfPCD74/Hh+M4vn4cj7sxjvencXiAMHA/9rv7sd8BAGBSKED2YPDHBMEAAI5M5sAnOx7S9VB7hUpuj15OCSBtvdWV0eyXWYZJd1Cp86HZwJLCU0P3jASAHG1rOQ599y2C0zniLL4SqNNYQTzYxr/rsJYCH4Ebegf93swuK9vVyi1qfTKUCSAqZ8aURy89mQTsv5vFhuspswCsya1Es5xGHcySnPFqlrBxAghT4siiaFpR/d+IT+g6ovmYEw+OLKfx0GkcV2AxdS6mDVffde7g8ytVy4qd31lqodP1LAFcM+iJJz3GXQMAbCr4YAgAAA2hW0zvGdaQ10fxqm2/oQMAO+BEj//enlFYDoJF6/NQNsEf3qv3nt0RAGywKmmdKlUrD4kWlPECWDxQF9NA5y0ITbWedohy4aeuNTNiHqK9R5M0oo74/Ok15qDdfhP77xMpOqPTove4XQtG4pFfLx4zjVbfwmGTYSipxcaLXFm2BBZV9w8V5HvxcD4MjZR1J4SRcdXZGiUXFiAlAGwsTDe7AADe6AEDQuX1CRockNgHCH4a2bb2S/9OSgB5vWsWBlkMP59rxdwYtL+1+DPY96K3Np/34wCA2COjVln3FfXfAYDQNmg2uF5pY2aDFABgCUTDpFgDYxuMf85AhOCEG3xmy7NXnkONzWFhs4tbXsL6FNQpfdMXY/2oWmQHN8xE3JpUAKCUuO1aNTPSphyRKCjo5TNmbg+CYbQOM5uAYptWQHzA/KRVZkplbAqfmNRF0OUM88BefAGT2ao7KfrTAeNW9BmRXYPt+LU/+BLX9V9/9ZvjkVnkNMtB8IdzwuNCB2QOb4FgW84KqUl0CwDAqX5Q82vYEy336JGuUo/YJGUiKNNUay0ysMNebWsD7Yz62i63FMeiZkkAsF4w8IMsCwOwuVuPxWYz1k/eGUdYIW2eUPC34Pfn451PfXa89+mfGb/wS786PvWZz46nz5+Mh91p3N/fj4fdfvz4Rz8a3//ud8a//Be/MN55thlvXn9/fO/v/59x//J7YxxejTcf/GQ8fPhmPHy4H+fdUgDgHoZVuwIAMgaC8A/dgI+cIIiMn+2A7IzSfWVwc883s1ZPGkXt/4hpgB7eon03xXNhAMKqUbdkvwCuE/jYLwDVJET03KMKHhSO9q4uJ0EMlSlBWUTMfepjhh0r9pqH7iE86sdLALE0054oppFnj7oXouynn4GTxMqOMSpcNYw2DEixhDoUJHhgePVyDtDzv2Hx/PDYhykp27ddHfchBJxqV5VY1jUJDfuCFfnyUfMQkujwfZKYti4Ca7ZiiJSLwjh7S3AruM7T+uP/xezcf5iUbKVZwh7A8wsAUInN1xsGlKVIlJxVYkeM5ZyL7uHS9FQUTTroa/9OELd4//kT2GMLALilRZ6M/cCxkYUnNUF1WC1GJTYypeSLwBtioV4DAB7eWQBVMMUBrht+zQIECHQGoB5SFPDYXNYbVVCtOoo7A3yzRVlFZ2vmBEYlBgA5WBlsSBlpolkpT5HFBEGZLcFheT+OBABpJk2dLUiQWVlT/0ecI30MDkWoaKeytHriL6ZLdZlYzV4iAFhzmqGFmI0BCGggTefXSu0/k91wbwEAKPAyPVT0srsBAsIugFtl6dbQusRDPVADAIwTVwBAKZAAAI797WJbACCHCA9MHoapF+p5lD2oUawyUQ1CUaasbFrOWihjPI7F0s5n7FgYCiLRqJ0wTOemugDmZ8fvSA0dulR117UYiCDtMcbhjBpvRgknO5gMQHQP0kBcggTWYJfQiMgfIvdYYDPMqX0s+Gx1Es7nOcYOdGFrFQqYJiOGe38EQFTg5/Cp0xi/9pXf5q74m69+k8H/EffI9P8hDMAVAOARCkreIFslALStpVQ0NQCwe8apihIPggnGP0uMpVKNhKcAE9ijAihkABbQhK/HzfqGXxtOAcRz13ODjz8BwO1ybO5WY7G5GZtnnxqHMwDA7djcPafyf3nzdLz/mZ8dP/W5z4+f/fwvjafP3x23d08uTuPXr9+MDz/48Xj27Hbc3YI1/HB89+//7/HD7/7nsT7ds7//5Q8/GA8fHsb5YTEe71EGgAYAmoD7sdu/ppr6/h5BHFqQx/GAEgFEghABNgDAc5OT3zQIKG58VPhDxZ72SLdLag8Z0HkMMEsHpxPb4tRFIW+E8wLDtBoAqBJNrGy1h0LZp57PtQYnSwqoVfJL2W8CgBWFjwEA3M+tZRcAHntYXR9+H2fjKg8IzNCPwpbGDO7R+6CLRT2qFwCAQKMxyjn3lZnrJZkdL05jf96b2XV5gGd2FW2p9xAr4tIdK9LW+UDDs0IZYAZl/izfR1kif98rJ6zAjFXuoqhzamZq1xl/An//zi4AAFswaAUAIE5W6RGvJh+UHHAatIV3BbMEYynF1KsuAM/1wHslZpUmJAzA+8+e8pZsAX8upqc1OsQGBBxbSMrBBhCh0FGfAwX/FpqY6leP9y2E0igI1SmkQVDmYxRpQVUtktx8i6KqfmWx0tG0mihSL3oaY7Te/iZeyUbIUQ0AIKZAJBmDP3snJU6iiMkTEHm48vo0bQ6Bf7c8YTKoI5AeBpkSI+9SYWfSW1vAWmzJ35vAJtPW3J87l+cloiT7DiMLVdQv2BW/jeZNW0VbAKDoxSUzCtbP1xo7jPvThYAUMTZ2J4cJ7gMy5YOFgBWwDABU9tHUv0wu5aJmoFNNiwBgCdp4MkOTAfI9pNGP2mB6RwIFUT61SH0aALC32QBAdcd0BIh+RWwSpa9reX77lOs/otXUEJm9ucYtwGSQZPo6dCpmGehQ1IoqCjIiQNdICISKBdBz1N7VOOFUGLVX1B0g/OnPZtCrerDWIPiNh+OJWYFsVgUvSfRlDzw+KvPn3AIxAb/+ld/h3vvrr36DIlj48af+D0Ag+l8ZktrWnDG6DJFyG+71GrR8fA4gVFqKBcD3+AGActdo3ijYZXZDALEAgMVBtzH9LwbgdnPLNQnXPwKAG0wE1DCf1e1qkAHY3ozVk/fGHgBgezeePHt/LG+ejc3du+PTn/38+Omf+YXx87/0KxwhTBYTo3FX57G9wVrCY9+TRl2ujmNxejO+++3/NP7rf/6PYzuO426xHB989x/G/uV+jIfzON2fWBJ4hEUwBIC71wzEb15jmBXwwpEAIGUA5FLkn+AzgrMT7ai23yWI4/wT3Rdk6aj1xtdDzz/TIzUXA3VivM4O743W0xKgwVwIa16ATxoNs1quKyfocP/XRjVrxmTGupLG1MCkC/tNffhx8tRJxLo+16A0TNWGasFfWq0VQ9XVALExn3myUJ6PSADFjGmUtQYCSTORku3suy+Q7PWtWRKY1WI9Spi3+h4wIAbyoj6rVGEcV0fNiciBWQyvMU07fFNCmF4C9lJwCW9qdaYxT85UnZuXBm8SAartEQJFdoYiZnKWic8IflNqI38dnfYpYegwM2C01iJnKNcDkokL3livu3jvyTNWX5F/5QDkONCITLwA6TFuOh8INt2kRFHLxVjfogZ3SaEmk+L0slg5XkWxkBud/hc9Y6Qm2FcqSAaJKJCcy9MGEzVdq4sLBLgegpuPANcY9BlBI2KiUkb16RzCWNRrDq0BCyCAwJs4+Vw9TAimlmjlaC/bUXITBPbQfYGAAS/iOd0eVBBk2oFw+ySsxPEsajyZoui2ZMv6tHHLi3I4f5fHUJR7c0rM3/G5uQZOc5I2LpQL2r4L2LS7Qr+qk6vTw9HNwIvBL1PSnD+rzUXjpFmji0AlAlIALA5OMbiJRadFSrmfos+dxVThIgUMHaRhd/xiCv4+ZG836CFQoJ2dK94kzL7mNLwcXiVUhNPgARlSsne5HFY73GJJhzhtWOOVahWUCAs9KMumjNayV80X3yWi0kE62TCNQsaG2FulLdvkyCvTBgYG4Gj9Cc4J/f0XvvKv+AH/5o++OR6XsGPWAZzPIf3UHKNa99rPltQ0WQpkdxBJ4HPgc2MUL3qNyTXwOzYnnj8CHdYS7zsMmzYQbSJQScMCBcBmudEXSgFk4FZU+i83q7G+XY/V7ZpAYHWz5teAmdTTd8dxCcOf5+P22XvjvHoy1nfvjp/+uX8+Pvtzvzx++Vd/nuzG/QEB+XFsbhCMPxpj8TCevLgbp81m/OhH/zCe392OcdiN//J//cfx8gc/HDfHMd786INxfrMbi91xnNE9cP8wTruHsb9/M3YYFHRIwEdmDgCwJwjgxEAepQu2HTIhcKeQ1picBdnxE3BOZzwZexEQWTCo5Q4w9kjbbCRhGIFODcHpRO8LnicuewKcRWsUVrQDegVibYDeRlytx+0ZCyuYiK4OAwENXRY3ugJUxqjb4TFjbrl7rdERqImNNk+k8XjS1EZ8HoxWJmtg341oi1hqin0617g+L88HG2DN81XGXhHf5ntOEYn77E0B5muJRsIjAQL1asXv6TdSCKUm7MIFVO94ZBuOYgfONBnviLGkoZ8H/fB8if2yGRAWWskquk0Wnwm6Euq6VLunKNTDjpjNh0FhCQPlO80jSAs2n0svGfsM1X3XNVMz997dc5B0zAoKANi8oVNQsw1FA2V0Qe6pNwBIG7VeXIJCBhADgNygSCl8FV5EFZLqNs6aE45HZ0cWkOCwiSqWcMQDT3JwdhpVsd3BMa0fCZQ6P/1a7hsNLU86UgCANqsUT7nWY0Uu7iWRLpoQfICnRlY0Gehpj8OMG1vVuD0XgNKnt6T4HQD0YE1WJbVxLn63tPneR/2bjduBR81x6H3/UuTNjYnP1Z5dANx1DalENDMSq0bvUo8SYiFVAQYxAdr29kMgqEOdF1/NMIZOa3CKaxbHDQCoDucDjNlPG+mpxVUBVGWFSxOSbAZk2bcYltJoTTnVGQBwKqGYEb6O2Z1iKcyCdABQ7AZr4WBApkcADqN8JGFDZGxaV3kP3zaXlCyiSk01IGDKDMYBr2/AKwbM9tTOG04GwMqyJST8ja/8j9x7f/31bwzYKOHcS7vVNG5R6SiskU65WcdVixoYggPLLAn4OlFwz/AlLQCBKwAADkPqBdCXvCEAWHEtnwgAUAaAHwC+Ajo5AGuzYvAXAFjxCw6CY7sdawCAxXZs756N26fvjbF9PlY374z3P/uL4zM/84vj537hn4+bZ+hsGOwZv336OJab+7E/fjAel8fx4cNufP/7PxjvPXsxPv383fG9v/32+PG3vzvG6/04fPhyPL58PZa7/Tg/3I/T/f14fLgfh4d7ggC0gN7DIAitf2YAQJkfjmeaAmGlgxGIXW856LlrqIICz0tNGOJcePo3eC68wRgBwHgcewbKI0EAnhnEbQxTPk8i9oSoLBlzP4fDpGXbFqMUMILHXBoes1QWkGIDZ+6Kym/JLZ2EeYqsgI0KANO2WwlL+tsVWjGsacVyCa3ZPZmEPgApG6TPHsDGQlQBAMUjpgjVGZWhYykzKPJ0IV32J8/UJax4YcEMMBWR8jyjkr2LrXQGHrBPQkHaOLIc6fKCoNVDj9xd63Bna217LqhUDKtonYH4w8/DmRECAMrdJbNkW2CsxD17h9bfi7XnmpgcqEQhbA2skA3k0iINAPDu7bMzHg5MN1gCaOMMSdlU+48cyJIdxfSABwVKADc3YgC4CKcfcolPGDiDv4JAoiL2QW0M5c7iVnMSTcPHaKU5Z3t74hxzP5qWzPppIcxGiUfYlkNOKEmZKi1PiaDFHAvJ6TBia5JpUyFePGiFXIWZ8zhFRe0dxQ70JrzBONAI+dKLG5oZGzTaVC1Vi/gqC7wc8pBnVGCHLSGZrhYaq2eKEwqWwjVDc4wmgdRD8dehcAUAFLSVYVbwc4UvIZr3022gCRRhLciwuJYWpCw/eSBcqVv7pEOYrRAAcBTpFMNUKeljACBXESQ1afPQ5XlmvZyBA+UGNebW2siWTrMizHQbMFHFyrMa3PXBXmyv32QI9A1wxqCWI81VlxDSgKCIPQTA+ewLqbu2F6tRtfyklcoof7kYO8ziiM7EDAC9ezwXHiJA+g14OAwCKxgArLW/+eNvjsNpRQAQ0y4ejG6NzVoOAM1zjRgzAGAyAE4pyADgUJP4iha6ZABUTkL2D2OSLbJ7lwAoyOS+AxMA8K1MkeZOZgCWWwT/5VjSCnhDALB5+t44LTHd7wkZgOXti7G6fXc8e+9nxzuf/pnxz375X473f+rZeFyO8dH9R+Pu+Xk8f3c1Do8fjpf3H4y/+8H3x3e+893xzpPn4/Of+dx4+cOfjB99+7vj9PJhnF8/jMdXb8ZyBx3Awzg9gAUAAHgYewCBw55W02h1LgDAtYtsUrsGrAAPauoCzOC51o/DhrbcGV3tyaYyQAoAsGZgcRIDcBYDABCgc0YnR8TbsmGSqlyvgYmXWtO8Iu97BTedzTqFL/VRKuG5FCUSYrKg1TGG0OFMKsynh625+l9dRBQaO5CG/cXeP4IBQCeFu064321Nje+cJcFOhUQHMVlkAAAssS9KCS/KX0GfsLx9qW6tM8SaM3QRnGH1jPszwXnOuwnKM2a+nc8GAHTjQ5nMDAXuO7tXEBsXi8nQmA1g6ac8GZZjD6DoMnAAAJmyakXX+ffJAGDFMlNipJjDOsmb6VaoDcfcd26eEgCgjTTBOtlyGAAugLXq4CkDcNEkgwSAgNVhRFk9yyYTMFPbUJREOqar9JAqhPhIjMjKdQ88bq0+Z+wKePQTx+FqCXgCf2+FwqtjAYU6V5+trikHrQCFNixAgNr1JA5UlVpzytMIg8XnZgoFAxjLuFab+n+ABt4rDACpG2+yCP1w6JVA0Ahz0ryNxwm4aArSPIPMF+9MRx6/wLFbrvzMovhXBgcErj5dio6KXgISVTmoAkPhi+glREHlKmf2Lw8CF+UlWNICmYOQ3JrCCrhFbAEAuOZ4rqcVT59nahyC4llLpRf3XGcpcQb1hv4kcE27j4MLNuiGPbgT2LDMlRHMqX2HAfCNlT+AwIn6pnV9BcyqZCLaMIAvYjh1ZuS3pDFR+coUqcG3AoRKDCpjTJo+ZZZLANDYFQOAyQjYeAgA4Pd/j5f7N3/8LU3L8zz2XP81AKj11Lw+tH5AbT/4wJGeRdm/vocexueGBbCAFeL2hva9sDmmDwKu1RbA2Hc4RLke4WK2BQCABfDM/lc3K2qPFpvt2D59dzwu0Qb4ZNw9f2+sMQjo7t1x8+wz4+7FZ8bnf+lXxs/+4ufZrvv33//bsb7dj09/9slYrHfj5eufjO/+w/fZEYAZBC+2T8ebH78cr374ARmA8eYwVrvjWOxRAtiNRwCAB4wJRhngYRwO8AN4YBCHCBDZPucE+J7ipIDjYGW4HggkJlUiSmoj8GyR/TPDFlgjaGPpByyLOjLAeEKzkC9mn8WSaR3Pscr+35gVgDKEEIlLdFqrWuduIo7nTYy93K6Y8b0BAHIe1SAkfAOwiYg5pdgEf3EgYgEKAGAvVaK4GIezhlhpdWsbkYHwALoAFZ4flWlDLS8AdKwRyg7sPp2T+ctwLOJbQqUZv5bnsXu+2DFSAAAgAElEQVS8l1zRsSodK6r3GzDpYHdJwLfxLQAAdxUgBx4WBACcxmgrYNuTaxpjTJmW42GPpzrngUy2JoDHZ0NPDil5EDdwZAnA961Kh/zEvFABv1CaCv788RfbJwQA8WEOFeQ1UhkyAqiGdwgE9MOx948nAEncl1G5HpPbavLpTww1HAAwlaZYkEZxaRIsTCDAkMEipJjQG2lfgovgX+cyRHA4gCSy4eQs/7wE6WYUZKnvVho4kwkEMECXLbrqcwIDWrDILNzuXEAo1F5ud4JRz4x5n1EfPUIFrRDQRW45dAMmkgn3bL1YjKj8U2g2ou+MQg53vEdMWRC0wQCobm90GxGgyzg5OPjcw/I4ECWI8eoNKAh4iCD1AKJYNoYrJoFgYyzGDsyARWyhuMQ2aVNODUP1bsqZz20tOEC7yCX35BIAuASQbgUDADBd9BCwhqSYoqaDuRjJeTXNL9Qut5jBb55P6ozpitFrR2w1mY3JjnlUqqfBKRPHAYuSBA4MtRtOkKEokQNYJR95ThTNej6PW4yD5RquTu7xhS//Hl/nr78OBkB97J9UAuB+Cch5CwA4jT03jcoybreqWQBoAUQZRIN08B33PAwAxG0bzG6gmNUmWQxiYAZUMNwi8AMAMPtfDQR/MAH43wQAT94Z5yVKAE/H7bN3CAgAArZPPkUg8OnPfX784q/+yjivT+P/+97/Ow7jo/HO+1sCgPvdR+P1/StqeyBluP/gNZX/j68P4/zmMPYfvBk3pyW9Is4P+/H4sB9HGAERBOyo4AcIQE0fY4IBAMhc4TNjbwMAYGYA1PsWArJ2z5ZhlX4wd4AHDwKMR5sHAGhdKsNk6yAa/qgDAAhQ9ptpdNhzzD7zZSaAdWQLy8Js1dli9oA19/TnV6u00hXN1oj+3eC/GEIkCA0A8HPZN8dvwnIf9hlaCwEE8Knz+zgfWASayRHXsQFA1p26euxzUNoFxwEn+dp3NEYovKqkwRqFYgQmW4yNIQAQtiAYSbqsAADlqRat1+eSERGeA5+lOxMy0hfACbfyBqWqaKGchCQBwOdmuajPImmD0FQkEQBwX8LUAdHraMFhdirBX2qEPhkA+Gefb+74+FUfmdTpxQFDowNNY2PQTf07NWOr4yWiszrZ6C6PAQMIoqLnAzUdrGx89lB2ADDzbX3s0ELq/5glABy6YCAYfDL20odVBDbYGBpdKQouSti0T0BFSiqNp3kDAMhEmP2HXpPXdiSKriyztsgRln5fBoIEBPonuKxQdRi3QxoAPHKcrI2GHJgqm6eRj9rhVGfSz6VnH/cDvdI4wEjNl0HMzIizGwLcOgBAPbADgFqopgxDszHwZ424nTKvmwDGoMxWH30PA0AGIVYQ6eX1/8YCBgDoI3ZzDWlLCgOh/+0OFR4m0gygZpay1Nz5qanPwJz+6sluua2tsRi9DFZACwez13ufAZHnvOP7zwAaABLxJv53Xre/vq5Hdy9eB2Ri4mbIgxAAQKA7oq8AdHotcBDM5D/EsrmrxtkXMpDUbUOj/tr/9Nv8pf/1638Gszs5NTqTfFsJIGdCXZ89EcAAnAYU6QEAMfeybTIym5M+P8fkgsq1ux3OBY4BDgDwXVCddwpct2AA1hoElOC/9AwAqPtvnryQE+Ddk7G9ez7W/HpnrDEL4PbFePbeZ8Yv/Mq/GHcv7sZPXv9w7MfLsbrZj/3jy3E4vh67h1fjxdNn47R7HD/6zg/Hmx+/GuPhNPYf3vO/b87rsdidxukeHQAAAQcGfzgCsof/ccd2LAj/AAJE9eMo4RxDnjkH9O8DJMDT3wGDtDHtqOXkORMNJRn8O9LGEFnaN74xAAz+Z/TBw8pS9Dqzf+iW2PZp7we8CwD1QaLBfh4w67VoNayd5kAkw5xOkHGn5GmM84ZTDwUAMkY7gS3NBgygnnBHWhynOYOphlnhuEWTagqrEbqqxCSAy2tmdu72dKvawUSwfGljsJnATHbD4bzCW7L7rGe83+G8awxWKH478xWwvwQAXMNW3+8tjM8Zx9KLpzFij9KpNmUWD4NKSRgrAD4jbDkuJ1q9lxjG+KDkk1iQmRiHDhM834vMf4qIc5bq+3z2BAvPtgIAoOdcwW8q46Yq5CKMRsCq7PSposYBS838u5XjHYPdbNDm1Shmfzhl4x5nK/zi65ghdhLMWklMipZzPCYBAERaGR/ZhFpquVEPakx6qkffu4D9uGjjIwI3AMDGoS2JAABVtWlfoxrVHQE2SQZBS/x4RROnHAD6z2v5Y7V2Ppjjpcq+gnBbELFjJsVnwRwX8RjjZoNZAr0uPW0pZzANeazrrLY/MAC4+tTQnOFzcyLwmAUwhJ3x1f/lrSZgQnvVFUsesSLGj1U9vYGA7Ejs6z2zhqsJW7yfCiLIHAWILgEAxU92KhM46W2frnP5c0UHEJQsoyIBgATF3KuUDLrxU1+/oiRNr6ENMuCrCV4V/LXm5zOYOhv2gvMDpQ30qoWzHNNsjc2xpTrAuVu5/+zQZxFs+nyTrUUQyGsX1HcJZoxf//Lvcu381df/jHR1Z1quAQAASB2uBiizJRN8tQSYdUS5ZSzgZgI5+3L0Hndkhti/BoZRPst4SxodAABM/SMAAAuwXZARADMAAHB792xsbp+Mzc3tWG1vx9jcjdXt87F58i5bAm+evzc+/dnPjqfvPxvL2/NY3aGO/mo8HD8cC7AXjw8DI71f/eTl+OD7PxmHV4dxvj+Nhw/ux/HVYSx25zF2GPv8qDbAB9gBwxFwRxOj0wkgAMI/WwADADA7Q+lyxSCHLBEzAQACkL1rPyOgQdgG2l/Uf76o1zDTiOdOnRI7ASQ6w2twIMx4HDswBM6wO/0P34c4P7JlGeJWn8+TrcWeUmsZzlAq+QMAzDqojc+qdtoHu2vKDB360VmKrUmd85gIGA0tTmEiO4J0vsiFf10MwKymzVp7JR5mEsKSyrtAbY3FUOVcj/C7KPDmPdCodDbAcRrg1FrptSYA0PkzaY0wtQEABz/LXuKUDkAMAMpddQYQ/dgwjn8LBk9TJHP/cr4oQQaMdAl37jD9plnWg5mAXvvv9yOvN89Ax6qnm1t9rgYM8otdRCAUqmw99YTKiDy3+xoApJUQF4pxmmn/SI2ZwZ8qb0/K0ycyfXNZAhBV5roQQYBvImmh01RpO+tkbYQHsydceUHzIajiUSwRNxVHYbpply+NA7OJADHt0KN82Qng97UDNfOfEEjzoJxHIo0kmkjxIooa+SfYUFjZBGkJnkHWrFk7c+LrnM7jbntTiLHmEfihRmvAkkTTWgQA0Fea0LVtIvysa4YBfmEAZrXbAcuBhZQzncPMAkRohHvPCNC0AmGcqKAfIpDbII/cQ5qRLFdstXorAFih5UxGJQIacVHLHdY6oYjIffPZOHEqZIAmq6NPls+L9RtNRDwKomb2btbPkg2RUPWi1aqmuTWw0MSaOri8amiYczlTPVsh39M6xrZX14cFAOyQyB9UrTVdIAIAYkhSh00W9Rtf/j2uSQAAWp23UgsPjGQs7J0XAOC9I8jrngwQbImVm39Cu2ovBQDogJsgLkKs6rKI42YyKGeBG9D9a5UAAALoBQAGAJ0Bm824ffJs3NzejS3bkVfjBB8CTAa8e8HvAAPbZ0/H9unNeP7pp+PFp27Hcbweu9OrcXszxrOb1Xj94Yfje9/+3vjoRx+N5WFJEHB4eRw355uxe7kjAHh8eByn3YnzAGAJDBBwgq7hEcOFMK0vMwDE+mFVnVGfZSszhHvHscMoZAMAmuMsYGMN/YPtqGMXHh1A1hW1JhMA4DUIBAAAOMxJ0xoJAGTNU8GftXr6MAAAeLJeWY7nMPQoaIAAe0JkdDE7jgwA6MrohJA0/hngZg7iYdfOxIJuZVO2TGYiAMCABAAAnzxSxOvAdXFWOkhPUa6C5oxV86fJhvoM7PvSqZpD75x42VlBnT+zBKDzx61zTasDRgMijWsAEAYLcywoArwCAARzxahif8psqItweV47Qcb5ExA0q9rpSlpSAzEZAO/TdlMSUzr7w718t9oylxUN1IVicaHSm4DeUheAanh5vqCegZwp2GltVKU38POA2jfZST9kS+xQdIEZAFqIKlCLm3BfuUWAAAByapSIRgMOBCCcBzbTIjv0+UAmyg0j4J7MI0oKfC3V5OEYtcB8BLhcYTSpWQAGf084iQYA7/do1FzBv63avhClfdA/VmuMUWJnTAhUqiSjn89rXyNdRE7US9Myhc+Bg0hjSt0/kdY1vpAO8TlOVO07ec9cb2X+7l0VgzGDTF1PsvrkgEal/Pc4P/LF9fv8XJ47gfcAOwIAADu568+mGr8EPKmf577IlAdGJVCYe154AmxcEV0Xq7q57yMPs3VMViwAjBMbB5/oIQUUcKPndxMIq8Qjdqk/M90beSLEvc132C2n6ZQJdaoMrOtXOLvA6zMluCoF2cslAABiuhL2pJxhH3HWMc2OmKflpfzWH0gD8Ff/MwBAH2Tkz6IPzPUSDUCeaQZ+id2AyBU/oxa/uk8lvBLI6cKra0CQZAK+GzxTzHBpj4gBwMAVsgAb2ALDHlYaAHgErDebsb29Gbe3t2O52Ywz+qrXt2N1I0fA8/qOnUrrpxAMrsf6yXkstodxXu7IAGDwzwmtfG8OHPhzehjj7K/FfjkeXu7GeTcY/DER8Lh/JADYPcDC9zD2u1dSkXOvwFRVAEDKdjnaQbkf4Z5KbmI0mbOcjhx6JApfjo1qB4zQToweav/0EoiUGPqP5aARGUsAPosZ/J200FPe+w0lgOgwUr7isznLWc6DKTRulufIkWAFHRjRegUARMeFZ7kDAG/98eWRYT3S7fbmQkfF+gjWNv0R1McO5qGU+e38c3c1yya4ZlwHEiCBRvl74JoiUE+Q03mRtvUJTq/BAm91MWpzBDPLme4YAADgA3uLBkDDfFBGlXkPz2M8h+Vq3GzUyYISAK/HnWtJxAI04CKJI2cyKDMhw888PEBk29q0+zwWljACKGYpv7p03MXU41C91i0AAM/jGX7q8KqhPfrsabtTjzS81zN9bTUwzbBPQ3KcKSS4BUXtAJI2QX7YUKbCHn4j7Yzca4r8cBRbBFglAEVrHkDYNKEti3Z3fQgZkwQll7Xp6tOni7adpEINoKDPCYlQq3pEKd8us7ZTBjCjoPR+0qT5OF7IXJQt+FehI0p0lC9yB1omnoB40Z7lnwtLgBtF50IP79DZgTqk9RoOXCl9+ISmFSuz9bYjJi1oOspmP/h74SsLgWIM4t/tHgYMH+kAaEMquK4MFkoAxE0hBqADgB7kcygoM1croYJMpnvZaTDujFXnumwDrHhm+pkHWex28ZyMwC98K6JXyLXnGeP9W5ajaYsTtM3NGgVxwv8szURMK3JkAoCyk4bxlmuAEuHa+c9GOnqPBEg47s32W1YJ42fuayVxG/B1PhMA4Jn+JYyA2J55VYIxmI6LZAJ7GIB5wGAPYK0JcCaTSoklzE0/3Lm/CToEPPhZWI4BAABbKEdDtYmqC4AAYA3gFiCwGmQG+IWf2Yyb2+1YrTfMus/LzVjdPB3L7RNY/4zlzc1Y3W3H+m45FnD42QgAjPOeI4FPu8N43OP7eZx3C3+NMQAAPtrjx8Zxf+LPcCQwWAB8HfbjcHjD9iGco6yJBwCwNusZC6btlbnL2InubVT6owTotj1shXiO2JYdgZvtmAj+Gb/thOdxtRg7DLOBt4Jb7AgADB7KDjr95RUUtYDV3y6/Cnaz8IKgXRAAQGDTBEPtFwjbUqzV/BRLuNNWl04n67zwgNX6Z5teHlAadsO9hvVPFGRnUJ8podwT9AWGpcWhpsyT/dSRBk2CS5YNjIuhS/tjNmw7nMM8pmEpHT9x/XTyofNXwsXKfv155OSH+2WdAkrSS7Sxrhj4AQbi5kkQ4JZBXg2r7AsCSjY2trJF4hm+h2lMkLg4p/F5qQNKe/F8rknSohfL7xXDcbPenueMdofgFsiyiZX4aaxj6pB4ESh4sVGlLvaGditFD2h0L/JGL+RY1pPJ2bUYszMCAJQ/6CYq+OP/xbJPznysFeaE50OVGE7TpZCJKRutoGfnqNDiEAHKjcteAGwH1H9ftOlVK6CDC40cdICXD8FFo4juKWk3D9rIfQkDwAVNX3T9S88C83dCoA4iV+UBWX962pOH+dRUrbSaWdUbEFDZeUSTnW0wPV+ClCv6Pl4CFRCSKfu9zKVctAFyAV7V/+NaxvooFnmbRlglgxwKni0RmpqA5Prf2jjOhFuuFe/YAFsFKKFpOXUJ2SfwS7AoloLPQ+i3gpRa9ewPlrah9E9ftA5O1iY6gNzT0tMwz5IGIBkYrpNo3ZaxzHDWdnpLrTFUPD8HTHVUxuDr0u7U94cCXU8vvGj1HeO3fv93+fn+4mt/qtbXdi5OMC019sXRGYV2Oboh01V/P3cC76tG2Op1UE6aoC2tWbFE9jmoPmezOnTgtAsgzxnOqUDnigHAesngD3X1arMYm1sIge0XwA4UDXxYbm7FBGzv2C2wYBvhYiy2j+O4eBinBTz492MFgI4a7OE0zofFWByXzPjP+wW/dq+O43Q4j0fS/0eWxxT8lVHv9/f2xlBJi7EXX9j7zCVUt0cwRfBP/V9nxnngkumECFDLYU2Y8In+OmXv+91O50jGBLntGcwCPOx30ETRDVaUM8GpM3/V2y0QdgcUA0GJlhdjg2l8BAC2H7SOCmAFAQvXjeegZzI7ZtQ6DgDoAG7g343OeN7boCgiR4ESBUz87AIiOb4u9qOzQe5JJSLI9rUneglqMgAov0gPMDtkeL8c/Kf4bYJk/LslOHaRnRtAYEculLMkqyRB8ge9Dj5PAQD8D08rZBkm7DjYFGg4cm57wFnl3ACNAAC9gubEieeGE+0SsUecnTMbzxEJAtuhJ5MXcKc4bRFi28g8P7erDe+NzjHXDqrX2gHX1EM57zWTFG5KbHRTjHVjQlmb/Ot6AB4KfrBBdbn1PPwMjVMCmG0cGJjgUgBTzvnFSZlF3OoBMVj4IYON5MEESgZZr4VZDFZU10oDQJOWfB0FAMgElIrf1C5qdiqK8xOqB9O9pf7MqZlr5146ESbjkbWxgFQS8QT9nplXMG41alFcRnsUDLkFJgdF2+T4qQRmkkVhLAicHOD8zHi9ydS9yABgegtK2ID8bAic2dvqsGvgkQWoPtqoabVheFCiRt+6H0LjxUgnmzAtdGIIJmVYA0cuSifdDEMfSiAy8+XbXIEGAGRX7OEfuV4DAdbXsz+KBbic1BjUHZQdUBcKLiCG9VXPKqRbnu+Vbs/0WaANM+4P15jXfAS13g9IoJIBxRIBj5hBGBk0smLc7jL7Oo8v/YGsgP/sD//dRXkubaPd0TFujKGN00IbUAUAEEqESQHq9ZtpO5o2UFGJHmxCxiGN5+luQRCIKyScAMMCSBDI82ajUcI39BHYDkzSXt0exmoLMTBAgm2bV5uxwJCnlSyCF+sNDryx2C7GaXUYp9V+HAd4fon66EdPR+PlwMcZ+8U4gfbfL8bhHgr68ziQ/hcAQNnpsEd7HwYA7eQjwsTWmRhbs3Q20BKX9ft43et/ay9incq5UZm7GABQ+AQBp/PYPTzoiHSGTpGe25jRgvywcJbeQHbKBxQHmzVLKYyryAwCcvPtCiLiuWfL0tfBH222PD8tzCQH4MBODUC6eDwjo7tl5ud4hvILeod5BvBa+Fn0rCN447heilMGM34tFdWA50RBxazH496Dv7TnSyTodnHdvFl2mxm0R9u7SpbSlF5jRSv4sHkskzdQknOdAGCzkhFQWA7aAcuECesWPiUCMIo3jKXxWkCr6F6dZTzVLLLtjDLKWyzrurSbEmWAOkTX6SKQyRjAUzoBoEFQG2JEuQI/KIOtNmQA0Jk5wYHMDnIjc/N0A51lGK4IIUH8NW9wD+ZR9rL3t3rMdRnJgnooF9PgjIgLUgIiBUO7Q5E6uwQAUNImTwkwqjojGBICAI8iNdrsmdaZXQAGDXTwQosLMnc/Fd9MvoZpV18db2qcsBLYjUf4OUlhOchm4XVHPiK0jR5/qO/r7wEDhSKrn1yLRra6oui0t4zwAXTcRkOzxzAWztZ5gOMTZPpjlX20OpMVgoFI/b8zGNdgoTZ+O2BYWjQDlMxa90cIGk/ubQBAQdi0oIWRtbhz/d42GlaTlWcEUyWi3t4W9XwUzXP4lDIVtze59JHugICfuJgFCOid5CnBT9J9wpPJGKikhIFsmLTqXFp6br7+KiXYhx97Lv8eJi6Hkt4CDFgAgMyseNASAAgUglpnjREZgkspX7QGAAAg0ykr+Jd+Q4dtuVrGvCbBwyUUVKWleRCY3YKWJwDQfQFNnsyf32OawfqzXEijupbwE7VTlQLKSwH7JOYqHQDcnMfqdjeWm6OBR8YNQx+C9uAtQcCCdsIYHrQY583jOC3347TAdZ3HaQ+wDwCArHuQBTgdUPM/jyPU//uzAABa/NLnH1+D03ncQwtAy2f05JvWDqVOR0Xn/FTy+7/DBNTI6yna6wAAzxJsA4/vuGyapsdNBwDYoQRjJ7rs5+g98PvUbTWTn2J42AEzxhbrI0kK2QUgZdtA07nQ48LtLMizNqAZGgAYfcW7v9tl50xLW3gAimcKyAcE5Iuc/BhPmCASNXlE+3lswd7wdfEl05vsH8YStEFmZgjXvRlVB9uwgElii2p3WR+flwmnwVtAexgAaXA+GQCMG3Qx2KPA4EYljzDjrfXSOvfyx3OCWTY3qfWnjIoWyu1GHR8uv+N8n10ZOjtkTBYhsh1tuf8mAJjmaWIZF5vlWuZodQTkEJ01X2XlueXuBjAAUG0e9XXZ6SbgKbDMfkXUsJIZlRDMyFTZ6QQnLAN4GJAJHdFErtOoFVBwUvprjDtMNm64YjSTcrDATKaQmRJNdmt7DV4H6TLZQSL4x1OHQKaN5lSwkQCRAICZ+NQAhCIOjazEbbIAOWgzyAdCpvLj9s/1elAo5CC3mU2KhBBzp0UfdM8r8oERPwR1QBiJhsbCzyHbeEufe5QJmAbGR+SaeA+1fObk5ibwULZ6RR87wDLw+7UcNqHoIgOQzxfxTgBAwJpAnTMnvYrpCr0/11jpSQRY8QfZmi/JwHaKfQKC6n77YAvaJ95sDEB5mQcemdfU+mzDQljT08LO4SIXwMsWIB4c7FIJrvfdrf/tdUMq3kCn6FtnjwYA1qeKQ2PdNmZJWF96TrEi/tIf/C7Xyre++u8vrai9DvT8JgCIqIpsgAFA2JTsSQAACPbStpd9IgCAZ6esf05LlMmWXIh0rzg+GFMBGez1vXzY7TkCEI6skAzAzeNYP3kYy82BgAedAXQXRMAHtZ2v5XosoSXYLsfYnsZ5hdY6XdcRVP8j5sajBEBSQEF/h8Es+t/Hg6x+YVGd9Ul6/DTo5HbkIBkc0qDMdR4ombFIlItIbmJif+SJADhwIMMmIM6WYzIAsKkXSOY8+5RcLGLGs+HBvwBZAQCgrLrvrdDVLGulEyp1fp8VZB6otraivgGAYn0fj+Xil9bEEvICoODz2gSMQmwHuTBHVVZrDAWyY2J0WFmTtvKycpuWpk1yRWgNkMb16CyyLSlj4L7Zw937I/4barVNl8A8D+SoqSCh89L7w0I87UB7c5hCD4P21hLAFla8jdlwiSMOjTmp+LJ2KpZvgs/UOmNU4tA51kpvFq3TD8RXfiHi9pmudekyAL1LBCvksBohp54gE//1cs37gDGcFzUI38jKPOsf3ZPMDEa0Hewa0bAa72IdtEpn4kYGCnBmx7MfMzWkDBISYMENUE00ByjbkK40AFw/zvzpe060aVY+Z2jitNYnyxWhh/hPrGGJjssDkStiLwNrNWsDyqRFCX1mzgs4ROXMz+3MOgAg9e7UjfAz01AGToYhgGZ9KcGwf+9lgQkQ1MWRTKmycKv9Y8iTDIBHj/URvB7Oi7fxiFuJCuw4yEWDEOHbRbIdOrD0EDP4B7XlAMgwoGwIxmpOhtnoAfm1csCqR362wEyWqo4LBUWWIC9H5oaxotHHQRlqvqYGIJagPJX1/q5NxugkRILEWpfDTLTMENCPta4SdHumK0AZw5RMJNARIwoUUyXnpysgYxU8738AgOQ0/kNeX1a6/lu9TBTDNuNxK14OB3z/kjUAf/61P/0YAEiGGABAdbv7tplpXA+PymTF9ZLZ/wQAytOQQUr8q4mIKQUksJ+RIBgcAPxnnDAHRCFw25K7hGRWVsP/YnX7OLbP92OsHyQUBAhBeyCfFWrHq7Fa33HYChkAYAIwogAAywOzyoc353E6LinGwl4gGwAGYK9CPoABTX445c9iM3fbQPi3P6GXG9MOH2kDHGe8JAUC40qUdG7FVl1+AGgPzF4kG4cBdziXcW7BROkRomsbndnwLO3MEP/tIMDsDECxpjqLWYJx2aDKCE60iUswS4LMhRxB4wnCtc2S72O5CxIfhP53G+C5lfBoTGUGMMlGRMw6WBtj6Q3JoUbYyexcUEYo63ULwGFUxM8NtT0MsQCaRKPL4yIAIMyXh+YYAHAEsRnsSW0GAACwGNa0+j5jjxN3lTA/WQT4uEZJRiUcqSKlcZDQN2bYjvI+/PJj2K98ztFORztjJhe7pe6j8k2xvhZmxvwuDED2uCq9erMVpq1Sm5OBaxLhLjYYjH0C9eIPGP68AYAwAKHzRGWKwuRBBR98F8nbGeZ+ZOWQAQBhAfihyjTCgoqiT6cHgMJ6fl8Pt8ZDph4K8Yy9xKXsr9NRN8DUDg9wK4t5BFXbRUOD4ZWKUJi92XgtitnM1bB+65nYstK3OCwTuPweuCBkDWJHjEhqYXvgkk+2HuDnpxgUG2mvvMXwAnVHZPBuu8qC4fPxYUERmTN0AoAydXJ3wkE1KJqPZIyl5wIgtBQA6Bc1Q5BKC/m3rvw3mgWDwLJGWIDsBW4RKrQAACAASURBVB8Ay83WD9ftfmxh1CvSRz/inprAkDeLQ2So/TwDMwOupbNN0FhDJQn3zrMPW7azs3nArVcxQDJIIpjFJnIWKppdglTNmLcGw+tY3t5YftpsoudEDztEiyPjOGmBUH1egZ7MTcdb7JlB60RUqSAaAYmSOMuAL9XWIB0jdQCEOWHW5EPuiwYA3/ran44tBxdd7psCAaZesV/TQiZGzoyXnF484Q8AYEODHgoTzdBFBNXHIZeIE/dpr3HFFAaaBcChxeC/hJIavnbyjw8LtV2v6bG+vjmN23dA6e/IBAYEEOjbOX4NLQA+4xptg/ghuNuhdx6Z52LsdujFhhobYj+gtaUGg8mmjuOcCQD2h3E8SFWemi5a/WBli4mM2KfYK7RmNhBLLReJA64trIg0G+rlfwAbYJtbCP+Q+XMegAMhEggGOvpsOAFJlo31geuR3tJrq50VWF8+r1FrDxAIgOAJ94A5ye5Q4T7RWpf9rqa64lfZZeCyTjp5mMUiQJoxSgeQBIs+FxqrmeeXyaI4owCAGFeONoqy535+BusiBmNYwzBTAgjQWiEHeyEAVIePBh3R44MljZQJ2yHv8wWLtyecFZvcqbJGguLzO+XZ7H/cxyNLO6r7qyqXUqKM1LSv/cXBYdMuGYCHbA/ORM//KCY3ugFm+E5K59E3E5q1fE4Y/CN8K62SAhaCv7xfgICVNC7uzABoZKfFA+mhjpHJSgiS7T9xVUPO4/GeYL8hrtPxI6ERVZ+x81zJyKUyb1MbUTUC9SkX8uzvPnnN0Xx/hAo2D86Hu28EMj+JDDNAwlRB6UwmwNAwCg+GsJVlhgrpCbf+fAZ0ZYj0QcC/G6aF4sqzAMJlW5qnXUV9yHvB+6HPqJVQHLWFXxB5ZerXZYDPYouRRRepqKyhDI9jR5ldpe8fugI98DjycWgGBpbEy8H3FleDJjIJVlQbL8rdtbsp4tLBEvqJP7tajdeHXYn4ijVq1tCpL1Z27QDC+wF6y1lDrfICCjrRogwOyBCYmbdU9ffhGrFbjvJADQKo8cAhgE0GoZhNo+TyiOBiYYyZKzKqAA7wiHdgzYEUTwuxMDgg3aVBQCzzFx62PFiWDBwRh2XN8DVZQluylxssWIkbk8E7G+CwGAZ9F/gJBnRg4w/65rGP2EoHa11sdmRldmoLo0IKkZe1Gr/zFfgALMaf//E3ytq6QQBtNy5ZrduAGLUyNcky4inq/fBEgRENvf2RaUwr33rd8jvX31AfgwmAZ1CIWr/U0/jeEXBhMuBmU/Q4nxdU1v6cq/V53D6HN8CJngB434B0ttlxUMpldwJaCRWMRZMeDniGKhWB6mepJhL+sRwH1v1VAkCQx78z8GEvr9bj/vBIAMD9BQDArFkFSvxBHzx+gYPFLA7LWYns/aPznmuA3VQsA0j9v5Q/c9mPc7+7BMrT0L77O5yhtsUu9i6B2p0IGSTEogMTqZm1nh6O4wxgY8OnMF3pjJlnjT5PLwMRQLv7KNlpsE+WUBIg7WUJadPiSadPa5oorjwpWaqukOVK7oUGJlyLMQ0zxCB4Tqtiys8GyswBPQwn5dILJrDNCbgEynMyIEFXSnktwYyGAXud913UMF0O+bw9SVH21yrJksJ3Vx1LRRB9YtaEk5vslSlUdFyOUHFu0hRAi1kKo0awnBIDNAQosRrscN2kxffpcn1WzV3IQfUFB2TS3aBefDBW+4/+N1vN2CfKUW52TjJMMlzRBsa4WgulTC/hHUJDk3Kn2Y5aQBSA5gGBA1bjUCP0c6bkzRVKTTdYHFsUo6JZVNtKjRwHCg/3onpnn+hUeWt4RWj6OGLlwaW1JwYwOLT0sO3o7gglAJA76myMZ6oyP32S89hsjGSvvARywF9a4XYqW2GElGWvXyEQpA7qVhKNIZ0GQVHaZ2YbDUjYbjVbErMIrwFAHTIIdKvVeIMxr+1+VbbfhXWmDQMGkkEy8K09jYwfYtZfSIu6NbIHf/x3zy50SyMSk5lKRDU8MFxr1cGHjIWqUK11GHcYACjczVYqAiq0U1nIWetDj82gGQt4ivpoMlUiLZ5KpIWjAwAYDLUJ/waaxKCW633Hz2zgmfuMfSYGIFocmlT4IlCagBW3QjWEcsiOse/4/Mz20BfCmSKu6Xe+8q+4kAAAZO06AYUl4jPL5zRDi2S7X7lgiWh1j22FTbUAgMdoZzP78O8CV94LHoAyXVFtfM7VyBrRrAtlxfgqv3t6X4yxvQMAWBAAsJxmGREpd+srJOBVGRB7m2UgH4pyvRRDI4of9y3MCdgBBPeTJv3BL8CMDs/OxWrsSEtfAoAs5QA06UhkEEM3PNw7vOY4jQ/OuwEamaIxB394jkzjMdjBun3Va3gObluOHYxkGgCItkhnoUt+bEWE974AgNgAt7ni9wFqPK67Mu/YukcX4uQtey/085ZOmwKF0uhoXeR/4/6a+XZgn5MeCQB87+N8J+jk2n+z3e7JhRgYDtYdwI8TAIil4NrxlTAA+9oIQnwEc3+ZJeP6q9Z0C6Z9FAEAiM2bXhnF1rorgXuWh7o8Dsg8RLcW7Y7fWPHD+w379hHzZlpimPtogF97pnW6FWOHx4i1o0Cos8XaibABEofbOdDeFEwEnq+3ZwRdPCB9wBZc4zPeaAm1/1wCAKJ2HtRG/DxL1FtYyn8HPApXgkjTt417ddQhRho9Pf28CRkuZBHXJJr1QSP6qhHQEsYoQKQcIwBQdq72d+NNZbBJ25cPZmbyHhKTsoRdB6sWw400KS5lAxPdIqth4Mem8oJTOSMsgEBKyirELW5RK2q1HZyh0N/KAFBV5AUaoaEBQMQwAVwXDoFhAEAhk62ZAKDaaPx6ASABn/0ake0+WMWb38tmA3LHf9fv+54ryHlBujZZFKZ/hneqygC+b+0AymwHrli/Hp3UkBmaimPAJt1lG2uscK5hU6FYK8icsXEcT5lFI9NKPVBj8qYAMt0RUU2XX6X6vnnZrKcgWxPQqOyfLyUam3Q91gQBgMYqC5Q5/2lgMOvE7lRa3Q0AwLGSOhWDIGTHfO1q1ZplH97n1Wr8NgHAGH/+dQGACyMVay+yflBeytrrLancQ3w9LXIxAA7+BsMR/VaJzHsg18Z676Mkw8pOusZB9zPPo2bcZ9Y9fmt5HqutDkEAAIE719zru3/OIEDnsMsl7I4A0zNV4HgMPsP5wRDw8QUmZwcTIA7VUaKULhYAgAQwDW+q5evsX+sKLXcMsPh3AIDz43i5OIwjNCxgKojzxADEdTTBRG3D85wW47cYe5Qtcv6aeWUJyboRDR8SANBEQVZ+yzsAyRd8EPq5nfWTvSUGeJ6vYpL0dwAAPEeb/0ovk6QuqzNbrGqs4QkA0Bnj+5ffy/mgUoTjUjsTK1ij/2JtMMM2RU8ctEslfuVoEaqqaJdaIYF6CWtmYqvryZonAOAxI/qef6ocqyjP7BtvZoM7PkP7KvGyTUxnzkLACx4E9CYBAMW+5ixvGf+VTFh7ZoEEUklbMv8k9ML1M6nvLABXzjvbO5YUUdfKQyqGw5QK3mC2VUwGO1oAeu4frBJNLdE1kNSkVCIw7WQAQGERJwFKgSs8Pu1mlZGoRs1DhJnTbPcjgjewQB8kUZWYcFlythIAGQgjIBM1WlTOxnD4cfO5dyHZ/xzmItqGtXPbeMhDYGaiXNQ+1KkvAI1oAxReZwRtPuRm3zfoybkou0gxz/4fAwDcUANip9nuFgV+MsjOuJQ9ZmpToJANAGo+QOvJxzXsbESSjdjWpMdRakNMRG0620GSga05gyVjZ2BLttyy6giAXPZWJmEKkJ/FqleZ5dhMJFaqcOFCvziNPFyY8s9pcljgf9ghW5lFkWvWKoGLAk4DAF53Zf5pY8TaEtCrkTgEAE245MNEbBf+nztksF7BEPhQzoEjQNm6SmoEcQK/34koRUkHVwGNjTSEpK4zz6ANxhIAmCUAZJuYF6Ds10GXLX0K5qQQnQ3FybOyPdOvAQBk/dzTrUNJ6zJsYD5XSo68JzC8ESIuZqxToARlfcwtQHpoTszcW8OOGDMCMByIak3PSFjw75m4cKmJqfPbeP+bdvfn08EPNkIHPgHA8TwO1gDUuF8HeRqN3dzYOU8si9omdTbgA6GUlM8ANgNrEwEe58P+/DheL4409OH51gb4aN1FyT7XQ5javA/KFiyjtimKKdfiuWioTKyEnbw4KOE5blZblcAM2HMuZv8RsHsGRBhWnjEWVRMA2Oq2l5uyP3Ne9ISwuhoAAFCCaWfF2wL+RdLh4CgABC2HOmnwmtwD0S/5eGEXSjoQSgwclgDaJyRRjhvs7AjbJRCgNl8zQjMLKrV+ecD4bOAmImgxM2zqP/qNMACJS+g2of28Ac4FS2Y25G3BP4kBh2IxcCcIWgtnPUA0B0nvdWXDAAAiFtT4G0UiDt61OHp9hxbOXXT9yf7MaFOJwp7IMfS6MzM6OSUzrz7ITKfrfcHTdCfZ+QzMPEmY/YgO80hcXCu9q53x23ULdQ53knADqCXCXv9+iDkkibbTUmgqZ5YAEvht4mD0bNWVW1PsFOcBHFxMqL+yhow2xdlp3TdQBF1sbmkivzok/UzmMBwvSP9sNAD0cTCC7cGysuyuJPUwkELa9BAQ4/FJAABe1Dnw6+DPJmTGK3h7PSq3eotTCkgUSS3QvxcwFGENt1sybd8DLvbWYyzmSYcthmHo/VUGUH0YRh4y4wj4CGdDlG0aTvVE31e3e4YCTZmIWdB14Hd5QsSgSFGSoK5fiwFQCaB3mAidK3AzOAKAo9eeiuuIx9KdcG0vrfYxhhb3PfPBPGKN4fCT93hqkXljgnV3afAgX6/Gl+ADsFiMv/jjb7BmCbMSdEvYM4Z0eY3rhUjTnQT9+eO/3dBW7UsCAO36DUyZaaWVNkyY+Y4TE5BsylRXYtyCDhWtLdirBghkjbDNa2UA4EFUHG6HkgRKAtDXWJAYvxCddZ7fjhKQA68SzQR/nCeKkgz6aPE7QOWvMlqEfnh+65stDa0kDM6AKAFT3iMbafEZ0WDGDBO6Bk6P4w1G+iRbzBHLhTl1KcneuAfS9mVgDeAWcV2AYBg9Lf84o8rVD8LDlDPxfbu5VaDDfYmGqwIm2pzdhgiqPwyNjYjwTG9xvtu6Gmst/eoRGxfiSgZvsxsZsqn9UgF2PvN+3vTgnyBZQj2XARgGDEjmGlQvPkpoBT4clPM6VOGbAZjiaLcZ2n1QK9MMbpG4pt0LqGvf0ZHQ9zBgk7oUrLEMq+OURYvIMS56LwD8TwUA3a8Dr4uuF+2HafddNHhKMT6lUjjka7xY3/Hki1KxZ3ZEHBYr0Ims1TNmjWcaQrCuFRtK193jmgYGIJlbz5pD+WmGiEBHqF9jLj5AvDYPYS94JVjWC0Bk6GlIRG48IuUwF7FDxFVEss6+eFZbuLhABpLaUGZOk9JRJrY/7k1PijrTXIG05Uw6P/UXegmA1sIYSShoqdA3y9E2kI4H1XbfRv0HCU4RYASNWiwEAFZN+6ypGtysNnw8cBY9ZxYgNdFoAK5LAPEB6Id/ghWZUMb/y2E2OvmcVvm/s8GrRldKcjsOtGl2HQwwEKdkEIbHvtoavIIDTQCAnuosAxgA4JDp8nMuNWWE6Yjg5DYH+MpUu04kwb59Hq7PAGUDOJYX0q9qcCOQ59XswC8A4JZaAFYITavup59/2/1E0NfQGX2PRoJuaRDfZUx08zLAOycDxIKGrgf78Ytf/l1e1l/822+O8xGta2IAou9DBhkGYAO7vVaa6Ae1MktQEK7rmopUbVV/Ii5Ll0IXqvH6WgKSoFlsk73kGfgdQDmX3lcUJEVxp42vBADg/CnVPER/hhXOsuf9x5mCTwcBXj7jLB8q63tA3Z81fvX50+wnFDEC92at3v82dCvEK4OvnSVxlkUozLvDscGn8ea0Jx2fNY+SVGhc3DN1XajVIgJYgF+UGnIuBjATANCK1jbtfg60Rre3v5hM8wgInNsb5Zku33KojXUvWONhcCRim2Ua3uPFcmxRdrE2JFqTDO8hC2IvhICHKn96v5woYtZ+ynOfAV4CzuvzsdagWxXJ8MTi2z/vxmJSZFVS6AxQGD20xJH1EVBiGb/ASLDpLOF+DJDYUZVhPjMOrDvAc6Yjp9GASjjSAOg9OPdJDJjPlGsgpChR3Pxks13mkOxFJQDXKsrBNu36xZwm+8dPP8NwbLsVVQtfhjkYAOCGlJdwc1zTg3LAfvQoS6O4LPguFkvdSWpsHb584ExgZruIbIXtIWBaXnSfRCoUAlHxDdtPUH6rcQ9xm9aQEDgHcEiF3dXV1wCAQTS2m0Vu6HBI/Rgvgz5VonsvZtxnUo7OOEg5ugSQPlCwIpx2RfQfSZoPxZg88BrVx94D9gUF5PvRF0Wvj1n2UQhasdbgLffSAC4e3TmUssk0K+GTRYDVx+sDff7+bLvM5iukHTrMgTQ19aop9ulW1mVEZNe/85zMPHrXIBl0LGrEKFICAJd4aBLjQAEWIAyAirxaW3FzZM0PJY6yjZ5MDjddhlVVvd9GK4ZzAl942Udlml4PAgaTgcI+0B+zEY0hw5oigJWUwX8APuVHHqDH509rU9SfEag1IMbyCw4eydhtfE7ZqOoFS8RpAABnsd/68u+IATAAwGtqgqT3HwAUDUTUTz9dxHSJfT1yHKwPrzoc5yemxsifvj6Phv0oSKHL4XpN5jDEugFtzsDWyjMqfbU3qZq3RYRgAND25xIA91m6T8hEWad0BgBA7Z1cr5+bMsDMfnnY7dPaXU5/Uvk7GNZ+FrjM/lNfvQ2Y3DJcjKb3B+7cHraDXiL8XDZLYnmUj8NtanbBY4LjoUPIOFcQnEUwC+tnDqORHz3WOstEFG6DubCRka6ezMPAsDYzpOwcQeLCEdlicxyZSgMQR9GszWgAsiZ6/b9KpTn3udathPc+4WiXDBNqa4trGJ/LwuTrMoBKiyoVCwCoDs+9Y3Aufxh3pWX4lypNAtC4NwexQXokOtPSriv2ZMLHjwV/JxM89wIAKJ5Urp324SQdJBtaS7ZkaBPOZknnXuo8n103PfvXtcgISedcEwEaUGCVQvhOoKGRRbY3WIzFk3HDj6b8NBmNF3VqhhhW4T7PuO/lIgMA6FsdSjPZlgUf6p3XpuDCTe3cu5cDLS4O2NnrK20Rsjq5ZEmRzRKfqDQsjPV6vEF/rhNO+m7j1rMVy1a4fqi8bt/LZCikF1la7eyDa/K+J5rfzeO3XAtBo+rA10HDwKJoIDdB0KnYSGnNSwZV2lQdFrz/G/z+RHj9cMV/RwiTv78AABc9rKH7LgFA9wHgLWg+ANwEBgApqwSJX4OOvjjzGrlsVWIUuHh92WAO4FG/m62vQKCNI+FO2u3U22CNhwMYg6g1AxQ0YfY6aGtkUeldqRajBYVJDDKE3JnUpZY+Mh7ONhCaIGJMBq7KlxYnmZcY31R/jPZK2viU9Z1sg7uuCYsKaMryQaUnaPb7r8PlPHbs057GV5Ql0blLAKCGoZBmRZBWxs7M0FWH9MVT/e9RqwFb5eSYeRjrdQ0D+st/+03S/7hHZcDEez87QtBD3F0O8xlyOKKPux/goTJzipYRVLop2khXlA41uRL7xR05RkIpZ7ANkEPPRLNqnemg530VWphjvk3nYd0DAOAmVd0/SYvLUcvT49gmgFotnRqw6Hz4MGDYkUoC7IawIjwJV7JcnrklQpaoJIc3ghm7OShIbpMxufbcnpnP5JHkKUlQi8Dgr1InR/W6ZRLlmy3AjVkG3B9OolulG0RrmSUzBH+CALFHBADQCHCuvbujqAPRjpKmyWC06GslWfqsKc2Q/C5QSMARx9EqE5mdNQBQMiVY6IbYKQw2ayIAYEdTM4AB0xdnk8u3YUSLYTTIAbhNWYrDkoxpeA+wR/eadVKJV+3FJJXpbJgluUsgoISRn9udQzEWqcycZQ/NhiATQr3gtI1OifoaAGiPfTIAIL47Ht2hrv1BGEvBom4xAABAW+KXnQnAADzhjyFTwvdOuzjUaSFQ0CTYFApDF2rDCrLY9m7OQrQ1ZOqtoZ04FSt1dB/oVO4K6pRWnnRZtMEei0may65JMP8hAFiuxgFoGJuzU02ovdrE5GH3YCkFpTK10EjH4UPBCMevbbJW7EYyabIUUtJKRS36PxQ+qUYKURX4qAFAB4D7yPUyrnfVY/DCh75ieWnPOwGWQFky8CxQnXd9Mc5ZDsoUk2zqCnHvqeOwojYlBf4YQVK4sP7Ol//d3y/Bn8Y2mWzqQ1YvN+tZAZbpSWebNzUc6E+Vyxt1Em5j6qNDQ5MTpDQNgNzA5MiG+r98xHTQ5RmQIUKpJgEjB76/h5EA+IbLxCndLnmG/vjcgFbGCczlqatVCX82LnHx/UsdPAH1BGz6ebxmTHXwOTwOvAXZeOBrrTLT8X6TjakyDBxsuEcqe2Du+MbiR5XMyECFxfBBrIRyMb7kNkAAAABquWJ2U665T4r+d5raMz1c2YF9zi4BFP3aapoxzmG3kVmWCLag3/FnodaFCQTa9eQnUEDfWaz256WKHEBJJXN5PSgBaIHDVCm1XD4Ulf2p1/75FgyD9mCGNSXDxv9OsC2HvwAPBzPUvOmeZ+OtdJmotGx/dhpLCbjlnNNapSWr1aWODCYo6O1BahzT3hz8PWUQewDXCGZ0+XgceIloJPq5CWBwc3MjQO5sGAEFIIBlH1gRkymdwlTe46bBgbak2OUGcMh0AOCyFOkExlS+BNpiFmF1zIDndtckgmwhJ8OzLROjnDqJRTxO7SuTfXRxMpnNIeZr+hPtQ8UoKf+tkjco4P5wsgoGwHpzAUVrEwLQUWbk3WlupdxGZhS0riIin0Lh0HoE8E2HldJj/i4tnAHOF0zKFfX/sbMfn+30aGZc2hLh34pGBMqdAdCTYgngKQEAS2QNwQUdRqTWp5GxR9OUF+M3HiDbqOYNFVMe21zVyCXWUvAPC5CpUwhOdfgwS/DUqPRzu2aaKcD4dwAA1gKBXrlBtFkKYEgbxUWHTLE4dostQl/RY+zoVjDevNye6Tsg9kJ1M6wQKouDiOk01Yx8VNLXBC4bASk8mV6UC7iDlQxpeD9b20cCfRZE3wy9VTPgina5bVeEgsxfBQAwSwq6zqYqZ7H+Cp8c/PsG5XWxZckZVkCQW6zysxVsfbjrbPDz4zUl0/Df5fCxYI6b1zU0lYwkAOQhhmA6iZ3aiDIz0XMprUfU/Ow+0YpARnUEWEydsTFhCdYpacmQZAKAfD6KzNoBWn9vqlFe5j6QLMpiCQO1d8+OD4XOrUswNBmASwAgQyDWKu10FgAADQBpX2tmmN0w85MKPFeP/VgA4I+/YfqwmftYg1CZPE//S5qyMjA6zakul1ptTF4SbAk43VOeOkf3Mmd7GkCAbXaT7QMESNSJYUZzfQZkRQSLCYIBAITpycTbWFWtIeeb0SfQW+A07lC+ycAeixZLCc4ardrCuN59b7I2tA6bha7ZNJ4PLu3JRvlIAMAvmkuFMcPJa58UU7j8qDRGAijRcY7f0HTBAAEnDbDpHaex6VbVTGbkaAmAgNKQAof0OmIDoGUQANjXFNaZYKUkzAwy0ygNHpVNdpHmPDfD5OV8JYCN850Nr8AvaA8rRw19nX1zzYAm6NV50kA2g699WPKeYhXzvGdJtyjzluyyXGYRavQnbHttokSCMDKQakkMqM7rUVzazxmeX/JaDjDhIw1I9f3LnqwuguicLrocKlz7GV4Kg/n5IXJkYjW1MYE7+CWZ34mF5+fydl48Wz47y+REbXCTAhEgEOoTBa1fngeg2i7U+rYZazEArXhSaA0Uvz8wgjO+VKM3d0lKxIeqqdr8U0rj/J4ZJNYASPAlqnS7vuHNpU0kMip+idZldlGrX/xLz2ZVAsAB0BHwBAG4A0d4befodx01h34QpgkSIVm8YY2zlNhGvu+xgVQYiROcphld1lX7ou8b4jI0m/q8kIh4pzvbwc+z3aQYi2nDzPcIACkRiN5hHv6TbXjbNTG4YwE6G87vhUZnbpDDux3iVWTDi8KIx3U7BusGAEjJeyhN6qtE0O4A4HP3LZ9CGSF2lRF0OE1kLOozkh5q+JcYRjRv2PVnr33hKYGdieE6XmtzcUhlymnFNKAEII+LsGi4TtVicQhaK+kHK0MRrGv8TrpHkr3ZAtjBX9cBMAMWD2KszQQAvK86/Fjbb4c27h8AAA6Cb/3Rv5eFaetCScY/15oG+PTH1/c3NdxXQi1Lkvi5j/vDzLbSGeR2LbwxrFRJKxsoKE65rXahccZtOdf+VV3Vs0O4/wXSZU1uWX0DJp0iDmXL0Er3uZxBsxuD7oem0yaTMoEQ7j8BHFXMocDsQUCNkEqQfNYo2xz3rK+nNENNA89HtQmm/MSlw2FkAgCyh4AAEO3OYjrJUPgHV22ccAkkrTMBAMikULYGworWsx0Ox4POSjOl2SP9O2N+Ml/RebrHXk88tzzMKOd1n5mR0dE585kAmglQsVZeHHm+18EfH1EqercW+2yabYRNYRVvBzOQycxT/iFAIACPv4xcWunXYtM4JvpgJZ0scY95yBfLMM0SW/tDw+ii+FfJRPEkVQ4+Jp+D7uHRiOgqXXa2za9qoKHY0RjVxvzy2TQAIBFgdErhynA8gcGJyMRePHjd58sX5/MJhzecpvRGUWiKLhIvzmOGAVV+ZXpj1TTgo36zcB9ptUbVacYrpGug2/OYobMNQlePh4MNYCvCKoUnoAopT0pK7S7a36KLl+MObSxWbuL1AwBAD2tskTsCuJu11AoE0Ap3fVEC4L9bHIn/Fk7WcmVtFpaj0EVQ/aksIkFGKyn0gzssUgKgr71qMYXrXE7oAr158E5l7D8GAsQozM/FT9kCWlrAeB+uDSY84Kh70V+//3VA7EAAB/UJ88J7dGhrhHUxiyrr95zZi4JTbTXdGZWte3PhV3PYlwAAIABJREFU2wbzyl3r7QKa1GjD1Zgc97vPjNHVTVNjAgQ5rLjqV1uVi5pFcT5z1skFLdc+Kw+2vBgpWQXd3lrKEltQradrck9cCY504dJEaCqegEMOv2QfXNVzeAEbfBBMkP3HBpiAzNcZDUAFyPN5fPErv8dV82df+xOWAMmUWMkfAFCsHLLPNio1mZZKgxoIxtw4mXVKMT6QKUIsnY/PDrfxAniBweE+RYnAzovc5waCZACuQGnoZQI4K/Ij1oq3RLoCEsAiEsvBLKr7PB5tNU5GzWeYfNWl/mKJIQ6IFldx3brnn86A7DrSWYP7gTOCQuE1jKCk3TgCALgEINttfaGUU6yGuXZZLwsEcNooDvAYSzmbYxDh2WO3yi5EppOgdkaEaGWVjLINWxkFAAR/PrkEkHvPHXVlxoW/okjXs0R4XluwWWI8t91W8I/1taN+tF0fW+duIsJciX5ukT20a2k905yArQShwN88Vqy5Ipz2rA/uKc9u6AxAsn0mT040k8ClfBemfLVUv3+VG/FfVUJZyGeHTykeNRHjJRG8TEpzH8Q44bUVvHviOveDSwD4C48WFtyYkBkAoLqTqpPEAIAuU+MRneRVZ9XvmmKi8liUq0JXjinP/16sxu3ytpyMsoFcgCGgQA0oAECLoPVM8308DMQ1IX04B3qKf+Z78qEWwKd8bNwwgGteNPuqyTQgc5/Cw6nqnOGNNxQMxkK/n1s2g7+CiOr/fhgQH2438pNn7etUKlz+MFNSt7VIOcRzOFPiSGGnllyitpnh5eH3Ay8HU9doTCpa6s4CAM5ERDnrEwWtX3i4e0Hh+dDpygxAD3x90VUW3Gq4ofFPxz1FSBebNAs2qDQiHps6pXygJFU1KjOUDoNVtBmb5QQAgU4xA+K9JQk6yzRC1sHXosAE0Gbgz3sR1K025eIXEFAZrg+bTv11+pugilbGcx54Obn576jEVnpXyTXbsoxRsjYnAEj2f2nLnCx0jucOm4EsD5myauZxAuSzbAwAP4MFZAQA5/P45lf/HYcJqRXUrZyGR/N5SqDIGnibRa5ZE5wS45JEYK0PKws5cyYgoHb6noEZbbwsEXqACjoGrPmJLodaHwNA7gXhJFdz4WMSJ1OJS+J1UHu0ARPuCPfXCyBpWqGGxRhECynb+0EZYfQoOhrbfQXreIwwUBohtsU6+AMA8NxE/z0ss6GXYDugjZvKqtgCLhz2FhJTYwOGAaCIcwekecLxztIXSjtoJ4MIs7NcKQFE5+BBQmu3RYqBgogWg4swSlgI9poBCFBSNHBS0bw4AsYFQqwHQ/DHfAd3bLAEYG8E7lmIDnH77ADKM8Qnb09y+lnXhX/EIAaP6VIp9sAgU0RFzJ9ioVw/pc4Bl3S0p6L81yHEwVGd7vf5rdKAAE88A3j+28RJItX5HHWkLuggGXK8yiHm072UK8vvIPqfCgDAAPG9mKl3C8p5omS0uizQ3YX3fPkOlHs8PumS1RzgqBi0CxWn3vGXFAYvbjACMABAPcYZYPNGOawpOLEOgAtAzBYK5mIAFP1E0RqtSTEbcGI0Z5SHHwd9v30cHGkqhLwwxSRqWIpZqawj8plXqHxrsxDFOOtezin5ABVIQthgQyP7z0AZ+hSAwnPmVwDAfV3aVFJVo50lWXiVFEDnpXPhLfaPWfCV/aVXtWrRAgDiNqyMjtFGAwCpmSfAZVORurYI6TrrzX26BiDJANUzDydHqZtnluSFZ1QcINFbBCM66wAg9JUQrD4PvgPBalWYjbKpDQ9b6AfO3ph01NOdncUq1TB5Hz2go7JLriP58etxXfoshNZmDbTV5Xho+P6zzZQAShkr7gPHe1Z7rRRdjMUOMmIH3QrlFqNsVUYPuoKxOFUHUWhb+eXHziNshgAAXfvsNZ82VlwmRaRpPTIo/s3f/50LAJASgLo4PEa4Norr0c6KLzIwBDgMFbWldlgH0a16gsnSBNwb0KByfzkeAQKQZMBi93AcI8Y2FuYC0AgV2j76ot8eJVBlWGJz7M8BVsPDsLhqDLYIZH1QqsMDGhKp3gP6ROGGdVRgjKArpS5qKw7IohFM8Ww1tZIsAFWuLL46oJj1o3GaW9bcjsozl5MkNfiIpQC3cXIokadI0kuEw6HE1aYNVvsaHIqxpYF0B7s8J9m15PHtSJLYRqupeqS4L0qgl5MFCwBUVhbrq9kxxvfzaFvNF3EJDtcK3YO1X8yCM5rYw67QwRKmkHHmqktpttFaO9Szfwub+/mYIo3cENP2G3DnAV7tPdKCyz1ulrdrADjrhSUrAd4wPwK2iJ3YfyrzZqyPSp9S48MpV69n4y+XpXuSwiXTWiFzH/oZnHO0khMnyhoHbmDL3lXN2NCSDxOajpl4SZzH4sXq3fPijOxfAKDTnch6RbHG4XyuMAYbB2hYGK7PaNOZVoa56FDP2JS9BIDbkYEUpE6MIPtAkgjFeFQ2UJB6Tt5jfRpje4Sbl+qm2CRYYJ7kaVMgtVsEACSbzaGLDPOy7pUAlFs4A8qk9zR4CNtxDVRfBuJ+yg0AyJ9aB5JiRPgEPcHU1D5Gz/s+pw2wNkbVjxwQK/zrIOF1eXMRgVs1D9ovGVxH1awLNgr3mmrKYkybWKeA2VNPjwbboMalVvbcUtV6ToIOqU5Opd/WToYW2dUG9s/iYMxayncubQOA1dABgmNGOZFgKkGDDUIIAHiw2w42FLMFlB0ABHRdA4CaYBkFseQL7CDgnqCrmOd7XwEAghrfkBKpXeguJIZM8J+lANHvHQBI3TIr9ZKGqVsnTnnpS679XxmzGDIAALzmN/7wT8YGolb/oOqN04NA4E+4nF+glVsQJ15ZaZZ8fBO4xiLEWizYnfAxQJBkA9MQV+uxR1aFqYnIlmCdi84QBxEwGzxvrgCA9o1Kgby2ZrKFZADiYs1isBFM0fcRXogh3J0O/N1qL6zg5UCYCNHm1IO2liMgrkFTHyWuwtkGnZOdQ1kWCDdr7YnTNZa7oimygp01fAMAjR72LBMKSeUsifubNlhl8F4MxaJZ/FqUtzNi8dQKxmR1ZfwkT4WPMwB9efL+V6HbgrLynXEJFM/MY4z57MjO4WcFy1kZDYHC2c1inNSFNgH4JwGAZP79O64L5kydocNi4F43AECHDPc0g3A6aJSwhInT+jaDhUy/aQC4xlZo8dU6vLy+x7FmCUDTHqM9EoPkvWP9jEoA7lbxd3PhZj99fl+VaqMD+CQAcHuzEUMVq3EyaPPzJM4pKXKygyXzbPPijMC1oghFvLooNi0wLhBONUovbVor8pKS2S9OEi6pIq4/ydjwodebDZFmdQFwkwTRI3t3daVNJAuFg9eSEcykdRL88cDWZwGADYoByBSQrcValQIxBW8q+X2QXlLVKgFkA+TqZwVF1K2GN8gTW1PHJgBYwMmsFPHyARBVqLuBDBatNAooEpKQjvc9iDESryt+BP6QWMjJQClAoaI7fIQAgIcVXxzMYXNUipHd855jZXut14skB8iVwKTWg0VDaIeLIh2vLzMXZA8J/thUUyxWOg6KZFqNMV0CzsChASA6TltO6pZXuoYCShX9pB3AMBNS1DWnwQDAa1l6iMkqdMGmgOzsjmDwuhrHm/sf2k+1Vzv5gb52YCcAMMig7tasP8xaWAEIIvL1q5sm40F9HRRESvwXBiDUO6nHM+GzP4/vqTUN6Xzg4VulslkK0jrWnviNLwsAfPMP/4QdNRNoJ0OfPgBiaUSThkFKQMAhi2BHd0KIGrFXHWhjqbzdwmvPQJCe8gGqouzRh44y4f5hNw67PSfTZeofngV+X+eBwC1DalNSb2/utMftuSGA5c4MAwAFgOlRoVY8rZn7RznxKWhMGpdsPgV5VpJbq6K/gzWwJgOeIbIytSoAgCek8xPXimdW8dPjfJOZYY3Evx7sTTwCOBoXmSMNf+AzgfsGMZcYQ4B5jva2CyO1W8UC2inU+5n7yudnaHtemzU47FLxwR0mNOcfw0LWt0FYAa0GALguOMBoTm3kSCqzqNHnmN9V8HcZVQFa95iBvNz0tM8uEg47wCbBwVMEAKguDdtp85ILAOB8d3DnsayySRKxmRgKSJHqd7cOj3AmVJiLobH3BE/s7ID24TQYCuwgSyZFNK+Of9wPO8GKUZfx3YWI0tdW/gXNEfE6Vk32Pfv6PJ7c3bqsMX0IMrODJdKUMy5l/GOxwTAgWGFCKeqaMQOKfZ1j1hD1bDI5bn4/qAUo+LP6OEO7dnqb9yDGB/zuNgSL1EjRUMQyD9WeoeO94gSXARehqrPobrC1+Xxn1pfsL5Q7HmiGZwRA8DfYtqe2HL2Cln4HMjRCqjY0wewp2pvzurV59Aqxe8UrbUAd+UGEQhQ+8JAhm5gw2MfhzAru1KoK9LSSROrenBbvNlVRXqZM/YnYkujMrmJnFA+5LwFkTXEfJqBbESsKtOyzxJLavJyKlpun873K36FVY/CUA6tbIfZML++Pg44bhhTd9FgnXQeAlQYYsx0pA5ASvqoZt3LwrPn6uTFIdEMiU3KiBg2KozTH53bwY03Tdbh+gEpLorUQi+Ki5jsTtEkbp1gAsGllNWskr2uYFUQGpww9sReDSHDmohyJnNG3Wdkqg2H/LccXwACMMf7yj745HmFFSwp/RgGKXUEbO7DxPiaImJlKQi1gFBEfgoCAmQBA/AHQPqupfOHXEwAITFBLPxwIANCWhQAbI6fOSEQZ8t84e/ceyfIjO+zms6qH1C65+jaCBViADBuQ9eDKuzND6S9Bhv7w2ssx92toSYowbMA2LAjizFD0riTrAcEGhBVkG4Y+jzXTlVmZaZxXRNzbNbOUm2hWT3dV5s3fI+LEiRMRfFLcycOBAIJNv4bOZAI7NOSqC53yO/cSgON/WS6cQ497gs99wuwDgAP0/b9KnwTMlamROsduX4NhNhRPG0TC9XP6nuj+x04RJ8+Hy/0AgKixAjC83ZczAgSvU/QOAACgjpGnJwPGS6e5J5kopyhegVWXkrkL3jjoAu3DNsqruWoLJYQI4hQRdwrH6RrvuaVFVc0yrrgieyoWMwl2tDVmesG2bgB6dWlUp0mKwHHDTF+neiX3h34n+hSmVfBZlDIWoFVVBISTirlw9sdUSlSxuW8ImyHR+as0Np9D9ylBqffSz300AM0ak41LypNNhry6wy6KntRpxbrq3ssu6+ehi3M2yl8zIVH+tn9VIy3eTwn8ioXjPQ/15Z8xkJqsRoCEPrFFh/vz2QBABgNUPSNlH6qmUD1j2aKeGDUgSIzyPD3g4CSESq4nB246f9LdXOlBz1I1KmHMWxQ4N9kUXkW19TklfkAGf9JVPgO1grq/w3E4Msc3UB52e20hSoEAQWr8LHP+bvRRG+gyNM1RGOIy5/C4RuZN6dQTHXrxczgYXKAPQuj+zEU0mtaaeGqi8+CJ/ynoWtAJDzT0qHxyLFCgAYyE83x8X0fjOqFA0GpkkmYm1dTEzpPrPz5Poqco9kH/p1pESnMBkrQXZjtk2/3Y/x6PxANRe5XIUnW3okjFesgJC8Qlf65oA/heGhB3nNyU2PDQ+7Okh4WixOTOuoSPSt7qKKiIMedSrJjV+76hSgEA5HapIZd1GgNEAZnWlw6HofVxLk++F8kNYERoes3bQoW6jMlg+2ZWwhyW3avoVhkHVowvR4rMurzP5LMAwHJY/tqPPuGa/9FPf7ncH+h0ZweQ8+FhRrhz0TskjN3S8azeRQkf5l+grSqdpZsw1Zz6jA3G9DZR4tTTuBwwKQ4AAI4nR3dRR+RoRZwoqpgXhTa4nMv9dFpuw/mTbYmgj2XSncZMlFW9CvboAwE1vNsgY+YAAD9YswIAqukOAEBkiz/z/BsACK8LoMG4q1lTQIDOrkT8KcVTIyekO56Ww3IAYDKjhmcjA8Ao/+q8v1Neps5j09pWmyGJbbSDNxcpR8cIfpbUKSV2Ass7NTwlCI5mQ4BF9jfpX70RjixAfwnpHIGLUNb9ka6hWaQwbNE/sEQ53TqTw2b6wBU1tiVhhamxCMtMRsTUuofwBTCqhbWDALdCFhAQAAiIyNLUBMWhpcN5k/23tRuaA81iSAVYQyIFNrURpZnTeWm2MRVqAQJpp55nDnAK61rCVN/RdDeE4HL+KmdvPzf/O5BHIOJ4FAAgTd0AgI6FqFKon5e0OikZ1WRq1G23HO+aP76meRrdzLr/gIq8NhWx0QAMx779QLUoM4TDQnCa17cDgOTZiw0Y5V6i8wQAjI3EAozmMxSAuPFPckCISumYMCnL+HpunE6oDoVoZeUqC735c/CCZthSSkfs/CvxOhZDGDCxoJTviEChriVSHgeP751Mw+gMNbPw6tQFGOF6X9WDSUxlym8FAOjMWiSEc0Fls8FS6HE2hrFxT196sS1NEWrdUkOnB+caZq3NRrB1qT93AQBTwHi9E+oAWCalPZR2xW7L+xgDOAGA9ltDWeKwk8wiCHBvAtKSRu1IZRGAGUDgbGOWe1VRVPlPgwDNr+jXa4rQgJkAQmsh4RDa+YZy7w2N2npHwa77cIC+BQCoyXHS89hPVAQvg4k8NUD+bvnBjz7lC//qp18KRlqEOynXnIGqHhk19aRFbXh4J9BY5vK63C523o6Qw2jheRkN75CzRl8K+G4BgCO0O2FEoE6/iPqOI2dEnjx/0lEFAA7L/vyk2R/+xTM0Q9Rxf3JHAy7gTF4xjpeaJ/1QwAaqCzQq3RH/fSdHPZTe2LUIr3lO4GDQN8QOBuuaWR8sevBsAuw8ZyC83pbTQxJqjnI2COA0UawpdDt2tDwjnuYYmzZFzpXKqvJSubjcYzFiXXMO1gIAABqmCQDYmGg4+kyzSwA2TTDuAdpxbwEA19EpF84TYEmj6u3D/AnsL6yqCgDAfY6jC6O1om/MtomWjyDSue1iANxKm820GvBQi5A5GjSMqdCS7UxkzLNYMhFpaxL9c42dHtDnkf5pRuwrABC7n/RqpdMkDC1dRPDZvFcF/usProDrFA8OB85MWYkR3Mb3TACQOj5rfQ5UDgAAkFnxsJUMewjtzXpfR8ahOKnipvBtRxYA/3sLACTqT1RY+SOtNzcb8e+6l50+TlIBofzjIMZ95k5BePJtDAAcUdIS2/QCIyeIjhKZJ5KwE+J7RlDnw4SNZw7uFTlAAYCoqHnwXeqmz6d0Ab8nbVJN3RqWV/5QiXD9rnpyi1dkwL0uZjQYEeMQoZWwxXaypFVMIYPG/9cerZy/b/KFeWUh9i0LUHbUbMYUS1aU5ROfCD1CvdB2XPN8JjvbpAOoLxklmAFeRNxvAIAV/WZx6HnR9L8JACpVQEvmaN+vVwY1z+U56ErTtHo5CFuGXbqN1Rkn8NotV4i+UAqUHPkGBIRRiGOabArXCmV0/EvfMnilIbzzZeDG8jv2MEowcnJGu5tSYHTeJehN+WxrDHAKVa++X377R5/y+3/1s1/SKXdfAZ2xALGZgivaMXSsS61gH6CIv2ImB5z3qwRQGeMrQK2YVd1EbjL8AQAw1D6l1LmwI6CYHvw6n58CsYt6rXuJEcH+99Rxxz7MtMW0GTOYwFLfD6DR/Z7+7MzVshZfmh5G/6w4icLdki9qeqaAzdopUsw6LWoAda+6fzXjEQBAekKNyFzeZhDAs+RccwAo7ya1AOogSlAKEePlYmPqMdcbAJDznomCtEPWI7GKk3ZcIDBOTWdAq8ZpdrGLI3WbVCjKFNmUaDh52Z3BAGRUrQ1K2VuYHHaC9bwO24noZ8RqWRuQgMpEhoKyPcu9kTrrFIBFrBSGS3NVKTSmmqNU1sMcmJKRjcyvagDlslf+m/VCMrFhrAXUtgCgzqDtd1VAOXhKWlEsbtv2CbxKlzHYLDErerfY33XCoE96vq9YM9qvFPLzdRC63KGhJgAIxZd8k7rE9SZS4ch8kawTUCryfRrnaHGOS7UUsek1mQawfSsAEChItSTKKGx0EhmP6HkCgOnAdcgQ/bgO0p9d79sLAQpnCwDqQOPimaJVY6LkR0z/Gu0FRXPzLcZjhzULFNN3Zz5rDNKMqkqdX/kwRXtxHuUo3cQjn3Ee0MkCAABgHvo24HFmQikMH+4tBKBoE9MOKVbq/W/FkvNtafDk2miR9hagIQd1gjhJ9Dyi9YwCDQBgHtlDMnh2LMBKjpgi6bWF7s5yTgHgn/O5CwR44hb6QAAApNthGACu/2ByAigSPfHf8TwAgAaRUwOwBQBiAbolNAVVh93ynlFtRy7c77oAEgYmKpASubUB9PlwCAYANNLIobtsyBhHRtAAgBE+6swRkaMAFyk4fA4uohvDuAkKjTSHt4gq1Yjs/fLXzQB8CQZgpxROGS3/MWc5e1N5WEcpBARgD48HNrhBvhwAAHMwRJG7K1r6IBg+UbiG5wMLgPPzUPkiIQL7FmjkLu86HNQJIkCBl6SCsIdqBoPmR+dIUwo0BMhO3QId6bgpZC4QBR4NpJ3WS1QvVbWjRGsz+Lnu2VMXfZmtoI6Cr+FIM2JNk1zq5aN9kxBNDGJy3mkkU2LAtB9OepTgD1oKTEH1aN7HY/n6/dc1yTCprhSKJj/fwkh1KCSIYMkoPg8EgYmOkwrSIUj+nXaRRQg6DTobcoIo4VTjpMyU0EkKAJA5TqfD9WjfLoWzAHrYGJYW5hxHZ9A4mWLSCQC6W6VLWcfsCtkPR+xUDTSNCSDq61sxWSTDtQhDRlgOlSjd53TTBG9CigRdHTB59LJTmSiNb7dsSx/MHGbWDn8CgJXNnFUMQ8ydlEOCmAjIvbcgG5Wtp1H3rGK2RcUF88Q7UthDHMWHMEKFsXq9uA7XedrYvjj71PyHOuXRGgCApVkjQo4hykLPD7EFAFJdfzsDMAFAGblBybBuOzniYdxiPCiCq8igtQopB9GdWLvgKVhLaV4ARoRVdTGQo6/OY+kiNzPjvkB5BhvKXB4AgDUF4slyjgTkfLTTcd61xmjVClwYHYkj5og1tVX+bKH/8zpew9PTqfLzMH4pNwyY4jAMAwDODnB5EMt5WPZk4eQ0dH7tRBkxOgF3WXuKLJkC6MoMiqOGyCf6DdKnNpzUqnCOwWPZecz0igEYlL3KhYYGYZSb3QwAMt8h9KVYjyIfWhMQ3UGOC9tip+8FITZTAGEA0nRmyoWYxR8pAJRBegV9l6UbUbJI/y9WTzcdt/V3P/sh//zFzz5nVM5IK5FGAIAPyYxEAoqklpcTQBkhHQjq1j3/QmJYsSmKIFUGKSdpuh2UOADETTXw24gyIq0Dpynq2bMPrMbBxLvDiXvPj2txrpxV+gG48Ymdf4RzOdMFACjWU6VQN2bynSEycbfKlAICCLCJDRiYpPtcrsncP9a7R9VWiogVEDLdoqNF1zGYMrDmDAQ3BEoaMQp5AVop6HOE3r9/L52AU3YKtlKqt2O3P50DrwvvAdKaGBcMAAk2VwAg6nitTxT4jjgzMMvOP1YPgL9SAO6qp3gyZ0SWLpoJAsfQC9QQuD8CF6Uny8Y3qZGWwZ+RdVJwVdZmw4DRusL9aN7ULjIMgNVgPI/5hTbacUlx+OmFge+CzdiWkRerQDGwX2kwf/rEcgvUfzjEaW2KYcF+WS74/LPqwC+Xl00aIz64gsxVjr8+zge9NmLDyWJ6EiSTJgcRhz4aQntcFjIre0Z2OCikua1QZ6nRFLrdl+Xl5eqaxy65C/3GV2f+TxvIjbRhyqofkMcf+cW3HH4QzJbCl7huTYJsGYCkNqaLXuUCA2hCfYY29n9TJLf5NSP9CEHy+lKsy2ngd3LaVUkwoBsNpQFAq18lTkyU7avbUfqqEQqUy31Zjc8r98/14sFsADATASyZpEYnVHHvTwBcNABb+p+rjn07wRh1rbqcb0cPBDzME2rqlvSGyiHTcetwqAQouegBqFSG2sNmaI9D67GCAzqQw3LwVL4wAOq46HKgMnrdCYu5bTh/GJ0M7jDLlWiMUWKm2VkgqzsikAwG4OWg9tZ1Ns0shAnY0oPFpNlgQ4Gul3Q6BD014PD4TKq4kUPvuI6sgkWAxzFNTWBPzkyVKlpwGkrvM1bsd1AFsFuWz3/2xQoAZI9tcXXqE5XZcCvyN1OGtWelR8q4jEVHJIdZCNEs4DCyLz4NkYeJ3Q90pFhXlrjhrLh6SM7uWNmxaEDwDACWqLABAES0GPsSmpxO0uJdUq3QFzBH73QOgB0ZALcidl8BvY6iS7ZkTuqMjdzVZCXlXmx6M/C3HL9nNmjxuCCqN++59fF/6hLoQWpmxuD851RM6qvSihhPZmbWQTWHKAUA8G74c3CtDAS097wMlUZgbTvvIAJZlbWVQK5yyaMpm1NoenZZu+wZ9RMu5Q1rVf0FDAbkWpKQTGVABL0CQAEA0szoXKWOXwGZey0MXxK6Xu8rHU1NYloFbh/S//hO+B79anYD7Ai1ILY7/Jx0oO6MO6Zshg2Ji1jddwOAfodukMWfA8OZSbNDvV+fIKDco5dXni5rAO2D/5c13vZKILh1GbfKZR/L7t/d/t30iR84uf/4N/48AcDr9UrjBLTIchUrpVWzvlvev79o5HoORcorLMqKOrtQjg8pl5wjOVWFMCnGrcOv/x7gQcYO8wg2KsjeS22rtQ3zw5agpZmg1efPhk1nUxu8eVZ1MtRBjvNXFCpDpnagrn5IGaQjazi/AxjYtLEc9LiEQT0ONmmIABwZKrAzEH75CFMApZWJQ1JfglYJTxqJz8xytiDsrpgQhZ76fEezXi+mXhKlI4edPJ3pQH5c13unJjVRQtgmGHAAADHQPY56jqLmBUWEa1FhgFvOg6KnVwKA9GYIA5AOi8l5RswZIwmHQFHiBABvaAAmAIgGwCopAoDXEwbaiMQT4EoL6Kb6cyRXwNOVDpcLBhKnIYsYADp+WWyVR8klVg8AMmY2bucz6oA7zVDDTuwU8bl592oIy04AYFmWL/7e5xx2xecKAOaxclfEMH0hGSKkAAAgAElEQVQj7cMoxrlIQAs4EEKMsGpaiPp9Pp9UkuhIS6VYyrnvb8vy9ODuqWkX+4WAklfgIGeuaX8cgGMjhmcFA4DUT8qAK+VjipvnwfXm7EOSQWEczqP7Sebm6IZOadKS7niuPiA7QbGwO6zha8ZaexpqBkFx6Wb+x//NbnhOtbWdU3Qoh61piOymZ1tL5RVsI/YvANq9SCaLSJFdiREzKEtfSYx4mBvnXeBkeX0AAGjTMcvBde0sT7uhYdgkpbO3SdMOU5kRvxb4rYV+s3psRNmzHwtTmOCBRivtEs3qXIV1yjAtASpXBMmVVfnfGgSY+6Ry3/Q/dRmjuZ0BgGxlp4CxNgIBYppy9jgaOk3P4khTajx8yRb0Z8UCnFMJgUvMc+9eKmK99d2537QCAwAkQNYdtX12klAWA629D8ufXP/PD3z6/Is/FQD8R9/5czTyEPfooIxWoyUnw7/rMivXOBrNuMsdjCVRd3ooGygQ3cN4vEoDkJKgLQOQKExUrKO6GExEAq57T1QutzioeoYapr9GWUjlcsBwWNgUanMCkJQhMvIZ31cGDxfNJWLqz+3oq5TxYAFw8WSI+QmcnyYiZumU0zAGNCqd6Xy5KCyDVEeOaXCz3ADQet2FsnUEFYXigneddx0+Gie35syzuqEKjUecQIUrfm4fTuazC9g0vMo6ZX0aeVrZ7lMIu8VhUodTGbjkqHiIXTUhFNcakaKq7azhQIv5cFQyKyU0z7wrOwIAkgJIFQnZJFx4n22N/1UJph6AN1EtWU0xs+vkabdcqfx24xLn45KmSNtjXUyVmaU9sZC5OjSKjNOoTNHn2kcIxbTSLjmyFiDH4en5Ixl2P39AI+4kzmNEsGnvDYPz8X/7Q36WL37+xfKw91LApXpsdfVzV8uUoI9ueTrCEmiB/8ksAZ05tyN1xHZiPwHd01CgHEcLZu36WHZXlPKqxTbHd8NZhwEA/epuhGVjxkwB9J3/M+cnpnEU8QJ4Wg/iFs8UzI0JdEkDCGzcljs0NH3dzBynZM4lgGZnIgYUXS/x5eGm9s/4JQFsGButERqHiRH0M9rCiyXVsBMGg06N8ZhF1+TGVAFnXF/vUwIuBUB63k5VudtfAiamDg5MBUXkfTxoeiTAWUCjzqwoefYpKE+mD1jMfbRa2K9EsEPLA0aCJaoEizgnThgNFbzsb6p1TJMbOBLgUR4DpkeOWEBeyfHojbSuK7xZYloqlXb75XRSlUHKMiPQyWchg2KWIkFWtcM205RGQ5rgORqB2bdUsDXYsuxZBQVlleWk9V6adid9QoNo7rN9ahqRYR1Xttt3dM6Cwc9h3fEzf/Lyb78dAJz2IK9UuhJ6RefIxtJRAWpSaRixmM5PJQLED17ZstLd7ZLLT17FzpjiHnexC1LnplJU2CMry4mPvgArAGC5RARt+HnV7favCQByKUPZJp8S54hFhyFaOfYYQjyDhTiKWi2IXKmgSdZSDMI6cTfnmCCgnAZ7xne0TJ0FLq8BAOmv1KCb+q3TXXn/3h+CGkJATHSUQEfNJJT/mnc3fcXJGFicxXWFgRgMQJ77mwCAXaEOYt7BrYSDVAkAhhBlDs9IV1VmD8AQLHs2QsHnDMDLc6cMTymIQc9NkQvrvOEgk8zKVwm7jOstBlRHy60IUL37jbJ9xvnZBitR1s9lkmmSAwYAVQB0JIOmzc8WCLCDZ5mXf+cMBgAQE1psNgEAp6UxQtJXtT6RK8B/nZ7eVfSS6BE/rz2XU9S5tEJ9WZaPf/w3eM9/+fMvlz0aESUH6fIzgrZXC+CYarBKPWN/HXlQUmiaVndL0WxKybRcBj5Q7LNzpAeqgIGBp39BMxp18oSjviANgLWnUBB9CNIpsqdrJiV52u2X7+yPy+PVXfFSRhqAhs9FIKDXox0yHU/whX9BGWa4lZR/WSCbmpBiWGpyZTQB9+Xk86MzEkGuS0V9L5N2SA62rBXuMGdxKOLjvSLWcwV/yuIGFRybhmcu0DfHjfPcNgNAobCdYVrR4i2OxxMjRQC0Cobo/N3ZMdMG673z1K0XwbnB+Ve63cxQOVPtdd1fEordV6MAgIFi0l0UtDKtJ73EmSkkD3niXupcV8M6Nzqr6NnKNgpqMevFAID3pRiABCwuS1beW1vojplhUdmTxGmY6oo5QvzSWAwhYFjWyQQktE8KsGwK7ee666HRZPXACYjYAgCVrup851fARXzaFgUkuN2dDqdHFoR7XLWV+pG8aaZ4gW5Lr3E2H/CGEhUZgePnusxE2mXlZJ0HozxdxlYO1Yd+GPU+jL0oMwWw/aCcShY4NyLAep2Rh58Ucv6dVLArAJS36rKeCHSmQwsdk/cEtcmyHrMAPJxBpuxVIno6WoA4WV0ZqGAiAkR2VuVTPDi+/KHQk/OLAEa0rTqwyUBn8pXyV3wNYhMbhCE0ChCSO5HRynOF5v6grMoINs6fdBabscj98nnsSKfilc7E+XOeA7ybQSYAAIw/cvFF64duDlvjM5P1Wqlp8c42lqVZ4Ht0yZ7Oi6BLwG3SNaRyB/tCWtnUKAwx9xIAw90aKcJyO1Iqsfc79pJP5UNQPLfPecIY/YDIMF0TAOjPHwIAgiBG9wKZAAFuuVYAYAcDRzAJY46JgEf+OfQgq1VQuorpb8i/L/flkz/4m1yLX/38y+X07mmdwnETGgB/LD39U1T3Y2AYdRvohMYmRzLQBADsgoc7FeJFQDdBhGalq3Mb9C+P969kghAJ4SzC+aMwNa1ayJxZka/IW68HMAXm4AygbgBAc2iKOxPnkvrg17QQniwdB/DpvDDS02lWFoMiRjU6053Ub6bZOAAHjkoprNiWkY8rcS4jVs4OUHlgW+vdcjiriibOv3QYPpfR4ITF0mPI4OO8sQJmpP0IbPg5dK/Vc04rF2chJwRAhs6H3aFOIHaWA/Y4XXsFjxrX+1cfDNpP9w6xXwggYCdGA+qe+WbNiLVHItbcOtiDhfC0nJo4GQCXUGa4Gc81x+3q/uSup402/jsBYnxdpwP0A6e0f3bOX3dXTAlFmnUelG6gNUn6E/cfQ6zigAe7M20h+1oMBqDSpxYBpynRTINXUBRmMQAxvQ0YdKPBlFJkye3PVYif7QPnXcR5PR6BXYGK1MiFJWqj1l0GzAp9RNq4dP5dIqkRaegB1q+Dt1MPc9NfXqhuEdqikBn9z8gpziqbUR/QmwDqcP7apgBCU0fQke8NAEAjHBr2KteK8MqXzD2zE9lOMKADtqb4igUwg/r0dDIAUK26Il3JNhR6qRmNSgBdYuTcK+lYHyo+70atDz+KDmxsr6tZIXT++E12AYfZU8XUEtiiyVB4Fl7R+Y5ms366wpWJ/EljO//PISzWOEiL4DXcqGEVUSjymu8hBkPNVaoMMrfYeUA63oDGUX2QSygQ6kNdGow1AFhhY6cC0jOAZtERl4RHc8aBrApa1LK8yr0yUk2QNMAL5rw7KgmFKIPk/gFR3rqmOExSvocMAJlNrbK66PX/2Cs+LZd5FtWBjIYae4YIjg72sJyPZ/0+YMCVXu/l/Xv2rND89yuf9eM/+Bs873/0818uh+eT+hCMFEBmnsf5TMPEPfFnQ7RWrAPTbMpn0kVBm2JxShhDaj5cT0+2A47q/ZXOL0xUAIBANFTWAjNqvwtAotw/gBrb2KKhDlIKrNbx5Dbn/2f/kTj/gL/cJfbv931kjpfnVc4f6weRZd6/dZgW1wIADA1EBT+DRWW6g7/RO0T19orbFHQdCQAk/OU7RlRoFrQ8m89u2wCBX6WwkgdP8OLzx50QgzabbkUThL2E/aq9L9YrJXPKwUf0p/OddIDKKF8xi4siblH+urMOPnx/9HwyiLG7PnFOG2cOg6e/0g56qKL7EDBtxrhTrXQJpgisor+Zrq+nWopCT1XM6NAoR7Gc8OykzcU0SJQ5WBS3Ui5x6AAADAAws8GpjumHtOYOiIUiCgQUgCAzFcZsrYOLMJrNoMwuTAYA5wIAYLf/dgCwdf61SscTsLMWhLMAjO7ptC12YLDmw0p1qnPUROBsj6g6duWYXd9rijxvxAikFNRahQCAOP1Emzkcckja2ChHtx8kORRusDcl6/zragDomNjJrsmaciiVl40p8IZu6DhE+KXmzQVKNPFYlqd3Z+kbPEBIAhaXCiXSWLXA1FVNLjbOsQwXDYeMBylhtk2N6l4GkgDA+1kAwBdliwo55GcAAN8LrQlrlrvPQkVgLgPjQXZb2hIG2inPvQzTUMOZTLlyRV1aFSNUJUIBAd7UCUJW1NoAAPLlFlUZ0PTdawagGAinXNTYSiCm2sQ6H5lubCrB6lKq/JkOfObwRpQcIFv6AJdxKSCymKnCIt0LaeL1P/xJufMeMQwAwLQd+4k/llfnyRH5w/k/n56W8/GJQ6hwdr7+6iuC8Mvl/XJ9XPisv/PjH3J///jnv1weFOA4xzpblToSzCyO3L+5rzBSqMOn/WBdNj4TDKJUGOl7r3OjFroHAhzVIOG/by/ScJCi9yRPgAAFDaNE0s2FztCNnE4CABB4XS/LHeAGdsZTESn4dBVAUj7p4cDh4EO4FW1EhGUW+xcTwCEwRS+NYgxeFMxRcWVL5alVbkquYr9bLhwa5Na++LM9Ac+zh4spNafUWZo6leN3nKAozXfS55zrGq1GhL+mhXVvh13zbIbKPxeg1oTB+s2znKSIq1O4Zm2BYy9v+8fyeta+BQCwpLqakRlAx/F7UEgxZU6ZME0E7QbBj/IwnqZMG0cAai2Jmnx5MJqV+RU3lJPVKG0CagMYaVfdnplnW04ZAI5VF54fgM+miNoAnmA799XMuP2NtCUia42i5OQtlE21U/1bxLNV5ux0C7svvg0AEIAEAPA50/o3A+7c4Et2ToLvma6m1qYeb4RDx6cnpQDumlZV6C15e9dsh5LKhK5iAmiYyJ/VYvHDV7mITkwQjC6gUwBufUmFqgV7cQA8iJuyhkIt8xQaVKW2ewUmqq7S5UHfIAKM40sONBFlFlwAxLRP0PkGbMDIJWKuz1Cpj2U5P50ocBKCdb96o1ccLJURS3yl2uKeKFW5wHJs8q5x0rQHQxSmVICoPR4CfzPywUklZO60DinAmwGAQQDB1FivMBBJKUwQYBwi2xQBHR9uLcIMDUua1XXpFQeNErzscynNEykNMDBKeH2vzNT4YRLNBQyk/a+iyRYuhu1ChE1HHTGQLyk/QxTLplMDimKMFVe16IuXGIasGBZrG6obme6ZlshpsaIPGwCAwmeJpNvOJhqS3gTNY1S7jXj+esQJgA8/Lk/H8/J0fF6ejk/LmUOodsv7r75mpcT1elleb2ArXpff/vGn/Ah//NMvlzstYIsTE+Fn/HEirfx3MViMSnYEAAApKr1Wtz8o3jX4x2kAR/tkN8xwqKf+stzBsMAgBwBANGxmSg2BFHQSDO2gGTksT8cTf1PAdruwq14CjQyaCUND8GkGMtqW0PQ09hzeo6g/lTvUHVg1n/SR+jqkZDWMjapw1ERTjp8MkaNhNqrx5D5+BQBINJe8tlNoZND8WXGUZQf9S6Gk7Af/LDvCP6Y6wU5KNiMaHYvN8nc4V24dq6BYoHfFMppdkkPxNFjdNG7EDJZuh2W5npcF/TAAksSi6c9xykwBuEughKXNIOB84HNQJDoAQOteBCSjm2G61YwNzyEA8FXDnozXe8E8oj7PK624+eEMv7J+A2JDKf8z1l4gIKAof462Is6WS0gK3jvlr7NSRgxKBNkGB2ERUAVwz4TPMfQIa2gAEgeOvQ4AiO1W3wo9a9nOKWjf78VgjtLpOlKHpyelAG6cJ6e/jzIxy+jyF+ZjPDyHAMAUs/I2KiMJRT/pQtEpUk5G5BWUQiTKEj0d5gkA+uM0qtHjjfGmeWo7xAkAwgDwg2+qAPLaRXuPHgUx+gG7ERvxvQcAaEfvsh8DqHrulNXhcEM4iclXzmUlr8x1yYxso94AgIjQEpXmcwj9yjCkCuDISWO+VFaBKg3grlvYHxyUwQDkUOLH2I1s0+VudoGMcaCa19F9i0AplbHO0flqPWzX6nt/4vyT35Wa1tTuTB84FRMwRmPofGhYgDfPRyhSb9ZcJ7ECA1aO4U7Ym4z3VOSxTkmEFkwKJrQynT1TY6yV5CMRBHnM6TzP6kngvhBjwBCZtlCq6Qe/Uw4/AADAhEE68/xYLybE6biwlhfUsbspDSL/5+M7AgCOyH4sy+XlRaN62br6yul/f+3HH9OQ/uOffLHsME/8ILV09AnKh/vOwshinDSm9bmEL/cVURaYBhnPAQDY7hfnQtEbN5o5f7XTDcsBm3InxelWSjDwSKmhQRXq9tktz2LpB0Z375cnAp3Tcj5IwQ640AAArIMnzfm+xfnPLpWxl6G0FQiYPbLjD+9H1bydfyLqTP2kddo5hRoKvETCYgAAYsBOUAMArULG+4J2xmdNADaCjXjPsEQV/Y9pgCzxQ0oEz0YHO5wrpzGmksSiQvwduv/5OWkT2OOl5Lx2eFEPVFjbZi1RgG0x5mBcnjAPA5fUKQzF3Y7A1R2QbXrTMXAo5QkAGOGrSoRsJ1I5ZET1m/oA21CWklIHYI0DBKNwcLQ331QNYG2UmcoSA5rh1XTSpAxMpZYGxIA94DDaCvsrVqiQgW4QVb7DgWOd/+FT48dwZ27367eKAMMexhdVCtEMwLJTCqAcu5kEMiqeppvXyFf64DMYAFx0133WpRiOFkeDhyQo3HSJhlaIZiZlNVMGMIKbdEL6TFMslZGGWCBSyEJQ69xQIyXQ5fjFsrA3GIB6Rf5bx+K5PKGbqqf/MMACBy7fCYIeYg0cSIoMvboZrlPG3SUpeI1yuOP1sabcOIizTtqQFQAwCOB5cpQL468yQJcRRZfhNVLkLBDAXt5sohatQFB4AwBccIINA4BJS6VEMNUOYgzVvEj95pserFPmciU6PH5WNYqSar+FPETLnuSo9AXlYULtMPgpM1Riz4xF9t1CSJ+tALD5tYDcKNWLyE+fQhtZ0XZ6FViwVWkAGmGsj4BQNA5JfWQNJoBoZhUiLIlAFaQhwlIuMTQ/KWgLdiZTpL9zLTrzyFq/A8bD7tUjAYbp9XJlsxINKMKaS3wHiwcG4PW4ZzMn0OpojPN8el6eEJW71dftgj4dYDjQuvpKxu8//+x3uEL/5Ce/WE4fPVHpx/LE00lntCh4NZOBA3t5eWHfeeZcjcQ0OKfnNogB0P/Y/Q/n83iSjgNiV0ar0jng0yF1wOYzLiVjTTjK5jyWHM6TYkEyADuCmjNq/8l0nJSG3CMPjOdSJQCicDSFSjlgnC5y8Hw953RlS+R8FOtKJJjIn811MG+eEZTON53cdHQ8XxosQ6eXEtECmJofz/bGnB8CyCZQpJwzAMLbfRhiY9iwqnJ80kqkuyqjQjydWxYrb+F0gqt9GNRwDRVlsyyWjaYk3k4ZdVg7OUgbJH9twGT7kMFb0Hyc0Qcjw6ukjRADYvuRcjWKSvXapRfC/kNIij0zEAHg5XRJBCYWAuLfeT7ZBlmpuDSFen15b8GrmWjNb1r9onap0lzas8wf4Lj2OHBfbH1+hVW8/2aIwhjHvjB4ZRvr1o19IIROWXEEgmGQmQ7ENd6kEJ0+EGCKvsHssNd0MgD7w4ksQM5LUgn5Op3/qhPgd8/nB5puXFy7LoOu3L42w93dQLFEEuM6W9Js3rQSsOkJiuJJLpeOeFQCRAOrJRb10gxK00OzYU2cTRn9OEOUoUTJXg5lvf1ZrDjNlTNJqVEBkHlutKgt2go67DwQncJwMnltIbxB9yT6S6Tuf/d1koLWVrXyZ+T6Nl3AxL87X4T/AP0IsVW/l4DUqLQw/TQRYiHQx355vcJAqDUpEDeF/Yc5T17pCdYQs0Zc44U5NZAGHpcdQaTKD/HemaQmmq53XLClAQzXi8Cuc9C8eCVGgt9AmSNEja4H5mS4HsbhtjGlA5kXQBGejEyi/Ch2adCdu54AtEurzDaFnUqlwmBbIq7GJ2ItvKOuCIBowOAAHV2yocioB2f042ljfB7X/zPSdD8AUboamMWvFp3RjDEHqR4TNQPdQk2BBrRavi07GNP8vt+Wv/zZx7yr/+Inny+7j3bL7rxfTucn9t3HG6AW/4qZ9NSqYFyCIi3MqIfehyml6FcRkbmKRoIhN76yXozACj7yhsFdiv6jJeL+HBDDu26DXUOhy3GZF35G/nnZ36UhOO1B/59bA4Bm1hjnSzHJwrI65uDlr9lZEHuPZ9eUQV8iGu37glEWalEc5XzQjb5iOqFwsUAAK0dC15s0LcBp55xqEYlHdxX9Jx3alDa6FVpMa9pXYE3ntaK/tDbG97qsUQ4QGgQvkMWACVZmO2axaLLPvPtuFoPPcXu19qXoe0frFFV2CS72xey+RbEoIdY0TGmFEkjJskdUJwAcQWzX0Ovup/GRtDcJjsJ8VqXYKMGeoB4g+MC6UnfoG/1Ogv4nGzoDmjhDNqmi/VE5JNaemqD0ULDDxqdSkypxL9WkCkALDK9tNRrnZUAQIbz3N2nmWL94qbQ6nrAlvTTSkIk2zQFX2W6H0ofj2bb5Qxae7GWYvKQhA0S+ZwDwnhS9QH3U/Wz3S4pEl0e/0v4qNKcqA9i0Ip3sLOKYdZAzEq8SOCNI9YtO+0a9S6jViFWiRM7Bni4aFMxLmpm6sUTocL5WMht8/NndKipcVS3EaeZrHDMNuCke5Q3lUCpn5hrr0hDUewbl+jNl/UpbLPQncKLXjWgFk63S0xo7Amda62+6XTl3qa4xTVXR1rrG9oN0SSLfVSplv9xf/X4EAGB7NE6WDoRlBqNPuikwtUlVgvd4yoAPWVw8fwOAiDl17NPQZu6hWv1uAYDL6ByJ8pRUWsPVDSlZenQKK595sjF4L0bb7NPguQ4Gu9xLdDLsSSICfW7aAwOZPu1TExCgx0+lIJgXlIwYW9OawTAASLOSzG9PaSyjwSOi7lYtq8QMy+5ugNTiqOu5MnReS18IdnawxoRiPMcuLKHC86OTJ0e+qmwNyvm//KNP6Mz+j//ul8vjCXQg1OhnPgveHkHB+wsof/XtZ1MhRrE3Of9EJohg4cB9lrnDNh2KMlWlIsX/woY5zOUv6nfPyXhuh8puaIgk0+nNaUPeYQsGd/c9AQCqHE6YA0CxnZJKrD5Ab4kjfsNRyqQCTCDyvl3hVBUJc+Qy9+i+HNEICD9b2ho57VQGXdHq3M41jr/guoGA8YGgoWl6lv3azsWxVUloxKb7w3J3bj9pPwA+TFecaVWea4OAAl5Vpz+526QqbVOqYyP2wpULqZ7ymcNHF3BtYAOGifMBGBCoCoDvknkxxlAUe6plnYIV61oIZM2EEfymz4dZwTBouDosL3e1COxqyla3QD7/HdtBG3zHMDuXFCZoMHMayzurE2Jj4xQV8HiyptlOgAnZCWkpdNe7lTZTl9VvAkOVkDpzKTqe/yIAgDvCc2LNTyVWZsp5VglEnGo/FrubYFJp13VQSYbiCAZA1XbbNPwEPPnMxYh//+mJZ4IAgFZyDv2xAML0uxyiLmfNaz945KfHWWpDRkvHQdcnf8q7TJ8nNSsXZzScKnRjSjnGu+ipoJeUm+z3ywvV0ELxoWIDJLh9SZCkNsUnKOkEdcKSCKgpl3AeHwKA/Fw29uIyrkSlypN3D+0GLonePM/ZwzWYVkg3L8OwCQCQe10BAN832qj9YzmdEPE0BZSoIWuQCzPTJ/Vn3sSjc3RrAKB0GwyHKhbgCOLGZRxl4MAGcS8N5LCfGelK+rLItPz0BoiV82t9RwQ9fF9e0qQ0Rm7RF+V6QyvdwRwNNS3PbRioNzpJiu5Q1Fk6A5+t6BxSIcAoatB41CgwhxnHvGYAgvnY4c7EWKj12XNhf3Lb0d2RxoifHaNoX0XRcoBSMQATAOgz752DxxnQlXOrWrAz+IvbbTm4Xh0G93w4LH/ls08JVv71//DHy+6dGABOddwfWK75/npdviblj/JBlQOD+mc3PpeTMrUEY3bMPAmtD8+JS6nojtI7n113bTPQswDUq4gO9ie4IoqncU1E2a+j/vtKc0BzAOePn2dOeKcUApvw4MwCkHJPBUaY+6cAD0xB6vi1zljXkwFAbJPH3hUAwITDAAC6udmxz1F7AAABJc+U0gGh7gNAKwcb8R3WhwyQm2fxIRSFBgCQMnfb6EwBzPnZ2rwG1mkJLlA6Gf1pY/W5pN2RoNjozSLTdoLeE9ftC9jYH3AYhGyY9l8RMh2vxxZPABDWlA798aCWI63M5zqVDbcf2QY0fFMDgKoc8kY0QxiGMX0Kmj3UXih1x/SAplUp+jcD0LbT0xdTaoy1ot3DZ0QqR4J4crLXVzYnA/Ol1w9kl/1MQyp+c9IlNhYdxFkDkXSBq0QClBQ4WkY9+gBsAUDWLOvR/u2x7P7s8zPszHJx8wtG2qa3FIKoS2AcHS8mkV9KUQQYjjeU9tg4BgBU1tyuizfHZSxGT7woQFaIEKZx3Wx4baZpnnyoqOovHOohACDraRQcAGI1d1IaMppGdsyhGwBQUZn8F124DCwpHDvYiNUCQBY08pOKmM7B7y/xSrZea6BmIU3NK4I3q0CkzmweYTajP1Lhu+XFveLfBAH7x3KmtkCAY9I9efbtxckh81OBM5XaPSkAqG5pkARYkoszg2ihqBwxHjNDePS8EqknUgzdXlFrpQDaVGUscEBJ4pm5nPoMHSXHseNKXV/fFwCYnzkswMyBzRps7k51YtO5ydkoI5k+A7Wva6CBz4Ucto62qFXRxM0SwTiMrrpqJepmLogzAABgSEiZerIdjAciVjqC6Av6FHp0jlXgVnazDM9AmJGNx3w/Q9xHmCdA8Hw8LX/pv/mYjuHf/E//dDl994QwrGZmXF5vy79//56/AQCoXLfIrHK4ZmSoRj+iFbJBgifcqXWqUA+NYxiASk9A4yDWh6WMAGE/K3oAACAASURBVAAQKXpWexwdPw8cikEE0wcWSQIAcLQuAABeBecV9L8ZgIg1Gf07BSA9gVk3pllui9qIZPMRnIiRip6E4lmRoZpdMsrnAgh49x3tJ0fPz+DeEdMAB5DS2eC+w4kkXUOnZgqeOfMBlq0D6IpEd7az3c6NEgFPi9P2q4537J6/Uix4dCfMsAdiS2kP3DlUZZ0SPIuwVH5HDFb6x4zUXRhNlxFPUMjqhdjR5UEtR2zzjFIDtttSdPRbjtnANpGxSuRE5fD81TokuGiWtAMlt7KOGLIaAIkB4HqagUlxJPeVAE8gIH1X6MfAll2uAgFgVD0AKQAzTEBsY6onCNztl+TLeu9pXwzSuLMDAOD9s75ZsynEDwtQNjOp8gCA17S/TNmfHZfy9kDWosM48xwgydP9uPlopAAGwPWdirZtJCcIiIjFyDgMAJ0GFKKV8/1QDFgirHRE2vTkR8RSlLyRdS+SDUjyuFOB6nNsACu6spTaOkjljErl2cwFN8HtdFPtkIuezVPZVq6ic17pOhgGhC9jgRFBABfZuojd8vJykWGvLiTWJ1Nndl8wzjLAIgi6ItXRKnkCgYmQkcuXiAWG1l0F2ZnMAMAXycGJ7pcdMqEby9AMZDBgD/t5E23MHHegbvEHWVWtC5ySGJC61r3uvH3+N7MkfUmkTIUAbObPZg1sQNHKAI/zKWNtCr+M0hhXGmX2bPNpR88IBhHm9SLHMEqgFFkZFAMoOQESA5LLD/J6h0YwFtWKRdnR+SPyZC6xaNxoAHLH0otf0QsYAAKcqKfZp39ZvvPuHdM5Es8dl3fH0/Kf/Vf/BVNb/9ff/+fL7unANAheFToPRP//71dfL18RAFwIAsS2ZlCJojsOyaFqXwAA+x1nG6CAn1N5l1MAgwFISRNLRG+vywUNleB0PI003TkBhmh6UNYF8aA7HarXPLCBAACMEZwReu+znStSCQSIAgAoFyO+IBgXSMO5Ocx54sTfbgtrm1UzETzvPkGS0j3r2e6J8Bjc2E6m3LTvnDvMRavjDnT1egEAZn8KntjxkpxOQzDstTt8DhhTJ5wUMXvNGxzGJus/CawKAExbZapE8Z5EcMJNBgLUPgkAnNjISHe42DZe8e4jgnMgzYLXvwIpMFIQYaT74OhHEEc1Uq5xYsXCMqXkuzdatCsYsRYqSbEI+6bei820bgSj0DCJQNP+yKIZAJBp8lTb9DDhHkOwKvYz+4efRwoHWgBw00hZcamtF5u6MRJkHNYWN9sgfgasAQBhlknjOy2TCSETMM0UaOaOfAAAfuv89KBARQCbyEUPoouhzWSCSKYb9cKgPFPWtYOoZ1mOrxiIYWM3KVKjLx4Zqj1Ci3U9K6NR1/p+SJPpsOBS5+HjIibCmc6/cv6jHz0u/oph4Iutx5lqnKgPp8enprVlHF/SBHqonhxFUc6gmZWu6JqU3DVfCZfzmq4dTAIYgJ5jLa+E5Uwdpz6nYkehRVcBUHymZ59Aio/paVaT9puGiLnolFE6R68L5XI4G4WVceH363pAg4EStAxsUadaiX5UQ58+Cnr2aACyJviasjuvfvUVL5hgxy91dlYxJwFAA5361pF5zkd9V0SjGyEMf8oiJjp0907IPdBF07Ln7+r7nDe9Xy4tVGNO2GDId0GpE1HSiUorjwsDgF78jAAF/oTD7gQBAFJiFrLiWkPOMwfrQ3GcZmmQ9q6pZy0Y/OjpibQ/mAD8+TtPT8t/8nd+m475//nFv1reoz0wnOX9ztz/15fL8tXLy/LV119TCPjCRiQyVKTNLZhCpQKiINSCs78+dQIZ9WuwgADheHJb6x54w0oLl6OBflWjHDEABLPu/salj10yAGD9AAAIS7fAwF3ZfwDLh+j/AwDgRjzSLrinAEvOVL0BJlfdKQwjNwCgghTsY54lGhE0RgOAtjaGKR6LM0M0sNR5BCBlqMkqdQtdnD0O9nEqdarApwMhUBsuHrNUckYd/NZ5EwBQioHEvDvdyaZZsU9xpcOdYlBlZ3Q/0WkyA850z0oit3tUq16KP8sOOnngipK8X9nYBHEWAQYA8HY7Cg4bMAH/lhWgVsekdNu4dUpC0bLZyeH8a0+W12otTel7Utl+FsYg9l21v9FE7PYEzYniqWuxTyMAeNxY0RP7GeBfaQAKB9cAQAxt5n4kLZ1GUW3nYQcSWHRIZbZiMNUpB5w+lADn+2gFjA/gh5j0wQQA7JxFYYs4xbTsxKE4AEFeHgIAI/qP4YXp4jAKHGwmlQUC4nTYOcxd8AgAknvp0FvqKp2M+toUkhBbRVsRspiCwk+wkUKFr3IgM6pyFacQbKn+8Zwq2yNNGRVrxI5eYOWQ0z5SUwHpYEmnN4dQjmSdCan308fT/HHLcRgJ4mBFBEhQEUVUxIAcx9rDd6ZzzxpNNLi9XBC7XCzCcNDCzlj+WI5sfeiMOSlHc7YD9SFQKAQv087d3QSEDJbXehX9Rxcgp4oyuqCvOHiJhMywyOvQqJWcw+IacTaiKmM8poPOn9swubZ9DO6JKFxtlKUIrl9FB/pi+X2zpmzQgzr90MKDCcl9IgCgAXYEEQYahhwqajggqpyTOjArhmcMAChmq8WApGdhKDCNjg2IDK+QtjNiwSd5foJq/rh85/mZvwEC/uJ/+QMCi//7H/6r5avLCx04cuVw9gAAX19eSgTI3DkBQMAXKkSkV+BdhggQqn3W7K+HIrGskdUh1uL4rqamGfuD/gOZRa+SOqdTfN85i4F4B0wHF8sDrSROYz9EapOU/xcAwDGUfuRyeXHlgo6J+imoxJIMwEENmabzBKDlXSELgGZDroDJPI20jd5DlIhZBV3dQTBUEXNzU8UO2rGkYQ7jR587ifEcFM0zmj4WniZKc0YW/rGgxoT2j/fFps6Ak86LraKjieh8NHP17CGglsyaNzG5gqSYBgNAjUbCEN1jjBMW4LaKPiWvnVUTIHFEnuCJP2Nqm4JDlwzP1B3+bitkK9/itVJ/H9uUDPSxIxZLp1bSYrFmFYJcKE4QGQB0j7SoE89a3RHY5dBnfQyTUgm5NTtzjLtnGmTEcgUhBZw89DMpoASjsxnfAAAS4Sf1JDvn5NGor5JvnIFebP0EAAIXZjgAAGRUHZkYpSqP0mVWONBy3hZM2VOAPAEA2L9orneEejPiFUmNRcbUqx7TmUPEr6iDNDKLaKw4YD2KfiWNkMvpMiMMw8k87jZRntznTlw1MMbUVDaXBtxRB51VokDndfCeMFAUQXmGOZ15PYMBEY6SleZiNKoXpjbGiLsi364oJCOg91ZrZWkBoqjvXJaiO0fS/BnNadC2dI+E5A2n85tOcTpDGEgMs8E+yOlDOa7tpgbAy653s4NJygjlYRjmhgPFg2VmxVFsypBCq8mFDwbD64ICmnCDVXozaP+uvTXwGBqRMCG/DgDA5+7RxKYcfbRo6xFBhtlpCFC9xnXB3FTEZUloTHNEnpul2uld0NEGfobd7BjWWjRn4Rv2BADgun8sd55z5y9zdFLTne5wrgAQA4BXRp7/IQBiAMBIL8Jdl2195/mJE9UCAN6dz8tf+Ft/lUv2b//BP19e0KDm/lgur1fS/XD+AAEXqOZRJhwAoHCD5zQ9QBhRoiY7475hrCqi0WlHBKRo04YnJarex6fzkw2zRVPuKhlQDwZMnIrivZrQV7S25g7gIgAAnM5KAbi/3/Ly8t6NsBz9U4Gvsi3dCyb+VmWAqQJgQAARpxtpqWmW9jrDjZDDVpmsQBDBlOc0FFVvJXw7r64YqegRDsjtgNUIx8GRDUjGHU8KWVUdYlbEMukdJuAUABDLFBYtpai8jhiFQkTvMc5Ofuq+uv+BqX/Z8mYA8OdTuiB6LLvuWMbb6NIoqCYcKW0FAUBs4wAAGe4WBmCbAp72V/0h2vfo08+WugKNOn7rjrWRNAMAcNItSvnIFjiojI03cxJBI6cQcqKkAhNWCDgiypAqgriUc7ryqNct6xe7nxkKU+MQW7lQG2NOsWJh12R0qnTj/CcYSApgy6TsfnN/cGWIcpTzV3LK+PqCYRtWS8vbpPn1QgBwfN2RAaDjseCuDXqPr2XU77wYjXqEezZUifBpqJWQF9vNvhW0Ct2umOjJIiPUCvsy09Gm77SFSNwn53OU1WmIgsPzDAEULVs7UZW4KRKk2tM/UxFoKD3TcdXp0PW7LeBYt9rMRmp+ehpBRDAoajM0MMsBfXCbQpQVbj0AymDcmREGJP3/R+3ndP50G/43/D3Hr0J97W6CEESe0XQDinLErBlCk2IK1tRH6W0AwKA/zxqZa1qlLsuZIp/SjkqwaDBAI+8WvFWLb0MWRiadItOuNTFKzitL3wZ6nhoA7t+oL66Of/5hHGtcXqb4BgAoJoXiN2s7HdHge1F5AWDISWxX1NlbOTzy5AGJKKWT85cBzhRBIC408ME4VQCAYMYa7MI+ABoUZX1x9LeR5RAAHKDy9+dkU5uIS80WPT+hZv6wPJ+P7KGPnOtf/Ns/4N7+yf/yz5Z///6F1D/y/e+vF7IAFyj+zVwAHCh6SkpHbAVbyu52y4XNbWaFRByHAcARItM186I6dN235+dn/7tKz/Bm0VNg7wgACNylAeC9qESY3osE4wn9/3Gv1JEQ9CundMJ+2b+5VQBBCVITWK9KIaVFM84459aI9kZ5JH6e45XdNTMBBRwvAADBBHPtEgXjN20CBI5gDXw+pYaXzABjeDG7AVqPRP68q7ZQofVZOuhnifOXk5fzO8M60bc6ReZzBl0JrAVEuuo4Kq6sKlHcyvlxlZZLuScFGOL0FHmh6kIzHlTSG/YheYen09Gz6502dsCWMmGJKZ3GDWgbfTzEOkR83VFs7vHGNVWwyGjew+pi3+Pk9NWw0cCEfKzPMMGAR5NpkozZDgMejVVvf1PBJ4GlKh0ABJLqVAMvjben83W6iO9jdsLkqACa94+nlwHfWgPA7/DPyV6LBaAdLf8lL0D75vVM6nOyJsJHWt8VO1oAAMYpUbZXewsAqAOQNq2ofMCR42NPAIAIqCbXhR/Ozlk8USKKlFIId7PpjJpMmJ6aAADPxXFbGcIyhHmySssJ4L8o4dYUkDqJercwVOqknSda7svTMTlWb7gPbA4wF7MOrssYNwAg0T8vq8tLhO9koJrGUMSujdBvCi0tJEn0PyQEJZzJRKuQfM4s87OD0kwb19A8s+Z4XqYAAB4MRKCYE8+e32IABADY1qLG0OrQSnbCmlNfJDAAF0aA/rQ55TUyNQAgSlt8dgOAXHx34FMNsTAfL7CjZirNh0GmzCBGpqKUrKmZn3F5twAgNCAdNH4eE9VIH2sNc2HUN0DCpYAAAQo0P2oAsEcVi4VbKv0pQoOv5Rl1avhSDtoNXQAA9motIqCaSWpdPidaUoLMNswyWijvO6CbGxkANcAhg0cnKC3K+ax6+aejZr9jiM5/+rf/Opf3X//P/2T56j2mBN6Xl+uFtD8cOnL/aHpCdrD6S8hqUXBIpkoRNMsEE4ukaVGEku56J0NY/A6/W/TsThoBp81YdTQBQIlvBQAkjrXmxlAY/8JoHPQ/2zAj5SJxVwCAXl/XsO4LS7cAaFXFEa0TP2/qvvEsYQCYBtD91iYr8n53OittZK0Uon+UBlekaIc/jTI+O8cZo4ubq6Bi2AMA8h48r6MFeNZ6AgAxoLaNifQd9RcAoD5BwCaDkahXkX6yDrnYStdLMsWISnuR5Qw+IkD0nAem8Bxd577oelon5ZkH+bvcLzICZjXbqn94j+O4piNrgO7URbxq+QG9f9iABHB6DaWrXZQnO1diZTMzduY8o0gF15rqPmessyrn5PTD3gh3uySe+L31Je343f4l7+xeC7lTUwMgO67DK8YkDcrUYo2CVweKW21cB45vAIDv748P0BiQyDHntVGrC0VpWh4eHJOfWAqYdpdQ3EL9eNstO54sIciViCLQZqIez+XWob7z4qrEkA1tXZNvkgN/DRGg8zByCmFpYLzvyxPM0Sz5cFME1lK7+UVzAE0mOtu2HNFJjwBEJ5qbQF5epUD6c+YVaLNrYaECd2c3OtbKgVqYYwflnzKQNEVlH5f8YzqUqREQ3sNRtY1rAwkjVo7TlSGKolrpm7UYMKhvS6Xp1O6sodYlgKPAeEw3Uqt+3AUAiJzXAOBKxbURd1Ruqf1G5za2UpaoUP4viNuXl+sGClYNqWzLxMi41EbnQir1zBCQo0UnNOWJZuQ/c2Fw6hOgdfmP51vASYL5OJ/VatQjmxF51iAc90DIcUb3Q1CVaKOqXuxOLzAP3s6uzahyDCw7xPOmSQwAmCEC9zfVH576i1UNg6Le0PrN3vmo2MDe3+5kIvBMMPYyVvhuGY50atTeCtz9pb/zuzzn//v/+MfL+xd8TnUERQqAzguCvgyqorN2/4XRDU/WoendSvVY+1LVH63M1d56pGtiDoqkIjimc8V46/RU0JQ4/dKdvN8hXO6R2mETAgDUkBLGEalFzUDgqUpKxVMJA2JoXNPIiIGOAH8JtcggPcgArACA9aPvjgIA6Y8SAIC5CXpOgcaZiw1oYRO07qzcNthpFAYwBk5xHjMFAPv3jvX0jg8dbHFfOGcFzJY0ABQnck/NsAZ0oow7enfbk5wxRZxgiBP5u1SNQZIC+zSNgwi0AIAZCX5Od7qU3W77KSeutGbJe0eFV6VZvfv5MnVO/LP7UmydfPIhYlUDCPrF8r4aPdXRdYBphqahP4bOrc5Exr1nVob85mBu4ke9h38aAADI1v36MAWQdG0AgMSzZqrZvVLossvXu3Pt1JyQqTAkqjTnb+2PbAV8tUApYrqKjOgMNUlL6kcLQOCPMWgDLRRBgd7QDbBn2gf9JL+jTlKT9tBrkuqHAOOM4R+lK61hN/HdoPVqwmDaKhoogHk4wwg6v4T3oQH2iGLlNkT7a4uzUS6d4jm2jC2jFl3SEgpaE+Tiwjt9wM9EFbKn6VEjIBHgLANMyiESBolfnAIgBW2EaM8nG5hpWgJFcf711fwge/GzgVMLFv9DAQAV4I7vwU6grJCUeGpRB9sRIETHBl0EUogoP3PEJyPr3v7um8559jbf6lQntkG0H6Jnt/HE6833SvtTGzBRl4pe2tAoMk5v8bdAwAQ+1Qs7lNnjsTwtj+X5dFyeoJY/qxUuvu/9y4tauI5GSAEAeE32Jt9jOh2m8egzsIsZHAWFYPI5Sa89kItk6+EWwwL4svadYijdGAI/l1Lihz969063hxStpneCNULpHMpvAQIwIQ/lWMcTBvuIUYPh0VQ+M1HMW6s74F/9vU95J//lf/+/qsHPXd3/2P4Xjotjss3GWBWfKZNUruOJXL1ThjdRTxphmdZkhJ1UGhvlqHmSjJZbSPP13Ip6zD7HzyHVonc0AIAwFgAF708dhIfcgMFhU6wPAYBSWdoMGuxM9vMzVkkNwRPYmRYq48wRALAFchg+wRcyAAelAGATqfhnK2WtI4cnsReCgMwsyVIoqmdfBU5D1BxrE8ZkW0YaAADHUG40EaGV/3Rc4yxGU8N6fFQxsD2TUnTMhI69CHNZ3A2PqIOkjAGnDVMfCN2vMR6XU/Y0F2AyAAn0AgBSxx+nv6LfNwAg9q0cHIO/nj5Yf+9qnARrFQQOhbxANWXwyWhU+inpBNiEEJt4SYC6+C+KFJNijrbFDEBwb2bZKOxRFV18B3bghlTfAAAJvAOKFLCIdWIQlfSEA+j4Z0sSVmny9EJoxjSphmXZfX93eFDF7fGbNG5V7hSj6miSxtfFJ8yXhm5EOc2BFyrCFQpKRm4GQ0lKgGDaToyTxDuPYyg7U8CGKgQAFmdV90EPWamcB8oQQYFG/ZKKhhH9g6fI4gsAREWMFpTYFNSRu1Kh6GdFPIlGO+/cZBWpdncaI62W6D+Dpm2yBB4FpmgIUmpmCo3DIGgMHfHT+TuixgHhAdWpKRhiAMBmPFzrka8yA5DIIUj2mxgAtCJVsxk50xNUveI8yunos+rd09UOBw5DQDAKFIc6uevUWKvlKkRgAgCZaBcAEKdGLa6dOvPNuSRWYac9rah/nRHl35QDZL5uXOq3NACNpMeUQlyox315XkDjHpd3794RBOCsIfoHAIAwDn8ufULOpBkppF5Ux+x2w+zgJjFYJj0G/N5dCZNOcUZBMkAGnWmLTQDAO/Xgc6kBjQwBx9dyKt8r++tDIoNWP3D+iFbUBU8zFJIHr7SLQcAPfu+HPEv/G1oBo2wTThUtcyFiA5BxRz8CuzQ6ccezNDkiAMhciDB/cCpVQ63zento2E0axgAAsO0vqWio8DG2WGwOQCeEbar7l6HkJE3eGeljcFIDAHAGSOkDkJ0wzCgAAK/fDEAU7jTWziHlc8S2JM+rVE0DAEbx1r3QwY26e2oAWFEgYEcG6XhglB0AgD4EMdphAXg3PSXvhPkLjmTV9MihSigS2ySZBAUEceIEAJZGtmbGd9QOR42nzK6yKssj0h0aHfcGMJ5lIT4ZFSiKjPt/CSFFXc7Ok/iZYgBsI2LzNR57DQCUg3cA4PBwOv1t9J/XChaY0W1pZiYza3AV7YruoByLKPTk+ClCsq0T/ahl7l4gBNUlbfLUyBLJK4VYIvRR5RJf+k0MgEAA7t2HAEBEtw5AAIDI9wYALJ0ka9oBkXyMSxGr9FlAuxkA6yy+t+wJAJjDxU/64KXjUJiAQlzM/ygHpL7UUa4fzU4qFzoBAAw/AYDRUVH4jvSYfT4gWorQxVGTWwfw0FOD58jJToh5KBubE4ZZ5PUZnXj4hPnkAIBE0mzagG7k7CSG90MnOWZTBtYciJp/Hdm+v2c8R/JpoZkjaonDrgPFmdeemEfDqmPZAMC0v7sAKteBA6LuJXH+xo9VFcme5qtGOk0bCnzMPvstAtSLIiJDpzpdes4AcBfAzJ2vHgNeAxoTR2/swo7tNwBIlzU5f41+5ZjPKldU444oCngtaaBs1BzlM+VkhgUAIPQbEbPV5HCyWGsCjG8BAFujMcHA4X5fPtoty0enkwDA8xPPNqffXTT9Dr9pBJ3Hhn0MXYf3hZCrxJo26jSGZgEIaPDb0WFNcyOap+TTUYfaidJooWbdIPb5/ORyqYgLQEVjtOyVAADxMaI4RpgnsAwCzpy4iPuFvDqa5DgFg3v92/+1AMA//nufLw+kHe4WNzHy9+AnVwehp7tAQEr6PKuAD+pzGRGD8+MVcXt/KU7MgB4zAFTKAwBgf3kV5PwJAIYTjLZlz6EXOKs6A2ArwPYhfuU4WaZAkLbTiF5NWRNTAuZESne8dvcjqHtdjXtCnZvu9Xow/eRSYN1vQXKcbAAA8fzKFx/OJ803MAuQVt4fpOIAEl/vy9PTs8Es9rwBQDpL0s6NCiixAGLC0APimfsvPl5spZ+VKTNHq7YenZIKugAjBDGkJjOW/oDnWJMLbaWiALAg2ykAVw+FAZBj1y+GEX7utwCAAhR9d90npzCjY8rdDQCoQNLOjQ69coadmpXt1FOwnfZIo2TqpvaD39HTVO3A9UyyuJoFkxb2ziRV7xSLdB31F4CwJoAAeKsBsDHXazYACDWvNG6nReR/dS54TM0ABAAwGBoiv23df6oyss4FtH5z2RkAYJyoekATeZfoqBvMxOlIXKTN15mCIztJqJbDaxAQ2tfZdOVJqk7T9YhQ6+5vyw0XllGHUwX0XN5DG7Q5XEOLomjjeIMYMYdIRzg5dJyv2U1TKEgA4AjqjvXC6CXfXaqELscIgbhffmaLB0sxrGesKoAYwEF4kV5jne8cSdkAACrkvCfXEQ1PyJrog6MOO5cwlJzwrC8PXWqDl760urwapNOjfWcOnDXObNZhA4zGHgEApr4lWkyWzPll+yKq2PdqJqRaba2uvgoEsDkGBwylaYdFgDYp6xpsjw12vh95aPXczghU0ZlMAxgAQNT2bSmAlEXmzEwAsL/dlu/udmsGYL/niFY4fhjv9ygjGyK2bmaiW4FxtxECRWxWACCaCQItR5XOJRJI75blTBAAY4Te+PSOqiv30B0OS2HpnZtHmQVgB8TbYzmzDsQgj306JABUpId79UrHAOFiQAAYAOzoH/30FxwS6CSBRzWD7ZPeAp+VDtogskbihnKFA2dtfqghjSnmVdFh1pyKqgBC9Y/Ev8lJcwSw2TLcZ2bgWZeuJDUBHs7v4bTsUFKI3iV3RNhmgFiljJSM2gDDw7M7IJk1OLKrI1qJGiodVWVe6dqXPg1KaTHfG0Bapa9JJIoGBwD4CAAQ1T9gMHDPDQDw30oBdJe7GdmqX/x9eXr3jqxRetCnMWFShTy/oy9B5aEDACAopG3lXPACAGpAFbYgliMVFA0AOJ8x9sk17HQuGNNc0wAzKTHFc9qwaHV1pxxppiLHAIA295uqAMi8rqt45j2ljZ/leAm8kirMuQtDGi3SChSExY58UixwAMD+YH7EQGGWlAeAtPDRTGjEvDT+LkNXFFCzIlIRsE0BVAm8AcANDLoHEjUL0gzAFgDUepgBuMJ/2PzTz7gaLOuYCZRZy3qP3yD5AQN+4DwtXdpckDEcwqugiF8XI4SKDqbG+XJoiflh0iIVtSpP58aZrWLkAtyXxwGUo/PoNjrcvy6LplFjr3NyHKOs4Y5WxBoywgvJA5xGNBYovUbBqktg6SKpR1Qg3HdXOdM4fjeL2Jb8qWWukCG/WhtgcbGpWf1X6BvBBQllOHaSLV8l+AioQoQyAUD1ArDwSq1YxU11SYneh2Ug7pSXDR+7QwOQMbpBtLMKgMicaYRWmcpeR8cgQEAXMS6xANJjue3uyzWHJikkABizF0oBZNiIUgsY3zkjRGbLGcCkCkQUP4oDWB9Bi+1+485vJhrDc6PGPZeCZ+ANxiOGMdQhHTro48dj+Wi3Wz46HVmOhhQALgguDQAAvn71/uuK/jkvXn7Ja6LZ53TAZZycqnCukCVlaSPq+5OIAnv4lU4bRwAAIABJREFUDD2Nx6cGAGgYjCJCNc3R2a7Z9dQAXMkSnAAAPLs+yVx2bjN5CwpemgXloPGYP/g9jQP+FQDAtWM2Ucu6X+lgCBV8SmQZ++a9vA4shcRqOACIViGMFd6XosQ56c+yMjWocfqKjY1kQKk/sS2BhkR39UgQoLypmAp8fgqRAZBYAgj7AGoUAMAsQCbbQdRgAABdsfKprvrAJwgwq5I5raG0SN38SmDToHrZLX/m3XfY+50NxziOWP1OACIBALDg6yhM0RPaxeLvn57f6XxZA7GK9DiNEgyOUjFk7CyExRoAMD0TiOgcJnJWuaHEfmwvLYK3egXoDCscwmfjhMaMd2cs4FSTAUDSABntHf9Ke1r22K9JoBoHiz71cvKTw8w9xNdt/r/uqO1whM2TBUhen2vBMsvYKL1PpwwGI2ymMWkApUYfy/GENY12y2LRmGcHGxVfOQcfe0R2FO9vkJfUtwC97N4r+qyUtW8GQXYaQQH2NSztHD8vAE2fa3Fsgknqp9yqn0yof4kJ012JP0AKM2saFor28jeWHQvQbkcNKwl6kRMVmuEGmZaZKLQdtHtqzy5L1bpTW951i2IX5NsDWQCgrh7o68Wx88977EFrunylCo5SJQaq+fogA0BD4Xwc/Zdbl+IiagNSlIeNEWVKUINOYIhHRplPKKN2pl2WVjlDJVzYMEWvbhBk56kckMCAOl65gQifc4ygZM6/L6zupUsP9zs2YpGKN50SbVoNxFiyN9Z/nF2t9SiJawOhkZcwcAcY1QgXLZZqyaT2ytdK/EkQOY33Y7ku2L81a1LPwLxVNBdhBUIgOQcIFRvEXO6GFwerwT1gQNL4NJApqy3EAQfFKqx0VBs0ooALcsYAFPq8VdOrG7IcUUoKMd/ptDydzrxAuFwx6tEAMN/mBidx4GE9pENQN7SscYRCuDcCND69TP+4qgQiRJeR8TxyOBaQj4axKAqOg9YhQ0RNupClmnAQ0gt0dYSU5x1pgEJGBN19In7n9z/hnv+SAODq8+l9MpiX+dFaMw1wOCw3ju5V9M4hKLg/Rfsj+Naz1plxdIe/EyCxANDg1el4d7VrF8G9jJralDuMGvYIjIvwxn25I/2nVjBiqbQhLO1j7bQ7AbIKxc+F16Xzr0Oqux17gH/AXsf511d7vai25WgOy/n01BSze8srmUyLsFyu0Bg1JZ3IpnQ9Vt/JSMNhq2+AUm/qKpq89Yy0k6fe3a4C1tRJGIimmRTTobpHEaVqpn1H8qf9OZ20V0nQclp4LpaUTtSbXDTu50s2rlc0SvUBNKZdCgvHv9tQ2xMASJvU7OY2FYCLfwEQlttfBQJxgBHCzZ9tVgEMlVtrJ3RzINggwwEnz7k+BdLa9DduA+0c4JjcaVs3Ar3YjB6sJEB2Bc3pdssz1R3MxE6Y3N+ujOkAzSJyMiUCgWqk1FMPX2E//ZlWAAB9AFjrC2oSn8y0W0RVGvsJ5+XI1xHaVMxy2U39zk0l3ZAddyjNRU9uZYgNOW62OkzZ2KVdqpuaCMG6CqEoaeXgUAmAfgSiSa03qGlkHkJhzqKKPVg3j8gGiF3liKTgrOYm+Kn8l44X0Xe0CM5t8WJVi1QVjGdzQoOqxlRgIN3DSszBC6qUhRyM9fjm1iQylMFNE4/uia8FPmEa1xCl5OA2Crbow447+5QGI1gHAQDXihrMxOkHxCmF4z5sAYX7x3J9XKzqdhDofY8BAcvClADrx1Ny5NbR6OGODQxt6FPfjIjG0PJX2Z8RTYBNQDhn0U4NVGmKhT/KmmyOvW4AQNqMoiu1AkUqAQ4GXwnsPZOdkZ0FiDqHiQylrNljGFZaiXpsK7+fe6m1B9gCAOHn8mfln0lfK/fPoTn4mLh3zIWlGUuPFOXH8rAcGgt6CfdJyKz1kcKSE1eTKwEApVN+9/c/5rN8+ZPPyQMi8iaPYfFdSpvUa4K1ZEDYBAAY/APxJysaUtZpEBD6tFKJ48wFxDNqS127009ckxyYnL+NupoVF8eTOra5v77EkqYKGYmyvoB5/zRQCQinkNJ9APh34/1EnXqsttkTMgg8O2rlnLSg+2O6Fy90B2fnYFVigGgyiUysz+VyqfkJAohp9y0LqUZF+Vll6SPaZMnsMO4qzMmchZTVuocHa9d1x0TjiKliKslCb6Y0hr4G/w5nVhxy7DPZWV07dfCzE5QBHyW3cGDrYVwCY+2MWSs/7uOM3lX9ACFn9+/I3VEA0JvUQugGBDjLaGRGJmK0/92Cjfnf81mwX8xABQ26B0TZfk/BjG/AG4VxAvOVc4jP0SxqTojYB06sHA2UCNStYYsGgH4p/tUllkkREgBYvJsgMoFBmIB8PpxhaNsmAEAK2ebdaQ8zbt87ndgJEOaNnfdI29vIu7wMm/NNAEAHxKrK0bCjkKIdP5Wt/lViwDUh1HX1pi3lbJPYT8ZbFiELwwgIw0aQwyrn5JLEqGp9CdRYMFlzj/vMFD2c/0yjGr0M5uET+PcmDUEO/g4RgXe06f9SQofuHmNEWQkQhLhnj3UZFwEAHXuLetiVTJm4oiNDNZtRAADoNsEthMlBJxgbebQtwv4PAQABMGEVYFGvtxeKOFWiV+XWdXUpdHPzmBnZ8fAhgsc8dlNdlWawE6MI0g44/9ZfdUY4pfJbAEBXGEhqGgZHsO6x3K8Y2amIi93ZrCmoSz0in0TVVXrDCwRglzx12nqmb4QOejQLAQAFEGyoAwBY1klK0cxRJXp0gQIA5PwzslaNvKRUd0ll0bu626V6Ri+CZVk+/exT3rnP//AXnIanvLvFcSyLT8pOroz0M2htOCxMYMSZNA5jyWi8jYOIdPJTICwNgDQ+6b/Wuel0zCgbEbA3ygHxVzh7AWmM1svBqYeHjKo6AAIApIEKU0Rx+LRxvpMzMIGB5VhbgRrBCD0jxIYNAHzfyxBpHrxYqy7SWwMApGBAzZ6UxoCB9qAvfC60Kn4bAOhMUjtpWv0tAACJjEyTgiA6yoCEu0ZzhwHIoCLDDHv4MHJyrJXitJ0hALDPjR1MJInvv4Hizh2Jnd/Ym9rbaiplx84R7EoRv2Wjpg3u89EAAK/CTzcAx8rBT8/vP6+e1QCAo6QD3lU3q1/WYAkAKD2gNKYGN00AoNcteFhNe5AC606K6qsTNYL2wdNo0t+GXz122RVSYnuaRZ7scuUjyfaqzXUAAGxfAQB762KEv//0RBt8cU0+841p0UnmMejTGW2jP26dm40wN+iF+gDl+VDgIgZtD+zWf2c0pHvvLafRsMN31KRwKwbFZShWwBr3NhvhQRfalG6pK2o0dL4cCIeokAFQXqUWNOBzbAyBSX12WUDQwgJCiWIicrMQiuVNTgfURvaBV2czl5EZ9eoVBVTqsKSXychx4aMgBaBGEVMF2yrWefnyPRECMsUDleu3MAA61HIISrNIy8D93uNAgwFQD3QaeAum1mI55Rn1OsbyvjDuQ7qpZHBHPGpsUCanKG8aCRoqOiNpCMJczZQTDZQ7+kWVTyPvtq2KuJH+0Z2H/gGEgnoXSBgboxgDAUdTpTeIQEFD2yGXACcRTxgDixZjTAuEQelPSlHtnJkiixMlY8Qn7L3NIQtHjK9sdOQUUlruRsTq9+8mV0L/n3z2CV+TAAAREAVlamikKBnOxM8TWOuGTxz9m/l5NKB+xlQRJXLPnYhgNi1U3Vck9H9FPnEisqNlgzkt0ncL6wsGgJUl5PwV4brZQacYUiaKMs8nldkxrcm1tb4geoP05EhqxXiepYoEAMp8hwEg4HfIyJsBYeIGAGj7Rcvi5/Gfyc2ymgF33qWT0gAFPIgnsYk1KI3yW5E6Jw8mx8MUngBA7ZfXT7Kmx3KBhgg2MM2ALOit0l0GK6lr4GnviJ17125YYC7N0rTv0TBN+7N15rlDsUWTBQDTIpswc/dmHAYD8IYv17r/Kc4/Kez5nrl/kwHI/QbYpY3wHnMcO1PKim40PNRMZgCNcuj83ePcNOzodDpWySPnRRgARG9DEX2VaSZV1p0X2wY1ALDUvdLLuTrsLsvWwj30h2PZZxlgmJLvv3sWAEjzmrdSAI4ehfwUgmjRTRE51xCRUPVCJnaQ4YLadf7agoGgFXxP6CatfSM7vb8WuPMYVqH6xVWCZmovN5aCQLnTRNYrYil0C8sFTINvhpkY3/DNOL9gAgIDgA8+kyMOrpajuSyhNG3d+YmKYwOA0MaBFFobfcBo/n1F5ZgYGXR+LtH+vHDfdgH+/wCAUmUztMdB1Tz2OEUxAW00OO4yDIC7lmW9mPN0tcc6iOgL2Cr+LncsdoN0LYRWupRJUUxDEwaAqnaLDauvBIHujbnkdGTDcJMjx/MKSnCN0nzD3dVIL2e4CGYB2AhxX+t7XZLl/hAcdJVIyiJE/ZWnwY358ooyjPoBOEPDuu4uNeEUmKXMkB0I+7kclzuCj4BVXOenP1IjoC9++rlSMBTwCgCwrl4qGa4njSUdiMSMilrMAriVd/jmwic2kjmHTDsldVIln2aLQn0ShK6dPx2np0VK0Oqe624/K9wbh9RlcIzfnVNHWieVCUr55K6nBK3bcoNCTY42ayntRv+YgK3Wkx049kfbLXGMHNVs54+v7NPBFAOi/571QcNMelzsgdIHSQHoqMA8nU8+H+w30QCA38r3EsVOCtygS0yBKpswTCYhSaawqtuh+VvOo09otmYBZuS/df6GpSoXHGmC3L3JQOYcbP+O58IAIHZtG8FH+PxNAMDT1FbBAW22nwnAK/8dx19fqT2Sb1MrbTVziogRX19eXnQu2d/fJecsAZXhIkDie2UmatpNy8ajkRUZZvfSSSfBMLoCkKmumtUWARX9ycNUKsUWhqjtg86BAEDE3lWdsWUAvvfumSQbmn/QyL6VAnD+JgCgHslRsBS5akeoUrduQpCccrdq1KGmk7JTK1Vx/rtypAIA6ZinJehoTEDUnQrvABh4zQCArg3F+2XCYHLnceBFbRXd07V/wvj+BxuoOP/ZipOO2a0oE5HQPDBq0eekCraLGrqWk2BitzwwD71KhVqdm0upMctiG2SKK4YWJVyGow/KROATAGxRME1A5pV/gwbgmxgAvu4AAHS0budrZpsPJJVuCwFN7JjCVUlYEGtIAT1/Jeb8wbwGAynwumAUZQDASjLkU5PugYiy3IqXpYVcPJlGlmRd5YA4DRFMQM7yHFOaVsuOrHHGbxGBOjoSCEgL6WYglIuXs5LhQ64aEZw0ABLfijUSEyf1P8vofG/SMyE6ApxJ9ex3vtd94/mpfKdIU/os5+unPxID8MVPv1juD0wbg2HzrD3O1lCtDJ5DbFFAv3veV0vUG0vv0qnMGjw7L7kjnjmvl8xkjJyqPFSKmgAqWpSceO2DF6DsC1eEgkyp3On83DmS+xoaNaJWGq52/KxWsgsvAMYW5x7QZRGgNDmZf4E1hr3TqTGnx5x+nKEAbQMAETQp8/JQsceed0KsjW7KrwsAmDpw0x0BACyDAGiVWDv4CsMglbjL11LFJcOhdXvVp/FxMeDTa9PymM2qbqwOAmNttgBgBiHTEU+blJ+lI54p4g3Lx22eddxarRUWmAzA/IdfBwAEQJFBdCfH9LyI/amZMkwBpM+NOSD2ypANMUootjQAPn0E1JRLHTqV1nX3GZ6fBgDRu9lZNhVmvNepAAEAMcDDN6aN28qnyD508Lxbdr/5kRiAapTwDSmAcr2JfAcDwK5cQHDJgQ71p/JQPlx5QK6Tr4sjcyogBwCgTbBxZiQEjqso7ghK3JMaKnT0+mZpGX+SX3mw/YHTSCciPl65RGI0yn5OPxtZjBnBWCQp6le5mYCAwiV+wVwWEgv+TGgfWuWA1clJZV14JpTR0Si6J37Od2pV4ZxkQ31p/VWUmUopt7+2ObEt8l1dTM/x/nVEgKy39l7zPSYDkKjYtFyeassAhN41S9rnzyV22sV0NpwgwNO8BilJQLSHqMZgcQMAYoyEvgUAKIYbAADXUDXZqjvEvnH8RKV0Qn41/Vm0NcWCUGm3sUzTluxBnAj3yAKqlCHW2qRU0o5Nz9ANbnr/9Fm5f9Z6sd1NtC61hjor/atLLPF3PwQDsFuWL372xXK7QaQmpw+Hzwy1mzgxz+60jnQaKnEj88Dxt6/UB/IOGYWEIq1oNM9k+5EolM7LjklXz7YiaCYaADMxSU+ydW4xKDe10k0b74hzPb2uHExVFLS+IkZH+WdEgK5qsOA4OgDSs1xfOX+kAGSvLC8sf9ROwGNF+LpsL+07ywjeP98OWimABvJKHYQBOB1hA8UgTACA6g/+ygjrOOrqHufOqhYWV/VLiUfVI+SBFMWwv6roCaTRW1BvlRI4v0++B2WKOZ/TrsSORwT4FgB4y8FPJ5V/z3vN16+/y+dO2s2HPv8+B3x98PM4JwD4uO8QK5P+bwZAn8EUpbvdVqm7tzvltmEAJHRW35fIxQh8zQAo8ndaSRv4AQBQsMCndaAiv1mRf1UFSLeU9ecaW18SBsDZ3W8GAKC4kuDCG6icpDUAfoxChPzcpsJxgVXr6hr35IbTqcmtWmfkKYYsB0wFOmp9m+jX1L9rRDPsJZSe9lcGH19RBtL4NQKmzimhJarxkVIYYyRxIkC/pNbb1FuEKTH2qVVIFFOBqNF0AEcOvoNzitiq/NENXdIPAAqfC1q2rgCA2IzUG19feh60STuLNXFw3Lhhg4pLpDcuwwQB0zFwTbwnMcJxHzHiIRe3IkAAAGgA6ERNc81Z5Fl3UmouUcq6ZM1RpsKLzjyoDY6jOkIBMhRc1VLWKy8pypVK6XS6GwAgZw4/X+JKtqQVANCQJzeleb1S9Y/GGHg++7QVc5N7QOPsqXt4LAKHfvCKmkKZJvotw2YWgZFA9COurphdNFWnvmOfAzIG7pw2GyeFAeAKJt3FBbZmwms2GRb88w8/QyMgAYDX24sAAEqIcD4NAFIzz34Epu/ZNMZrR20FxBMAgaxYUFQe9oyPkRpmXYpKn+VOSY/TOpeAiEq423XSqHpmu8olte54Bv73EOYKGHm9WCcugJZnS4lzQyRVOsHJqteJxYRmKnB+2H2QIksBgaQB1g5MHoGwwDIjWGz2kneqQudYA4AEIEDRq4pGsW0n+mKHOKmSv98CADsOgCqbE3bJAEn71ropiUdHuRzODMZx++zE+Rdrigee7WfDYFm3havH/gUDdLRtsaUe0WmVlI9vmhH+DFzyvdErtX9Ya50402ADAiYg2QKA+ToU5zk1JwAg3VU/J8pD1elWZ3I0vLOPa6vVZ18TJ9PvJd1O3TCuBhEXp73iEMRQNwCYDG0AQLELewxbWwMARbeylek/kexa2C6ucxgAzqvG59u0oVROya1jRyvFAAAJAffsl96NDCzkCJ3s+vx5QEMBc5PUOYOtSLUx6m+svuA8Vsu5cjgyRKLMHPIgF0ltcjv+tNBMVBbqNaNYaZCjYWASxy04XZal6L8rQ+AsKAaigllSAevzjIo9SyurbBorTAKR2yydGQga0dz7O3rNZyqWyA4ZUa3/6+UmNbDrzPH3AkU6QOgEtQJAZmECAkqpOiODQQ+BIan64Yp6E80sy2mnXu2iGVO9oP0CAEAECRaC1LajOt4Tk3WguVPjz2oAi7q0kGrV2Q5Kf6eSnm4mwrsXKnowBSooEwOkDpbda2LSYpZJf1DGiYV9RR+K5Ian0MfnYMVYxADGgLlMcxq9pKdibCMu0lQ0pwAsiMPnIgDHLwNxiYg6eggAEJPgCWDpJTBSAFXvnOmVFLU6wkmZoun0T9wH4Bd/+A8XdtgdIrICAD7sbESTJlDeB3scRk3X+9XL6/UPCEsVUOUiLCZO210doBoAFcMcZ22DoHSIyyRLnDnOspojWZjMiiYPjKoe6QX/nWLp9EJ1K0wfAKcAephSRMmaQaDoXUwAmVPngm29nJKTM9c1f1D8p/NtH+Kqn5gL2C+9SydqVDkTirfTCIj6AXxeTdunKVOqPADOkMvGXewe8e79P8TW5TBd+om3n8LgKv1bkUi27QYQsemZAZP9Wzlsl5Hne+NYkwYLcMi/17Ua0fyM/vPc08HLfq0FwisnPy/n9s8GAEXiEDfntWKDIl6WPc4sCfbqiBh2AFWVfSsFrF/2WSP1NXVoCijzXbHkpaStJyZLldHXCSQpVqyn99u16F3rpLM6+yHQHgcAhIqKfFvI0zWM7mLVH8EPangaBqBFE31iQivFWXGTh4H2rYXMR6jYoh2iVve/Z5GEBT8jS9U5DzoaRMj9vxjPWrlEB2wni067Vrb6UZHDYrrClQP5BDoL7hCWSXShej2fgLoHUpKdu8fzVz7ONGyQbf6+LstyWy4PtHIMhapIriJwGBuUqY0Od+o6Z60Fh44AAPSvVZ4ntF2OYlGnHm1qwV4SDNyj8RsHnGIwf44PAACpVjhgtSsVOLQwzVEjjKVEdG5Ew+RiBJf1x1FKlDpj8w7pj28AIFGQ9tCQnO+vfdfvaTRyBS2+aMvqKoJMpuOFRjRERaYVt2MtuAYBb8VWdYObMl5exJkK4Ocnxax9SwqAUSXRTbyDREb6HNqLAgAGxoShARJszBOqV4ZARtYTBb3fuJ+Vi152y8e//zG/9/Of/IJrp7GuEv3xczpBKR8m3YmMdfLW1uCwaY7yJowuoo42ozQNfDEAFa0LALBq3gEDGSjbM57DDJNCJ020RDY7mdfVPgtAKTXncbcsLwtLpJ3R63VFgd5LJlytlJEe4hjManxDF1+14WICtAbGa8ud9yMAQI4faSmdumgACgCEQUjbXNqv2ZZHPz8BgMoA5YwCANL8TY5P2gK2IWZ6a52iSSZo60hpk0gggpHwdNZ0tLNWI2easNz7VsyWa+/r7G72cQXAbUvjwKe92vYJmN8ToDCZgdjOsGJMQ70BAOrZi6pdmUkfCg8Hyz+Nzzgrj6Rg8tkxMIad+CYAEBZs5bMGAGD5slPgepWI1AcASAWQbU6C0lUvmWoY1axIs026SJlk+SEAeH7i1WZe20aoBFo6UrzQUabTbgeplBpeXdYyKa4ub0p3bFAqR+GFjlhQ1QOgOK02pjFrBW8ud5ElhS+SJhBroGxc/mcBn8JWGUQ7/3yVDkCIGx3finIcWgUaDDs1GIK092D0T8GQjDkMU5BWvpbJQUql5pmv2RF+L8vYDACiiahBKPqwGAwjAOCBLG74ESf4ahFkOaA3ymJm/i3UUOih0NBNSK27/7XkcKRXCqEj8keEKG0EzfEGAIAhTw4zrERKLkPtB0BVsOgyL4CGjvwluAwY1ed1CmAAAAdeddt5tpMbHiWAlcayBqQa8LgOn87UA18Eihrcdt5vci/rPzszJLEqjDOm1TlFJpCrzoJsaTtAAAGAGQCKfEzxqfJA9el8bX+mriJpAIBnZY44AACsETuXqXzuEzYCUhUAhzo7BZCUTzWSuT/UoGgwADXyWsGSVegGLV6lagjkMkw6kClAq1y9bi6d9XA+BXihSXBJ5uwtUAJjl8/JZkAQ6TJUG1WKJdMZ0gasGAaDULQN1npb+GHnHWDIPhl8Rv1mROUGMdjxvh+WBhoAJA1AEdjsR5Kpn26nraqDVBD4TBcDMFvlCgDgDnS1MpIyYhho69yGGP8pBkCJSwKgosnXgRjBXcqQc8biE8ItyhjarHW5nlg33Yw4/Bmdv+Fyu8TQ/9itgvPyI4iM87PIfAqaM30VAIB3dTQCmiCCIr5v+jVSAFlDCWy77Jg330BJX51OMsBMn9IKkkqtFano4ADi+EukGivWgYRucWxWAL2sfRoBZTZIWKIJoMkgj7VAH4g3GYDvGQBkBnvqjzsC1MYqRxJlbTMAQdxCYj4AtuC8UGlBO+g6Rsez7Il9xD1LIKVCrr8txXMV8IWa8Vn0DPWd62xzbOr5XcMqVO/IPwwAAYxcye1yVdRRt1TRQn6FqqPDcB2GFLGmqJ1Db5rakmldO7WWdVSjtxDgEgDQ4JK161BQg+9NFMQIzimAdLtLDlGT50erzg3a5ppvWnMyf8vqj+Q1fegGlZW8f9ZTDjHshFaIo33dypf3AobHncZS5yoGAI1W0AhFUWYEjzD6aUQU8CS9gPYaAKBEqjMNMOg1aACqFbCjmt475wcHAEj+mU4cbWNThqVaTLR+U9mY1//Mzm1ji0ylqk+cfoWEm3LMwkijxGhO6lLPBACATmmxF0e61W3KfFJGJ2uXkFbtqHX2BgPgcrEArXQbJAuz2y0fuwrgH/3sSzZykrNKT/5MgdZzcUTyAADQtCRvK7GrOtEVOzTObYBO0kNJxaQPQ4ZRMb2RAU9ptJKeE66OSEotzkbAUFRF2jSrzlqd78Q44Nx5yNJgAFi5EwBwBwDQerJrWzlkcUzMwZr+DwhIaVXfiQqNZKhHT4GVhoXtyTsdIMZM7t9GyIDK7cPRZ6Eod/fG8F4rVQgKxoyPn5Vry5HLAgB5XQLRpJaioYLzZnOoHmfOvYh9GtQ0tRGuvsq578h4Wsx1jp73wwZwy0LIlzaFvY3+87MEr/7Nn6n8toWoZS/WY9HzvcOcf/BHAiSjde2HvkXiP9mqYo845Kxn5oQBSHCQyN/y0ErlCt65A2CxK078+OMnLVAaADMACSAnAJAgNiyhBeQeW03sMITaHEz2VgoAjYBYBmjzRbM7Ug+c9T0AQA1rCd3m8hheSDedqEg/g3lCx7rjUyIpXAqpydUaMz+viwzTai2AzasUyLKI2iuJWZivvKIda0pZOpdGRJ/LjJ/hpDSlASw54PG+X2EAVAIWZ1ftNoMLtLP6BoqFRLPxkJjO6xxapwPw+OgAFoBEmzPWStQ5IugcukmJCwiIwFB9Z1IOESjmsLzVCEiH2AfYrEAuVC5QohkhpGZVVvX0o63zZANk/BAh4o0UmWfCm0CAYg/YWu4V66B1QROZYp0R4QUYeRWGZkJRT85V1bSW0YDzdx9sM1bfk+HBAAAgAElEQVRhofJZ+Z7eL+xdqjhUinMXAACIYJ3vfdmFAfCZesYUOnt53odQy6OuvWlW2RJFvPo/AjAzRvn8KUHtpkkCHwEAPG5OAeCi4zWYKoiB8kEl8OE4Z7AjFiFtUgCh8MMiYf0//uwTrvGvfvqlRZw4/F3Cm3XGOTk/Y0BSdC4ua7TyW+WDd5ZNhjHMNLsZFdqiqgFTaFZ+xTCUKVgS8Ip9IN0Z7sUgPa+rM6G6++5BAQDgLmqudQfwnHXdEXRpAh8EcAID6QLIAWW2iV0yjDOiFAAFy2YD8CxsHD0a+XBNXMFBk5X9qEoNszOhfRmApxopfQQCqnA/uhKmS4ANBtBG/NXCRKcruBkeR8wOr2aM1CSGGnGlPsw47o7qYxDVeNkxhRW6m3GbMxrwYdQwqDUA2FL9AYLcM79afqbdf7MUsV34Cn/ATpkcciMGa7KYeM1Ksc4qtG/z+uPfCpzmbtdH0T6zjFlIxVNOlTaRhFh2LkBQjFC7Cn4O/l84HvUi0cvNTz4YgIgA3wAALBE2qy77YA1bepJYTKDzJzHjN6YAfisAwBTpWwAAu08KhfXIcnrKurmsyuVplCIM2sifWffei82NMlUjR2ZlOCn0FqGwlScU0u6BJ4M6hri4GyDuIWYAnF/37GKWblrx03LQCOg0pYuG5wCDgz7mNtLYxNfXyuIJ6c0o3Q8fi+zXcMikjfQBEUUrC51D6bBCn49qajn4XhXkX0VRpb0+XzMNCWkMbVydRw+NW3dyTEecSDuXcKpsV+xDBCKmjDSlcHQZSCu/TV42VJc+xV0AwOhW50IsAHPTujdehm6TK0+mC9ApFJdjlvhPeU8ec+eeZ6Srz9qRUzQAEwDg9YmgXZefCpA04+CApbwGXsp1vtQBeF8DAEKPy4jpTLK0hxGEPkvRrC7xVL6/dcL82Pk+nmvPn8dregZAzmAuuAyN8/wml3hWPI4Vzpkl7t6vtIONtkegPtGf9vjjzz7lEf7VT76UhkNhgz6XdSGZJnc6nyuiyD1NGoBjnsEArAyT+3DMeSDhw9MfoXQ5Gu2bMljL68fMDJfz2gDHhiQ40XMLCLA7IYGSjanXV8CmNRCZFor1BgBAG0iJAdtQr0otMyHRaQDV/dt24XW5dzlJSUcq7YWPHQaw0wBDEIjnx0TSN2YBZP/V6luXCG1edf9dSXDfLfcXaRLSXwEgSyOXsRaetFmNsrBcdhpu1rVDp7q3RIA23CVSnWZr/FkaiE4LzHRj7gTPlPvNTACg+9Eq/nmH8ufk+NNlM7qAAJYpLHwLeLxVeRDbKbs7u606lVmMtjQfawAgG0le0N0VyYxEu8Nzn5S0bnxNUfSY7hXTMBiAKi+Pv2GnR6WY1VfGaYXRCIizdApcOogdaWD8zZsMwJ89Pz2Avq8DAFSEx5ycXpXDCEZzE6KeTMtK86CqdG/nGaSeqJ/OJQ+WaI1MAaoAfGA94jAAwNUyo3younBy8Y/33fLR47wcbjhIijm1+DqhVClDJAeBEIwmLpNpvkjJMHf2A+dRZTQdyU0RmSot9C4QjlWaYIC6OC92xRvNOYTbvCrIXe9RJph+3wFSKHNq9K1e4KLEM3FOhx0HBIa7Z45Pmk1gwmVcpaLv44+XuN30uhq76mFKeGWXf8Uh1Z0PMNgAAOUdpZXQxDEBgQAAmbBxBqwTQUnLGjyKWekqhi5zoVMzg5JPgV7kvMgRAab5jL8hDACpXLSzTUtaNuSAQMGhtp+P7XCJYhCNPpaTUwB59jjxxDIw/elVoz0yO+Q7wymE6dHvkqPoAnhGfMHlkNSsxvE2zwWZAa9jDAffgkUFWqsAgJTx8oxZA1DamAE8P/nxD3knfvWHX3CXVOrszoWeeihn6i52GMBjMNb1xRrfi0amBABef+7FaOUriZMFlBZBMi9vBoCdSEWtaB9HpUmMagxwzmCDPLyRYrApAqQWwC+J+4fzLQr5KNEb7iMHCaELpBohJVdOS+THxdcrvk9hnO4tmTh19aMuh8wNghZ1xEw9eMZ+oxMcf7ao+5ECyJjken+FV9K2FOGodCDjFwysEiDjQ6F1BRrV3aR/YDrBDKf4LXUaFHlqKSernm5KuWDfzmAoZ1pyuEdMsoSIx6zWdJz58+EhUXIcdgBAnLGiUM+oSNdZ/zCd+QDObwEA9Hnh3UuHzSHyTXpz/twMgua/v/XsAQAkdSoF3cyHSBVGWIMBUFXKFgDEdwoMOzYhoM7wH30lOGP6V0+En+N7pxZkBLxhkPiZWBm3BgBiABJ86PWcpKhghCzvWymA33o6P0BrwVjjZTO3XV7NEcmycJwlBRahUX1EkWvDxqYHu6jd1gIo8oxIpucjcyMrQapDzYc0/a9ucm4ta14+VJzytx1tHR675bv7d+xmJbFiCwLZQY0OzkPAmdLxQB8vMq+0ZxXk4M4omcaDr+P0g1vBBrlyqVixYOV5VMa8bIpeOUwkIm+uiVMH1SgCBrjz9LmM6eEchKxxs554WDzzg0NMaL5m7m7QS7p8akk6m2oFw4DWhEGBoYrgKoIsUuKm7Kc6O5cpDAC+Mopghzi1ia0WtaYQacR82XGhe769XKrW3ZdilDJOjUALAoO0HssrxtkOI5KzVRSnRXglBrUwDY6ZzYHcoI0dwKIhsB6AjEB6Q1goNhkQggB+QwtOCTio+nejJzQZwjTA19fl1SOq4f8YIeI9qRHRfQsAYACgi6i7WKyD2BQaddasi0YXxSqKMkp5iQBHR8shUPjkD35Io/qrv/tFTWMUn+MBOARHdommsTkSOPqNzGqHRgBtg0d1TzFwjlrkiv237J/gckgC193yAgNvB1IaE0dUpNjB4IymYilJTb09Z7l7/RHQ4OzBphGEWmQpgOthPGnh6lTP6+uLOc1IO537N6jAtFZzTbq7BBOgo0/SxBCUSlNzY88RBRSpA08joJzvDP/ifwcAuJunUnl6twAAfM3dwRyE8/mpKo9w4V4valGrHvNaatzDpFHZ4jZnhi/t+nCyFhKZhqOq4ME5cez3xa3cZ9RqT8NHVdlqA4CpN8LPA3hNzVHl1Cm6cBCVFO8ABrExGQZWmrKRzpyOP8wA/m7awi0rsAUCibC5F2l6NWwR+wDwRfs+1eAlMxgFfgwTYyPw6ajDkGe240+Fim3dKM+s5NOoAKBfqtL31ibljKSsupmXymEoRKNe4o0ywO+9Oz+wqDBKqc+2v/VYXBkfjY31GkRdW5WrMkY4ROy5jXVineqrZyMLTbG3eLoF2vnHmKuW1YA2o0LdazzlEivwYS8WRuEIC85741p6HxDlyQUAinkYddg8f0BrFgFFFU6GY1Wy4RyYdQdChRnF6jKh0J0cphKKSMeAde4ZKzkMeWizw2kaRFF519dXNliCAUvjk7UjcrmWZOoVoWSjYmwCZoDiZ84pYEKfw9qCzIv3HqL+Oxc3WcAcraaUcXYyTzs53eSzUu6W0+NBN5UAkaGFYwkCz0US2peDywWN6EtgyspmGA6LdILgAyJ4JDAt0nlDvha7TspgMgJy6z8Aw+PpuOyRL3Zr5sv1tc6xctH7Zcc8u/J85+VIehevouBYVpYGp1Tuy/L1+/cF0NT5T+dHnxHKfDf6iQo+Dt/UY8SG3OrqVZ5+Apwk5GmDApfF4kVrwlRGeDjd449/DACwLL/8u1+0c1hVvKgUNy1LS3vjPUlTImSv3mEdmNiMStkllI46lVKwVJXgCN0E3f7UYEwxR1T06efQbICAmXO91kfIpgJ1IsWnOR3Qc4DRxICzK52/UgJ0UTjnbnGcXgf4+Tun2bmZTTVpSZqn65Cyt3NYDO+P1xnrlfuWiBvP+HQ6d1lq0othBXd4VlQBFaGo/fPa6fP5/vDza3cJ1H1+yBSaw8hah3JOMIEgZgpQO99/M1vjMk6XEiagUXomXewyIdEX2M4bGhAxmN29k0DCn7FE0GaVK9tin1Ii7RG0TBYzzryCjro7ej+IPLPuH+gYfJdm+mAyWBxFzNRXRNk+VQ6K855hH+RQxY7H/5CtIzaImHedDlH2pllGvobZBviso4fRrVK1tZ5rQSXt72SZlwfLhCc7MgEOnhHTAGHHr9er2xa7YuI3Pzo9qLLmMBPl2qqG2kCUfaeNYEROicjtukXVrB5PAABn/jydhmepU+zFWeOmTYYITAZbFAtf2yrTTBpTBDJKuIyUMlsg0XDgeQ5dOZHUNPtgRTg32YcdREC3K52YVP42JC77U7mgL6cPPJB9IT4LyPLeFGncd5yxnYYuVBwbAGTGdehwrCNESslRC7mj6ZDmx6dERubbk6icf6qDqxkhVavdzr+PgoQgYiLifAox+0JFZSvW+U4gN5XZjETDvjjJQqfk3ueS4qenddutAnrORYts1ufBZ+UwFe9tUCyrBui49bz6TECxs+2oRrsiB4uzm9jJQL3sJpgtOX9TlR56Q5YjFRQsoToue3TdAwAA83UTkEWbYOaQcdGRMbCje0IFOJPxol4VjevzhzHCPoPCjMgqhq33AMB4DQBizLJ76nevMrVc9BhbssAWwSXnL9jponhS3QFLWfVl+eTHGAa0W/4RGIBhVUr05mE6MvlDkWg9WoSQWI93j+NyMp+JtWHdOnOrXR6GV6E4jwxaj9ClcwHFvAEAYRHoWCq101R2lpigwHluAgDMh0d30Pt9uZCJUpWLHKdAXM05IFuHoAFVOFa+Z1CRC/MSDISmVqe42U1v71RZR53lNPzcCHzy+fyHobJ/LK+cw6yfilOJ3gRPnU57s8Q6AADfTydtG1dnJ7MqfJfxzGgSlLQlo0JXXuD+ZL3xunDYaScrVjbrqLFfvL3y+GS+DstNnTMrMvd95eurg6EiQ4GMYvlIZUF8GTmdvm06//x5fp32K+XYfPmR6pygAT9LXzFKcMWYac8zcZNBaHRsHtBWdt42hH4q0xgtQj+4cVs/d1rzBKQ3IDAHWukGLBDtZ0rfh33t9ZwufftnNZpiRUABMIVp+XnYfdgxAoA5dwEAABdDw0w6ciAStyVgbj59+IucCuIk8ctcJEYePkEsBKUsDhdKhYYDwSPRADsW4ULbneBKcvHjPJjaMvLEcfPo1to0D2dRXTP0AxbXOWcte5VualqMOP/8WxliOBR0MrOjFyUXCq1BiRkxDyfy5yBMVzTKhc00xYcAANuqsnmHAECmf5VR9ZMtMBBDHBX2IQCgIiPsUlFuniWANdwAAF2i/BaD0A1c+jBmPbkmGebkngUFpsZFIaKvXdNRpgZBgf8ayNG0Oq9mQ5AYtDUaMXoZpqL/1mX1hbVh1LMil/4WANCz8DPb7wUM4PUyOlaOBECXeYpOGTFvylo9AoDdCSYNuV+N7rxiGpg7pkFsStCx7JYTKrD5wfvd4izDaJVRGa1p5+Wk1qGaYLVR2l7zZgwaBIRpuNxfFambJv91AIBNhA2FDpYAec8hJ/BK3fJMaiphw++F7TrfUIlu1svz67tESe+EdZQoVOsMECDK1a16V1GNHX2VrBkEcNa5NSRyJWIvPFGSmpPdbnl5wPnrd6pQSN1vnb8BwB6qfzMAsUldpdG52VAlAXpKxexl54aILnuXaZIJGMpBDCBNW6AayjLasVVKA+1oS2WTc1+cPrNYtmadbA5NwBwp9HQi9WCzcnR4XYyCNiAPAIBdxZrhXIGNZEoF96EAIXJYGp50RMpjJeRz75gNAFC/gOGciKrWAGDr8HNX4uDzEcs5erbHZACmc8/3fwCch+ZBS9+to+WbrIl5uJOjWesMbRMA9pmXDnUNXCyKJOTxPnn3Kl2coAbnr2bdbAKsPx0EJHUcu+lmayNNAt/E9COCmdETYffdp70ZgA11yNW2cCcfbEzzqlwGriCj5kcxAMzXeQQwWQBQz2wlum7TmmiSFLAlT2QRHYErEnaE6Fa8jEopXlEpBBwbS+z4d40Ac3GCpisf402Us8gAIOgN0EkqNL9q/YuN0AO24jpilKGypMgDLIk7yNE57I8LymMCAEA5w9hREEZVeGJplUGlyoLTAQ2AYpA1jUq3P3QTo1rmI7X+NCC4YCWQaaStv6urI7c9VLm5ZKtLku+fkUX1hHfraF8TDK3hdfBUN7Em6ZduDQZVRKYZKwVgh+/RqnkOMRFB7ANEmAEodI+OaZ7el/1j9J/g17nTk3PXma9Q6rCgfajIFbISAKCsQblkUdcv799rbXHuHKwh+6uBH6ne6D4MyeMlr4oOgAG8oWRntERAMiKYt5x/vj9AINEMwHEAAFNNpbNweWrqDJW9riLnAAAe76OAfO5EGEtpGdCqODnMPrUy1J4geMPoYI8QBtXM0sS0Mk4J452AStP/4PxRUucpe3n9FVOXbqTKuzIFA2cDpxNGgM5fKSjaHLAMSQHc7yxvVo+FQM//j7E3Abf1qqpE12nvTQiNaIlVUmpVWZaiPESIURRBhBAUAgkJgQQCsUFQaQREEgIJkIYmgDRpIEgQCAkSEjpBGgUTtCBgaVXpe0/Q75WvGruyQAWS079vdHPNve8Nry5fOPees8/e/7/+teYcc8wx53Qvjf1UKTgFqN6uOhcttRnhW0BRmB0CAG1WOUkP65IGSdciuHH08dTaq3odP88jiPmMu5DSNhMaFx9aJ2CjLxCgDUOb6+J5dwSIa97272cPRXw2g6A5rRT7CqlcAQCd463tbbZBxz5I02I6f0SeZNZQBTIFJgFDKrOcXQwLgHv9YpfTjyX7fhkEYB8uO/U7AgDLQCA2pZ+b1NUnFZD8+oIQMvqXoXG+ZPaSyrINZ/t77Hs3CVq+fmVupK+qPZOwqSrNsPZoZTz3Q/ZPWeyml1u2DYQprnbD15RKzuZzoxx/qjBqTY5B6hVvLs9bYqcYkTTe4AOxCjTImFSIo4U9CNjWVgcEKviPLADoa45YnehVtN3MA0dqA1NqddgCAMjkPRpQi9zQBxsRP96HAAD5Y3O+5Ricn9GBUgS48KehP8hne0MXlQtaSGNWIHWb2XQSWSUSETWdUaOZpQ4AQM0DKTyobhHpiHbLnHEZgBVNMnCHulDIiRxZZtYAQERqaQbEvQEH5hRA32iVC7fwkFGE0aiEIQIj2XAVZRrkZP34ApfhRdg5mQBFYTGOM/IVA8BfZU3jBAAhovM1Mw9yHUcDAAJDYgAWBD7I8avPk+rJK4J1Kw5QfO5kl3K4yg3QX4rBgjKX5WLopObpK6pgOBi3AwA4lMzIXD1nOTmVaTcVdWhMg2ZqGAI6HWnM/ehVaKWnywdfz61FiGn56v4GEcymX4Jee2QKQG5pyrlJgAPAbICWn9dPuriqTpBDjANK4534IwiSVsbavhgAnUcBgMggct8SXLqUkSk/AQB+z1UOCsQMEp0D178NANaQLkn5cF6rNBD+l94T0AAACBDAtbJbPTFMOozQXr8L5yX5o/pVCNpoCfXVaR2f00ZW8EVYHzFuiykypZys1ekGqOe6sR/cB6CDPH2UgEoYgBq4ZICRbqqhdReia98H3gdldIXnfR1hMUTspOYYthL19hIDs5x5ZYyt7R0+J4i+KRjXA1Fra4AyTmKdqyLHelDMiO5L4KuXMAv4WkQbB9gCjn4O+pnP9wkMOMZ3agAKxAbcm1GM04ODZIojqWpXQ1TU33xDAPzRAAADHorZV1klpLSyzmiBlTRza6mR/powANh7AQBHOnj7zKP9QJ/mn8hG4N5wvSVshB5me7uqMLivkio4pNQ7hVHwejqAyjcqGNffsrFzMAolW8EKWgiWEJsG0RY/wBs3EXstj3UGZl3s94WQeDGrwENqllAAwAgwUWvmR2MzscMZfu5mMXI2RuFe+FBwtYaN1laFptG/KnzU+cvpCEbjBkBB6AEyggFMsvIACA2vmv5X9I/X7FIPIQaATtfOAu+XSJMgo0UW05QkgvbWyfq50ZJCPjcxwacVWpxRPwWZNlABALWWKdHyRgr9KIV+7wxnQ13z5mWYeZ1lKPX8mn2d29abRw5oagDwHqDSHVPx9ZnMJsHb1AAkBRDkznsnAPDBc8SizxdFpw1vAGhEwu/y77qDlbXsAk8KRBoARsUMFwAA6XWqxjWfns+WuPgAGrwCADEAvE0KXGYrWn5sdC0BCToBC/RhjFW+LtB2TQAVQSDbSburY8ACd6aB8aSP9Vk5exQj8QGI6s/nEQjSAWM3qAxYG0hVCnw/Gx861H3tdZWR4nfdqtjvycjR16dll4oiAKAkxr0MkIBW50u2CO+v/zQbJI7Lg7xcX40UQIDALMiL9XHbWqnafHSUw3amqfYv7ZHPZP4ecJvnmM0NkRW/1/OrpTlRoFB2eon9wntC79NTAFp//U40VdRS+ezlrKQVjdbIADEnqYnOMo46NoXrWpUx+D1XnxhoQpOSSi0sE6lj9/ZIijR6H3wM9n93YNgq1BvR5ilYS8lkeo0EoNK3OIWWyL/OUHN63bFnn6aqp6blNWY3r4/Dy7lYBgDsakkNitnszmRYl8RhTkkBOFfP92UKenUcgobLiJGfawCUlG+Y2Tj/3F8HADZhrXTPjEADVm05piuz2wijhGtF1UkXTm9tbVXQlMCZtn3TT21jbUMpiGaY1XlOR5Ab2zOyQx8l0kLkBAYglFNAAA+NhWTlkFsZWLQAvbMVFpllSKbAgTiLGfAt8z3dxjPd8cA6FO0UAxWlfuqyy+B6vnk5Mmfkm/MXh2nj6KlaffGjxucm4Jrtj3UfeND+FACC9nF12M62IgSV9U3Bjr3T2MJhyQ6oSDFBnA2zfIyXIz0BJJ5RJzyTjg0AZMNhA3QAwIMToR/LOO0s7NDxTqUyjgDPPSHmwZqUFUeZOInYGQC+Ah+Mz4vzDRNQXRdRRsZeakVvymBMESCV9jxUkwFQRCDqEmvP+yET4ci/bO4U5GiTcKdW//JlAMAxv+jZD9qPuepBBoDPDoZiH4CjlQse7AuANMMRBxtHCUNhiGBw1PONyiN3o9cjQfw9EXiMWARNjGSoYBazpKmK+iMRl9TKRfWaCp972YJXcZgllJwAQMp7itDIACEVZa2L70gaBjkMKa0bI+K0Aihoic5c5gmUze6FZgSKEJ8mkiScgUhSAAQAC50kdT1gGfFHgYPuCV819MsltwZa7NnkVF1ADfoYqKRwsYKjgwClldIkRns/wjtU2OR81fo3ANDBbc5wtyfbHKduB95Si7QvrUcGbd/CPnOaoaDuxBkOTWpBBTxnQyoGTx6jrImecNhueVushevTpdT2mirqzr/xiannCPOkCNhlrZLALwCA3LuCNghopaFZpv77WnaHznVxgEI7vcQa9Nfi73htwFkiZFxrhHG4jnrWta8n60N7SUAVN+t8uzsTbq5vVgBD5gOAlxVEarVOxrr1yQngDwAAYFbR0KI+axn09D1Ta8i206jkU5puGQDUPSbl3SsowgCsr24WRcvcf/Ug91hJvrluvspL8m8syjpU06pPLBEJm5NIaAXD2TC4D7ZVzWyl6yjIRlwdvewsk1Pz4iivpP8Ura66zMbK9QxWSbqhUUAxsnVdjv5Fg7iuurWNLVFioygrmkq+khUOBwN5cLAfm6gPBiUkdSDXZOt2OWAZQBn/UI1A0gQAthJHOwQzqrdxb0aC+/J/AwBUV7jWYEcHVTXLXYVKKAEqsKlmU4dN7cYShcm8oIMyvpX1G+JQDQDodA1iqnmf1MeHPW54IX9aqtZBRMt9hHTNnvrQ5/Dg/SnECwBwKkBAZMapvGY6xCLC7Sjhi9QxjdwXnMzmhssBRd3fdtttFEDtMxKew2n0oXt89iVsDLBpjXCSjwszERZA9zABQDd4HQSIYp4Ua6o1igGwCDUAoBviAGPZtXB79Uksm9te2WUzpEzby/RNMSUSiPH5Q4DpdNQkrHCON2SQOe0Q96MHzcZcGKO9s6PUl7ADywAlpZyVG9z/rcHUVP/Lh4lhkDiUYNHABGcZOfIAz+hP1G54NhsiKApVZQZATOL+OEQ1t8+WmzelpLPOZRhJ26M4HXzdxeyIFn3m2SVNF8bSvmWB7YL9IgBwVM7rXAIBZAp7iWhsot2KsHcA+XQT2TF4Nlz/JQAgAIlmaQhOJBIjQLL4cAHUsHGT/wvIcukb0ygLzsvpENeepwKDQUXaTdsxUkB9lFkmfb9HA9DPRwcAHEZ3FBCQZ8L7bw4SFHmANdibaHBSqmdJVrEyMRSy2QILTHehbwrT3mr0pOMiQCrHC3ZBwFyMTqBga3yGEkqk0L8OAOjM0jIIYOp36f7CAET8l66dk41xFdvhNde+7adG1k1EeMKmMhGbg0ZFXBzXKd3UVHojB1DKezf6CZ0MANAZhYCBJNsAQBhHM2eXlp4zWmadKC+ppO1V2oT32PQDWEZ+2QCqQ11UeWYhNY1PBhCTtPAfW6I6gozaOe8lpb/pQ5sxtNFAZHJoY4MgAPl/GRtFYGAAJABMqVHwliodoFamCLAddIKEIqmzvdSOOQaix+CK2pQOsSmrqAQ5oBlbZaBS0GY6uPm3IiLsZTIpe8wzqGhd+yAAoNgapk8cibt2nZEowdscfavCLNTTM4Zc6vSVzob7bqW6VAbozSNjZUGk+8zHsajdb+/ToP7pcoMiTXFre/vbruNXsyvUqLMk0OLBrZ1tHmY8R1Nds2HQwf7Y3EAKw/fl2v3cW6hfnp/WG4Ag19Ur+Io/MY4xbnnOy9PMlhkCnE8BM9fSCxV6nyj6CQ1bzAC1Jcjp7gsAsAbYc8/dMY7rkxIxpzuqE5kOBPfV2hrOb3Lm6IqY1IecGfYfAZS0xiz7RDtdlgsjLdaawETpDlaKmiKAUOIs2aOimnn9AIMuLXPVUK6D908xwoz+GA16ryR/DhHnGnvN61qjcSJFyn0gaMAqBjYUm50e1SMDKnlRyP2PzmPryRAGkkilg2h0KjUACDUPZ8qGSR4dvdTgq9s5PA8A4AjZyq5VyGYNQ6u6KhqYgE0AgPyAp28sEqsAACAASURBVMax+VUqthAps45S/Q1VdqfGQTxfAIjWWnWnzfufE6tUN1/pp6QruImOOgytR79K5mndez1/ovaI9wKSSgvWHkivclqMtMfYug1VPu7h0WY4JGgHGynVv+w0QCibpm0q1765oVkZBAB7e2Nra3ts374l4Isztq0yYq1TJZsMZDX7Yfn59WuMA+eaLK1FGJDce7cds4fLzPt3QeXKZ3c+O8OKZWgxxjjpmAdV7bU0Dip7442y85sO716p5KfylbeajeFuclTuN2eiw47IUCRSupCpjWerba1d7dxjAQFFlHC6oVXKUTfKH4f4aABAGwgObH+srHtqmMdpOljVdYRVwANgSZ+dM+0cnP/B2FhdZfSPa4EwMQwArm97CyIMAYAuohQqFzNAw+J0S4R2dmtTWdz6y/M+iTHc/ZBR6JEaANy3OmlN9MlVN2JXrne257Udn1F21ZDPFETfKlw/lFExDLGoxNRrCGlScFZjkW6jY3Fkh3SDSxsjEOJzcVTLRh1R0TP/NpXWklCCvGkAwFSlDJR7zNtREQu4U2PxACzBscjNpZgEgnD+SOOsro7t3R0CAE3Ba1SxUOlYX4fmxX26XRKUcs1a9YQV1rio22WGJXlNUqrVvob9WTCIaYhjB6Ne4HLGebZUHtOByJHY75QORc5XYPuASVx3Msy5rZaj0rYQH2C9o69pAADjvEOPayw0hJW2FaZaZaCEn9bA+KxozHOeUbFcpQMYBAAR/dXgnop+EW1JEMpSvBLh2Zan4RAdmOjRyUJaSGigs7q/x2qOKL3J8kXkBtthAFBiRQckWUN00uz2p86XI+mkQMtxN6YD36PWSZZQ/8vzN9hftl0LAMApsDncZx71sBQBNqUBCA1sjc36JkASGrfFvjVrgSoDMBxm9QiK2Dvf9trgcoKaOPfcy6QG+ROiVM9K4T+RAqhB61XFVPu9sx2tVDlrRI3WUer/OxiZZ2L2Apg2bGXsbMlB8xl4k5SmD30OMFshdscNetD4jkzh6to4fMyxlbuHSB32HqwvmTsARA6bk2BwajWCmAUA0tis2+YeAIitbSm+tkdSmsh921Lev/e1Tx/Fq7c7//8DAI849sELAICHmpHdVLKn9AbAIGUvE+nN2tU4/4hL2DnJkfT+vseZ1nCV1he5oeXuOCoP79any1oJGTzhGx6AlPcsvxARIOevmsIEAHCf8qAj1tlmGA02fIti8c5Qoa+vCoiAjQgA0IYfYxsqWiBBAgDl4RilusmG/P+MSjsAwKbJg03uzW9r7TMzwHdYBjiNRYRm00koSpHyd5mC4jU4ZUEGKBFzopSsK+rEXUcf0Vwi8GbnZJVKeDUVztRlJ51jlC87EbYkXewUK6Rfuw6S6vFZisMSRNXkZSRxqPbKPVtsN1ca14GN6D4QUchyL0wAgAiNNdDuzFiHlEQQxiErBcBqzP6fbbGmUpoitL5FY2t1N9kPZDNaC+Q4RfVxcNVGNC4F4NjqUmmc0MievEgDYpEs18IgtNqy+kysbGh4DP6UNqcBAObdlwCAnJrcFs+vkQ4n6XERVEnTnarAk3rxATFW/w6D2dgERurcl6gqUHWRyokhZnXESUo1kbTtR4tyS8AKDYVb2YamjnYo+x8AIBKcOM305QAYxOsyPEpRmJgvARg8/8UAJCY29irXWYHEwsGQ6LnzUn0OBmxRbIbSYIspODIYgh8KzGzfeqAhQO2mar64Wh/Yrk3pSOp8WiMRUJnUEj4BaR6AgIo8XbUhO9P8DbqhasDEFOHK6FW5afbQHQKAltYQ+exW6NUFUSmepADiJJedf+xnAaumt6ALQh7MnRR1B8pR8kmvoA8A9Coe+BV90voqqw/w7I+503Gyjg62wgBAByAAgFblBgAG0wWxPM66mjzYrvb9m30zU58tCHG5dReWx27c8rXf//oA4LhDm+TuQcGTsKETMrHM8giQuzJRXLMSeiU/r6+Mn9IcKlGIdqPWEpuUJSCmeb1Y3DT7OKBWbFtow6hkqZNVDlNKY/JVByf4Xv+qVEuMqze/TNbcpRQ44kGjFSPLSRD5rUnFZDU7D7/zntEfoIkMhR18w/2BTr4CAKqCkIp2zpBnLijG19oGXLSQmw4/nRgiNbMbWu5J15fTX0pNsKYARpf+UCuRw5gDqQ2xCAAKFdPQWvXdxxE6fYFNvUMHkwjK1GY6Y+E5aWy2pVQ2jpzt4L1k1K9npudVYBFbBJ32mgnMIdQRnPXZkTglqs4eEN/iZ0bxpkoQAxdE0aY4ZO4WAQHkuCUiy080uhdAUGAw0brU7AIm+UP1PHJ4qsZUx8uAAL8nq2zC2LBZjdZU/ee6cEtgtR9+OmWLmJbreAOmMYyGe7F3qKza48msTeJM55J7gs9PpVg0lMXO5O8a1yzArZHFWX8Jt3DMLTj0L++vigFQfnJxT1KHwIqjKPmTVTFAchUPq2rcDhp16QEA1CSkFJC/Anp25lQrSicjpvOTXvKh5bPGWj88N7Wyzdmh84wIFa9ZX6vy3dDeAu+af4Gyue778j4V8dYkS0dxXv7st0Cv7EDu5bYPSnCdErX2adh3sD0UazYA1B0+90/9ru6zKOaV/bG+gXVS8zdeU2kk5uwQx2oa641eGa6SsLQmespaQ+5bAgCVpiXYU0fUnCFBKbbSTqQf3U4rqczactc4DVCpgLVVArxlhqx7vgCAhfuuF8ymL2FUZWttPcwAqOxPBxqMANqGw18ADB06fKzOnvUujP63d8auU4bQBBC8WLM2ReRiOtmEikLIxsy2Kqyew+/sj65T00SX/0wwlKmUXTjuPXCnjU0e6421wwYA2YIabylqUTm9AICgIjSfCM2KYRkU/7A8tE4SJ1ThgacxSEAAEWk6sR1g2AQ2rzQG3BLWS+TBs5FQOYgMn9DnsIsaCSkLG7KVolmwAy8Vbz+qZDM8n5npQucNnaut0pzQi5z65bIj73zm4Kx8Rg00hVS9CsA5tGIASkw5c8CMiXq+kKBA8xM6pcPvWn9R0S2Pj0SErZx3AY1LFzCnDGaj6ZCK2uXXpbI/HVrV/wYA5BAWBYc3sbGnMa6RrFJ4Z8Mmp8iD0AbU4ClqmM90KzbF4WyK6cgm115wsxkY4AOLLmOUqpmUtAhQoSeake+eHIC6+mUanH4i1a9AQAwdjifWgb0cAuL4POztTcWyIx72PMAAPwsU+ixzjWYCaS7Uqx8NAMQ452vWMIYz36cR5OfFKfdirKijJ/slrOlcp2uz8W80wkonwIzZTWkZyxwbAEjlRfaG1lM0Obkt6oHSWMlloQFMJcILCNCG5vM0o8F7Tb7f/QjAqqmrqBwFmwK5TTSe2N6B+7O7TBFnI4warm42yvG+6ZMmAYDN4HS2gik5awDwVRULaoYDh0P7ZwCwti4NRDnVsI/xjsWkpYeFDbB3YuiSJALKeZaINc2tBIk72GAfCpfhBQDQhzeHzwCgBVT9/MPxU4QGJgDMl/vBsISPpZs+jZa4cHilq09UteXR5Zk70cCxomIAAM2IEVoMANDZcBKZuyeATS918BCWKqfWArwIYfGc0uioO8dKKTXP2BnhsiUoSQUDgD3kqhVdV5q1AXDK4FBTCue/vjY2NgEA1pUqwvM3ywKnD+e/s7U9kA4QcyztiYKe1m/HTCfSL2EAegAQe9w1ALIBczm578xSZd2689ezXhSWln05Zo0zvMbG2iH18XIUz3wEkbhLrZYAQFIAMoSI9PQh0s8F2XsYRACAGQDWgbpOVDk01MFiyS30MwCIIpMH2BRnRcWdqjQVXHKbZuCqXIW59jjceYTCCKgVp7eEBWzLdbkOdURbdh2AW+Fm7QB2UgWg5hBCaWoC5G3lfBqvBOsDEZxFIuommM5cclTZCLGfaRUsDcb+2F1xb4F2WBP1T8M6mYG5+cX4oJVqAEDv/RDqkjTnEiNR1yQUZvJBDojXZwagDp0ZJhHAYW3EEkXkthBZVxuhbvI6ezMBAIbyoEGPSpPcUpqpAH0PIr6wrmKuXWdt17V2AACCHTKjRpbmmbon6LJADKwGHUAU1fw8U9aeF7COtBROFg4G94ciugA4ps04sc4TE12yGsPcHQnTV432X34NeSYPuwoRHAZI4kIJt3QlSeFNKCU8pHPec4xVhpfWuwRzEuFNQyv2CuMUFT3Z+a81AEAAnpG0LgdlYOCIJMmLKN/ZbkDXIxGdUgFU0uN7ng6o/eezBeNNKjdBi/ZJgoa4TDci5s8mywLmTu/FwGQejhIFs9GMU3Z49uiMh3RQAABTAA1UhHK3KrO0PUm9kOULiGVeeKOM+izUm8xIAf84RWNlnXEANFfx2HEmVRCnX87QwVn+ra9aV9huDJVh10wwKlSzaxiYcExKODUzQ+WnuotMuOxReDGzHQCYEc77OdyzCHACgFo/P4tuF+IgOwMwAX7z9kcBZAUqFhprrY2DXQRH0oNlGmMlofM9MsQSYWPuDUBAGIA96gdmCmB3S9G/0qgOKhRiLwAAprxw9x5Xv+ysuwi0O/d5H66qAXMdRrZ1eMU6O1N2BAjg6w+trB7gxjsAyGCEDgAcCIlqdl4ECBj2Lenw1P+mdMzhn2sgRW/zP6tyWSu5izyoZ8ZXBDjr7/M4OzVZjqgdcL3OxrsL5RzJ80AYAFQepWE8jmNNJ7RQ7ApL+M41jjR1TOnL7TakoXSCI/ixzclRNcuhSu6iZZDBw4668jY4KACAuWW/S0WQvqZKkRA/o+UpHJLAxLRfEoDNwzQZgI6EBQCUA02TDhqGlqtD6oMGsvVW6FFqgAkV15W+cQaoBGtHQcApi3SYsUhvpY7OkUDlnG12bPzgADcPkASwg8XaspGTmjkJALhMbFr3uhfQvxtoBU26KqRsVPTuByGPQXCBFABEgQEAoET30AoV7A/ANMrVDABWdjO/e9aXZ87EMgBYAGWtpCoHv6/3wrkg0sq0SwMNG2tFgShvTR1zAyKp1eYLFPEEAKggYHFcs+jsWa9dz4qPyZ0O4U5WpwZAHTVXxj4pQqV96G/wbwMAgmV+Xms6xUjRAIA+aqYjYJ/UcRBpFaUOd/czoQ0MjRIr4ZM6s9T5FkEXVTSpt4CiO94msymiednsZVMUPxgAOJvbt7Y4Ij1VDfhlUMFdoS7EJQYNAAZrm17sKQukMxvoGXKIqdCkFRLnZ7tS5Ng0TMK6s4pHbSb8W616R4yAo9fO/NBG+j3YBGh3bKytjMOHDrGpDUWjYAA4RU457JQREyRzmuPXAwDTIuMCMs47ZcBhI530GXtm4BZsyoKgYDKJAW9JBeA6AMhyTuREFyudYgOXqwMEgFYJAPi1LlBnInl/UfRmuTlV0eWoLosMAGDkDb+2vcu1M+ou+n8yAGa9AgD2LUJu+MWPa4EB7uc+NpyYylMhkyqUWHmmFBbsfe8DsGFN7/rYNE0pCn/WhQvxwxho2plyhSrXU5ODUEBMnWMoUPqup4GQ0W6cPx8G8uEcTrA3djzFzbFKRUoqN5Q3DgBwdZEFSdlkndAVhSH1c4t8rAFQsxTTcAUAIILZqO58XTyTBadxqlKkRRW7yqTSGW1ek88d9wByYMoX6kCSJUkDi4ODsbnaeuGBXUCawQBA2gDn3Lj7HeWWXmJ/bB/s1jQ9py9ddiIQwAYuZY8WRUQCK3LwKY0KcxEQh+fEj+bH20n2ut/ID4yElabo4NCpjOhMaBydTsGatPzrESDAB1rXH1qusBlbCB1CCgAIHq8pAKBGMAAlcNjMlZkWZa4zIrqDAwGAsuYyILaQqmwIGGRFgMc0W7ol1kFtQakBYUmj0gArjSmSh9F/0SeIAdAc956/lxHLdVgX0IxaKD4ORmJ3QoDFAD6DPjtHif/UqZNT2WxZ5GOVzoCBWwAAFIeq7p7OoDhHddnUv9PTQjtdVTyuBpn5Ip1nAwAKNdkiVoce68ySWYy8dgRdgCcVHlhfanC0fGwGxOlnuC4xkMHl1Alwj3TVvyKvTunGsfIsEr44ddkaAQUAUOjlnDfWCiWNt23dPrZg5FUVpiZK6ITqxjC1fwxcYBMDADImnfdDO7U21lcPMQVaQk9XQYX74vWHYSmjNAEAqlBKNNs6BpZg0LaUez4NdOoc4/nvsJQVAODw5iGtLRhLMAC7KGvbqk6mMgRIj9m2oFMgB8Z1gZ8Pf6XqWGe4oNWqZDP3HlT4S9U1zRlmT3DfR+nuWSFYww4Awm50HU0AQKoFukOkyHpfoVYlV+h25i5RmgINd3J8VCVC98TAQGwhr29XTYCG9zg1A60lNNheeiy/PZ7bLgCAW6bktgMA8DIM2isWhy+YtkznTr01OgAIqypGfgZNnUFZOeTJ9bWnSlG9OMQCdAdvLqV/rUxPxiM5ZNOyjPYxE0CNeuJAKKKzuCzGWMZQxjoPLQI8PiiAjd09sQcuUeLjiliOtkQagIzqJCJf6ulN0OJOWvXZdD6qf2YMtKSwXVz0CUQKZarf2qAG2I5MpnH2fEBuKEaUm9eRB+nNinpM0DpqwDhhlZUJ3KA8LsN1WPbC0+ROZ+x5Dgeid9YQFkU26jCnTlTqoDj76JcDJBBRGQ6uB/WtyLlivSFeYR/yNF9ySWBmIcQZcISywQ2r/Rix4FpEjebaVMftSLI1bOK32qbWv10yaQDAZ1aHUs8X9wqHe/hgjfuBa+PnQPrfzraMZymWYn7kADadlyuAEGfbgSQMHfvZC0Q66cJngf4LuEeq1r1Pq1LEg6sUVRqklEBR+pMdnKdYhOIhQujPtFoJdLlPLaRChAkARM2CHHbA3oLBa/XrMajqzQ8Q0ksrDTgAGMwgYU+QRcP+YXezKeLCvlw5tDH27WT4uipLtJOzgVGApdg7ORkAt80VpHAWLb7ma7j9sJ+70gECADJsuo49iIh9trpx5ye5Akj7XWc460JjyIBkVyk4s4cBfKwAwOeZAchkPKSUGGX5VvAFLZDFAEjvMXvfg/VUz4OUkhK0VSTGDmQVQvD6KDbdHbvIDbtVe+6l26QAMbCxXUfB52tQHUFjAaswAQmw4HjXdslgkQE4dGiksx0AwO7O3vjqV74qJsltWLK/dE5Xxxb0GdYO8DpaMyxev9PCJnMsr5M/gftKW6gFBkB+brph2+bSOTRAnGi3P3v5yTm2WdfatAWNYZD4WvtPFRiqq0iZqX6gUkgCFWomtJ9gY3YMgFLqHK2D1kLOHmcJQLDYXGvgCMDD39CvuidIkXba7wxsDfIJ3gl8DcK5TjoL8bETqC8FEE4p00ccOzaM5SfdjB/wMFiVLsBndJNI2s6SC7+CAw+VYxpFpaHLPAhqlencoc+11Loy6WnhSofYhljMyCPNaqyWtwFJQ560x8wB7gAgEf3RAEA56lK0LkbHSyB04Z91gClCs7FuDof35IOY9eP92CGUCj4nhlS8DCQAACMEG0WAqYqoU5fhGU6h32mEqoRsTmLDRad8So5cOT36RzIRORowYmvsuoexzkzVEM3ujD20Mo4AkoyHi/BCNUe8GTaHTl8q+lCG8kpuLmUHVgqjFmXmmcvhzz8BAPlenB3o9mNAo4pVri6EXJc2UbIchKOyvDMcEBup2AAkwqChtQHJ8wuDRO1LiYRkBAECqtKlAdSuxuSqOQ8bZTdTODhD4awLAAQAzlXQr/aWqRrGs45OfG6kFAdBR2IHmdIw3kf7HDpCNsKahifnHe+TqDyRRVp7T5bGsfbhCQBwv2yZ3HoVZCxu0mL1+xwnjD4Qrg5xVCrjlZke7f4dqYdqz2vQbW0ZrMcBcA84VK9I0OvCM2wRJc9OWmQbYCd1EgAAiwUNgMpCwTZIGU7Q3VTbUR/kjKMqiCLgRId2PhlSpWlSejABAAEBOAWpIjlaQMLznfktR2HleJ68rlx3M0uxlSugqtb3xN5ubBIAoLMdbBGuFyDgK1/56uyiaBsVgR/HZlPDJUenctEGAlIN0M6yNEI5QfsDCgtVjC5S98UMdm2DfU/WggCv1cfznLezK6fexbETVBhjaHkMTOH8V9mnQg2k8jx4h54iZY2wxIEAAEiXEKu69XZsjJ0/XkZhOFk1aCz0nAmo+UwcGHisNbUqFTe56sLgxONf7fxTceW+OWkYlZbgLfJPRRn3adb5uJVDfAkiwHqBAUBoixyauAkRbIqWAwD29nZo1+RU5vhDRbirRL5l2APsHdFJOewa7lCtVudnz9T4XzMAFD6xI5+OTY0bnomTQo9BjAEABB29XMZIsT6rIcOloEQ2pW3ULGYAgJxORiR70wHQdGZhoYlQMbIlrpKo3KbS6RNsSlwWB3KEfYmq14ApbAKNo58DjTnLoKCCb9ULC33PJxhAvfUxhw7TCGA/cKLjzu64/bbbmJbo/cK5HzDhMI43VZ9cA3VT1C62mt4AgGOTGwDggXWv/OVnUCScn0nqoXOocc8EAKvrGifUWBE12fF/OQjEIDNdw8+GA6LxmgN5FnKsPiyps43AKo1BBGPJ06ifglk0ci+u5ojJSXlXgKHArxopRfw1oxgbU2r8nIIxAMj9S7+xMjbXDzsFMJ1IAEDOKc9xSysEFOCTAQAyDGgZAHRA0UFgABVB1+Z6zbKIYVP0bpofojEHFIy4wwKSmfKIZadlyk8YAOAJwnjid6RTaaLYCBfdy72c2lLde5wggousR9aZoK1pW/BMUuXBYARAyCmA1P4jZaPAQuO4wZAmZcP7t/I7YB+zVlgGDIfawFEAAFMMjQFLKiDTOrs6fuF5LOXJ40BjqzvYy/Pmzwz+FQDsj7UN0du4HoAAii5Z0w7GZ3987Wu3LQCAsJjUisO+7Kdm5OsDgPiSVGQpcKOKg3Y1df68x1STtcg9Wq5+LwRADQDk3vHsjgCFXVsTJ+jUogCrO+IaAMRuaxYHnre79pEFkInDdULHFgCgjpW5aK2HKrxQbq8ZMfzTS0Ptg7iHjJ5U0euUsbtRqoW2ck6a/JmOvOLwiplLva8P01GdP+7/LmvHcAvt7G1Lbe5DGgagKDJHYzEiAQDJH+7v7SS1OHOrbQZyGIBscnaCcnxH7TU6vVV9e6NK2wbXbWuUZ1TkVU8ZVW1KibzJE0WCIhPQWZTXlINfQohB4kcDAHGqcbhcK9KPSlIykGQeeqq+e1SbvHrRZNZY8NVFnRkAJG/G/FLGm3rwS3VoWIxANMTHSNrvCQAQSmjW2wZx6ytbr25sjGMPH0MqEPeXFMDtX7ut6N9Mg6NI0AJOV3tyuwkEadiLOgOqnIprQMOvAS7M65ru0saeOe8c4nIGLQLovACnBg4DgLR+dZRbok+D1YC3rHGuh2VoblPaP7c7y4UIKj0lQkn6OeiIT/ZMvjpgo+oLJuLL1ET0BLCGoxsyakuoPZlVEmEAci5pJ8cqAUD1M08UaYat0gAt8l9gVvD5nEan1e5RWAR02b+yOJOBIPhmK3DpbWKM0zdDa67ZCSndq/e0HoedIXl09Pu8Y5+nfGUdOZ+R55RYk5PKBawbbYPzoN3Rd/aD57KJ5PB5SS3GySbFE4YGz56dRB2czMl6EgqurSNthojRUd2+Or8h4s9wHVDqAQUU1HqdEyBBZLgMAJRKWazMyPPp9iTwszv/RLyJ+GPPshZ8rfUdAACbhwB0lEZNrxY+6l31Kdne2ppzJGKj/Jyw8nuZBObIPwzAZDCnuLJsRLVmh8VUI64AgOi/+n0kPdtTtYvroP1bDGETSk5QrSCh6wPwO7CPeiYCAGurmBUw93MHAExYdwAAAJQZY6xEcZme2ZDYeZWGKzygjioAwK3UxeDhuagnQwSJBL4p82NKDr5ALc0pKqe4fQIA2dgZ5HThdp/wyr101/VjCKu3trcKAKR/db5m8wgtOspKExtG08hXAUDYtpUR0cVqgY9sRauHYne0ZmGbrXTyyWkiUofGGywAoABBSg9bzq9v+kk3dXGHjFMZw1YiE+QXANEdEY1U20RkStgOsw3BaZMEk3+u98jDqYY/UAnL0CfAs0Z0fqxbnSKqhQGieKxR5ElHRLSlDW5aizlS5RKdaZeRz/PSC5UL39hg9A8WgBoARiy7YwvjcNmJDf8lj+9IB893Al6DIBbMujGQVMNyuJX/IeskGAg0nVEs0wHF2GURgm6TOorBhpE5vLqugUDs4y82qco+m3KAB6+KC8xguX55qgIW844xWGV8fUEdcWsnt+gf+6MMZQhhCbCSViBbYQZgex9VBRPB69AqRYNtiXt2bK9nZZEe+7izhwQo2xn9h62gs4vDMwBYBrUwNITHDQBkzZssgd+qbJVfQACA/SX+lt9N9BqGgIGFR1fjfhj1RoDIsj3tPZ7GRGW8yCSc1YdA9sJaI5bOzVbAcNo2rVLyhwGw8Dbf69/n9VkDELYz10+tR5V5+rmVfsMtylOPvgQAZq4f0bPO9CanWXpWQ2ZFVMpAHeUWhF0NpMQWLdsg2Safn1a+msi5s2exQZk5gfciU8jysTE2DoNG18jwotbTWwFAjcPc9IwqSLHDxM7cYQHN/Bn3fksFZBiWNpHOJtc6WpZ9AwD7mOhY+p7ib2QiY9MD8HutNr72bgMAPD89vRBtj7+3s41ZAPoACGUDALL2GqeudHcHAJZdUQRI81Yj6V3WbxugyjW3n+4dT1wWzlb0AQDWGQQAYK04tGnSA2IAyDpYkM8OmcsdFnVHif6rCZ/L8Hm3d9s45iCNUkQnyrnl4Ksm3MIJHBZPh8MmS2tMZg9Rx5glDM3oJ4YLn1PKbGWmOdGeYuSsbna5qa4FiAGsHDkJ1ylUzDS4To8tIkZtuV5ju9B0YinyyWJ2nULdn6OaOF0aN/7Q3QsdBXcNgPa9DCRNVysjxJNMI49ZOujDlpwoRXVCfHL+vSWo3pcIky1sZ/VEHK5a+Sb4dMcE0k0SG+Z6cPCQ/z9kJTBTAKjU2N62iDB52WxwUewsvPIHcM672/JS2UzvGO9jpoTRqZwa60istBcwcX14dqMr4AAAIABJREFUo+tCHSYiqoiUdfwSAoJm07Qy0Yd53jMimOOtdVolmMELOeykPaMuGuyio0QOSoPmwEUcqmtPmSrZNJ+lbnzk2Q083dQJDADz8Okx4Vy38sraL3GAIVvpTMn0oK/GHLfcUwm5zgIEdZYb28K0icDrQroPn9nHC9tZxqDYHuu8OmceB5pKm0S6iUIqT94ZHWpiZsnqdEAR9okJUY5WDEDmiVC8yvLapRryvP9UdhXw6ikAnmE3Z8l98Wy5bFgmrA1xSlrJ4IGqf7SE5ZmThZgAIDXgooBFZlrbszDzwa3Hu7K7G/M8M+/P7P1pm9RkJvu30+c9gCGzYVaI9gKCVTayGWNjUwCArEXljbGnBPKjY5nN1uwuCWLBADQNQFiARMCt54Ivshy5GAmcQ2nIliN/WdVoOPT3sgVNFJxZD+WE/LpULC0DgM4A4P22GwCglmdNDEAHAL4SgwDtw3QGZNq3YhsxuRo6FsJeAIB2oPUgyfPhMCxbQ2Yy0UiLaTndEVJMDByq2kD7iawSweLU2C1qjvT7XcsTYS9tfgBAOmXFEfBzk6tmYxcgQNEjEcYUxXqAIRLKUdafhiSL9rdh10Z1KYRz/QEA5dii/nRUTrQua7YgogsIQG7Fa7WAhMqR93SDX9mNckUDrZkCvlcdmBbkaN786Rh3MMYh5vCqeaSizwgcIeIxcIrBqUhKT5EjZWvKWmCl2RMaZs5Ol8K9BrikJMbllgIAoJk8rdHK/9Ck6U0goeAEA7yWzDdwZAAmAAYiym+wAHKWcqepAmAUZgpLTXfYU5C7Jder3h8BACorjRZeAMDNfp22qOi2AYCI8HI9HQAwx5aymhKiuB10QFfEkQEY+Fyq2kVxoi1v2Co8o4DHOH9EgyWys1A1rxHlNqPjOP3S0BhUF8CIRqTmy6uXQwZ6JA2QXHc6a3Iveyx3noFq9dewfSqCpNF0ftr+xpoXicViVPFVokBQjKjW0L4ma2DqOd06c1Z6Ka8+MZ81j34YgNxHzmUJj2wH5jM0pHHFQZWZlm5jRjYpSY4BZ3mrdRwxppVajBP1pZFNbMyAWBvbIuoL3K0x1HQTAgZE8t4MvrEmKvsDQ+BOqcWAQC/jUkc7xGk1ZittASL3UGhdM+sZ5tqDLvzvPKOwAAHNBZ66qNm/g2tntZD/kOqGvVhfGesbmCe/Q6a2OkEqp8FVEgho7EC7Hg1iiqtbjPyTAlDPhhYIpANrtD0sg51lgAGu+BUFhKq3zD4sLFUR8Lyv2PKy734mFVykDLsFfRlbzXQg0oprMyWT/UxL5da2Ns0CfWa/gpMkBBRyqb2foNGQIGmw9jAK4OteDeP9BhXUOYXAFEAbL98rgvKe+WzhKgnz4SeLXSEA2JQGoARAnZ5uyG93ZJqRaKNE6kLLyuke8SdPSU9+UkvN+SfHAyEUO0L7cFVRUgy6D2u6DiU9AWNLQ9ua7nQqJCg519ajwX5o/ncBQM8/O1blIz3m8KECAHTSru9OHjEUDqM205cBNHC+ezvbKiOsKFQbMboIaCTScGkx+tfaRgWt/H9K/0TXM2efmupSK8/noeE1cC6iALG2EAPG6WreulIIMZoUtbi2ldS1O+UhnKDjR+dDRGbOjeGa4zAE/UznGgCgN34/4AUwQtF6GA67k3n2Nw1VUhnWgGgvO5Kw00dUQUOb8hczMGQAWDc+xjbLmJqBCXUewWVkfpyeNpsrZa8F0FW+L0LABUrbBnSpMoENqBBsLeV8eyMeOktGYzprxT655DMAoIuj4vD43Fp+uueBk9Y7GgBgmZurdwIWOgCgs7EBd18ZPmM6Gk9NLJvfQFAcQZyVdsMiAyDjlUFiAuL53tFEgFBWE7C3qXAt4FYKxaiXzjNnzYaZZcyO0OJ08PuaCeFcsFM0AgGCtGpHC9C7W7obBQ6afDg1StMslxiypQB0TZNVWralZbQbG5CU2IzY5/4te+fnjn+LsZUWis8Tjo4ABg2PUKrt0kYKKgOOpJkA7iwy0p6lPz8yb2np3KsA7ASTAsgzCDCVkFKpnGJvfX2dwUWEH/YoKbTOwpEBaPeqSFvnDfYsYHSBvVpgGFMeKLvL8mX3ZcD9M4XNRnHWLVUAZeaM2hKX5dn5+9a01mX9xAToe97R6G2xvuEAQK33WQroz6ivZvsYZEF02coAF9pzx1e2r3zWBDbSIfB0CQAcFgCIUj2lXlRVTiHBWkjuVtoW58QDw+5bc5PoGcbJqPGPENlisxI99IOxvbttADDpRAoffABLVBRQslxKl1nTfthVFuiognWy3sGhUnGFiZqXUWMMWQ7ZpJ2m5juoKlTscgqgKiV85LKBUxpU6Yw4X1oMIV49/VkSKRo9slM9POYpnUNFmaAopCBPOdg8Q6VQ8gymhkGOEcPw1AgnvzWpqw7cZvvcHDA6QFpCtd0NSIEoBu1BM+4WzU50bRZAeW+R4EEfAw8zCkqvnHHaI7fNzLcxVZnngwoFsS6pohXFCfU2W5a6N/wCWDTFjeXeZuOlnLgs43QUXD+D0epBbrpXDk+zDFQLYFBa9LLWsBvsUOaia/H5ENEulkCJ+dcTKSrerblj4COURtmS1n7uTxhKGl6k61xFEJC1IIKKcLWDhBLoKdXUo/gCUm0gj9JI7vHR8tfGZQvppzqHub8DgEXTmwWApwhcy+4rsF2azaiiGdGwm2ryZesbQM0UAVOY6l4ndb0kqNnr+ur/dzMx2TT3k+jMSNHksl9wDmoK5zkSpPO1T8NQFOuZT/E9TbFZU3GHwjZIqOeXB7/0NSCgvrboNor/2IvUm/B8GMBAOxSmUGsYSrlIgKN+ckxVgYo4fO995p1r9/hcTTM1G4A18B3nlJ4txbQlAMnI7tbQaIeNvuJ1/DXfaG1/03tCzE9nFOZv63lIUZI/ZEbSvos9Vybjg8eYeR6J/H1s6/fZHbfoOK+D95BMdnX4cG5VvqCYJ/vWGSBq/LWR/fztdlZzZvH+62a3Aoi4p+Ez77qxKb1tAwBSd8dQ62KVo5tlbYlsI+IIwpLb74ur35MDCu3vXIjfE7eJKgRswPS4p6EK+k7ddMbT+mtFXU3okM1TAKDRjcsAQOIki5KyeRZAwkTkCwbcj4W/n+mGvMZZBZAUQCmJ+4G2dmFGB1ALI0fvfA5ri91bMIavT6OgH7Wxc59uup1MgqvrMwDARqpe8i0v5XpQHlBP40tfhhjDIOasXQ5NdQr0oaz6ezohqGIRjbFyMLMkucKh/yN4pJOD4+ZALjdJiuNs1xfUyjdJi+LUvMYwey4CDiOPryc7hskgqOhskfd5BwA5cL5Y5R+txqdxbfXeoWHT311sYEYTz88K9V3UenKXdZ4Alnalx7BR0rpHW5AJcoZnrvnmepZwzwyRc9daa5+hRECJeFi61ppupRbDn9fvK0BrAg7nzLPv3asfI5V5Ao4iXqtsRPJOfrOps8AeQKc4mawZWc4KCgIW/tRzMpqIVRHh6kIKpdILVRWkMxUbJicnk87L6hR25cca5Z0+KEmNtB4HFIV5mE5pHCwKiy1V10PZv04N6151Z6oS6Dn4aV+6fS2v0v6SuvIFwXGLcFmdZFAHkKx1dkS4ssoZADP1oyg06YXk6Zs/tYedAR+cUWfBoGmiBobPrUITWaZW7VVOzgFC+Rj3NlhmdALCeU7CoLRxwLH/3IsthZ2tU2CvlX3ykjDMzIeezwnTKnO4UKPAYWKm5t00racBAnQr3R29s5+RUiDR1rVyY4MABR/e31YvhVPvvRDiDtw1ITGe7CqzNLmLgFk9BzbO6mkk29CVO6+tEboSwRCyWnjTH2hyJnbKAR7cUKEtG5qhIaTIZQ4o2EOhZNB1xAx12LHxhbD4flbTd/FNp6NrJO9SjiU0WWjZnI8yzKE+XJsdB57mORRu9Hr9pZOWnyXGrBQAc4Hqrc3UiIFZGIAcSqKvUNGhqOwU91xnqhIXIz9fL9YhnalCH5G+NltDdXHN6ovRklI82DKtgEtIRRBiioyNUBL752zLKFVplq+lA4Ay1Ji3vude+84HAgAACLgTbrXM0QFU80o9F/0fysjmuk7lagSpSEnwoNoKqbOh1yAzHqzBsHXTJLekRBoDUIOIDABw61s7ENws1g2XwWMP8KjQPTHSgDkRZ9Y3IlqyAGmkBY2C1y8irAhdZQAl+FlmAPT49FzSChflQUW7c1+454Qjzup06b3bn5GMppsb2cnl52VsKidrB5DOnaH6DaJqL9ewngbMlhTaZF88OGZ+njuYeZreWJEKvoAmb1PXgP1CJsNrEREktw48TXZ5i9BjSisN0kR3Kpvq5XUaBBM31Q1u2ZCuHWjRv9YUzxcT4+aoWgnI0hgDqabGNYi77u5b9+DKiM5ehqmJY+tfs1asH4ojCSM3L9zHARMTdc/qPCfRWdJ4hzY2xTSlsiDd6fh+BqCtnDZkWSLSGm4UBiBg2GA+0WhZmdK/yEJxtkALMvszSsomYKE7f64PG/HMFADXwkxxQEDK7gJSZNu837Cn0UrZAEA6gNTbayELAJhn5FUbTRCo53cDU1PxYZ+iFEhjxPvz4nnR58iBWz1pP5K9UUQKF9MD90QZG8TGdvurzyr+hfLuYgRsNxmUH7e6ir3vKM2ex4K75NkrosdiOyqn8IuT/NwWdEkC0KNjPFhWARj+dWSV29bc4INx+dVnjaf8zI+Mf/qn28ell35kPOpR9xnHH/8dFNr81V//47jgxR8c11zz+wIq+wfjLnc+PG648Wl8m0c8/PWlEFXee4xnPPMh4/kvOGmc/4KbxnXvvFUGxgfwu+/1z8flbz5r3P8H9f5/81f/OC568YfG29/6B+MDH3/mePBP/Lt2SMfY2todl13y2+MNr/2d8dZrzxkPffi9xsbG2vg//+Svxq8++z3jlpu/MD7wsWeOB/34kb/38lf89rj4kg+LhlxiAH7hFx80fvl5Dxvnn3vjuPbaz4w7HXd4/Mbbf2Y87ES9/5/+6f8Yz33uDeOWm//chWbTsCgaHuOpv/Sg8fwXnDjOe8EHxnXv/Byv+zWvO22c/ZQTxrF32hz/7b9+aVz4wvePd73zs/rZ688YTzrnAeNOd9oc//2/fmm87IXvH+9556382ctf/7hx1jkP4O/99//65XHxiz4wbnjX58uQ3Pkuh8c1v/mz/PfjH3kV7+l3P/8r4999z7eMm3/3C+MxJ11hEaB0ADiLULjjzxEMAJ46AYBTP6GwnDMOAEB3wmJM/Owp4nOZV5ijYjDc1Q2UL41ElePIMfMwxEgMDAtyCqA/cW18XTcpUp/StHZ2lKKoLc5K70txahrfRCxqkN278wkcOt12BykA9gFgGZZMBP6bZai6RrWJtnivjSrOb6SiJiAjqQDe2yoEYIud9AoIt4FQ+N1QugtA0OOw09Ux69SrEZJHrxI1p7A0IAvUuZrBzugfEZxp6LFPCjP7J/eva9D9J3+e/VCP0T/HUJ/cc9JnvE4GXupa2X1yUlv1zNs6zCjLLMrqwdhYV+120kOJ9pMCQDe9BEB0ls0BJFZjU53eCjaT48JiLAUnHTAuAICjgIAwmFW6WuSyVuoQVO+OQrXLtTYyldqf/N3sc1ZaBkwavTCAXBIBHg0A+PrCBpA9gOiuBRm1l2t+StNHRSzcUgDVTjdBbKoZDAaiESuWYikFIKAYj5vQpFymdUcqAVTvywkApmdtwnY7dV1OT39PxqezZdGk1Psmlg+4CF6UvKv2UuEFsliL7HtSdfhE9tGwX8/nMjUFAMBGHkZ/YSEqC2KHScdl5w9jmB7ibIe5fzDu8WLXuC5trKodXXClc2H/5kKYyujGD8blb3nSOPGk7x1POfua8dM/+6PjhB/6V+N5z7thfOELfzMuv/zMcY973GWccsoV44t/9rfjXvf65+MNb3zCeOCPfef41Ce/MB7xiDcIADiy++7vvse47t0/N/7lt919PPuXrh/XX/u5BQBwzbXnjB884V+NFz7/pvEXX/i7cdkbTh/ffI87jzNOvnL8+Rf+llcM53HcnQ+PD37imfz3I3/ideN55z18POmnHzBeedGHx+dv/S/jil9/0vjL/+fvx+mPvmKh9/yd7nJ4fOS3n8Un9tATXzu+8hXVmiZKxAPCPbzj2p8Z9/yX3zCe9azrCAAuuujU8ZSnPGBccumHx62f+y/j6jefPf7yv/z9OPWUq1RC4hbB0RAAyFxz/U/zPp/1i785rnvn58fJp9x7vOo1p443X3nLuPqqW8bV1zxpfOs97zZ+9AcvHY8+5fvHK1/7uPHmK35v/PqVt4w3/8bZ41vv+Q3joSe8YjzylO8fF7/mtPHWq24e17zp0+Pya84e/+Jb7zZOfMBl3EBw8q964xnjhx/4b8anP/XFcdpPXck1xejLGz/6S9yYAAAoA0wJIL6idar+uJlLNAA8cwdjF+NjIbJptF1iMjg7zCY4GgCIo9pxgWfpUrxfK9fdAEAfKEUgiTrmXVciGIWH3Unfi8rfQ+6AMaCu6kiKAArqMGipniktwBIAKEFeNRQ6EgAoOmkpgPReyPpVRCsHKJGo+/r31IidXAEBpx0KCHBDCqjpr4YZcTbt+wEAVUYUM8TW0Kpi0ed0qazsVWceSkDsaaCaU4QIUCr8/GEemikNlMkKxNX+MRgpABC1eN2738WlroiAEq0m+s91srIJoq/lWRTN4ZKCDwhYSgGC/t/cANCUvUh3v84ABABUbri9N/YabZY1HNUL/igAoKcCZrphijFLONdAAG2iwSeNf4v0s9boo8kkS1giexbubzu7zIEhW2UAIBren4/vm/VIIyC5u8UUQNZduiaPkl/fkOap7b8wzNlNxZkkfdVaL8d/FYvdAID6Efgaar7KZD8FoG0gKhXkdE2sFp/XHQMACcqnkBW/VtNfizFyMNLKC49k0KMtmE1EijDK0SBQaQzAgQIOOnSvXzl/iyD5/ZmnmGQCGQDkUFLaEgflr3T8jSqJariWwgfum18kFFgUko3D4uOfhzsP828uJIE1Vt0K8oq3nE0AcM7Z14xP/u7/XeIKXPFLXnry+Lmfe+B43nNvGO959x+OWz9/7jj22M3xpS99bXzlq1vjJ3/yck8IU8R01ZvOHA95yHePw4fXxwuef+N497Wfc2e1Xlftkrb9g3HehT81nvxzPzJe8Oz3jPde/4dliC5+9anj9DOPH+f+8g3jhusVCecPNudVb3vyuN/x3z6Ov/dLFzoBXvrKU8cZjz9+PPdXbhjXXafIexkAvPnqs8eDH/LvdI3nvne8812fYUQUg42vb3vLU8bx9/+OcZ/7vGysBQDsq/QN2/T1b3ni+LGf+K5x+PDGOPf57x/vesfnxotf8ojx1Kf/6PjV5940rnvHZ8flV585TjzpXuNnz37beOCD/+146tMfNM59znvH9e+8dbzxLU8cD3v494ynP/nt40d//LvGT//8A8eLnn/TeM91nx+vvfLx4yEnfs/4hXPeMW7+5J+NT33uV2vNv/rVrXHKIy5X57a9vXHTRwWSAgDYD8CagB1PE/TYJ8trlLjAXt5ewTRDawC8OcJA4SvLPFsDHyniJbCaZYgBx3MACA0Up8k55bAUoShJssppZjATi41V5nAYii3t2BLlIS0gBm5fKRD2FVBdOt4Vo4F7g5k42NCgSvdkqM9MAVS5XEsBTGCk357RXyoe1hyhzZI5RsN2VjqXzRl3Z8+jO88m914DAPh7eu+nCqD2sizdWDlwHXcMZr1AkVWcb5UQQzi5j3HgqFTBi/GcVHkya7cNAJqAl90RW4OXdLxcYEDIDNltOOACAMiZYpTtyFJ0MlJFs+xr4f5tx7IeXRNRz2D1YBzaBHjp5b5pDOM9+nVSAAEAkje0YTBLsx0mCDV9X2BjpgByX8UItN4O5UAd6FYkmAoIt7JSukYHRZEpHD7SxEjR6hww+PdYZmskFUBzMuU8x51yr3W1LwoA4L5EFUdLAeG1C4PbutFdFgFmEBk+rFH/UmG6t80SAAizmGc4yyO1YXge2pkQiLLXO4oIUO8D8Den9rEKaoFBmwAg95eKpvSx4Nmmb5+zALA+9Ak+orqW9P2QL2Mr67ZGxTIvVSHxpEVnBGYUGgAAgB3m4IthVJQZh8VIWCgyAKDa3Jr9+aYXalznX19gKpfXi0YlQvXqZS/Ih6/f9CL1jpsMwA7rDN74lrPHw076XjqqT33qCzJazhe98Yozx0Mf9j3jyU962/gPn//L8YAH/OvxH//4v413v/epvPuf+qkrqmHIqY/9/nHRy04eN974H8bjHnf/cf557xvvftfnS5QSsCLTg3Gle+PXrnzCePDDvnv87JnXjP/wub/kdf6b7/pn47r3P238xRf/lsxAsGy+PuTh3zNee+UTxp/+yX8fjzMDAGP0nd/1zeM3b3za+PM//7txymOvNIXUAcAYjz/j+HHxpaeO9930R+O00+83zn/x+wQAXBKEV5/0sO8dV7zhzPGnf/I/ximPuYIzAtYQMYHWGSvjtMfff1zw8seM9934n8ZjH3ff8eLzPjSufcet49Gn3Hu88jWnjjddcfO4+spbxlsY5d9t/NgPvnKcfMp9xitee9r49StvHr/+pk+PqxDl3/Ou42EPuGw86pTvHxe96tRxzZt/f7zt6t8fb7j6zPEvvvWu4yE//Coe/BMe8K/HH//R/zuuR9plZYyTT3y9aOGDMW766DP4fE95xJXFADDbDwYgAIACthhx3Qcc/9bYWQAAnW4uIGAonC5ydP4Zp5teAo5gZNhbRNGFo6ggaVEBkgLsW+C+hDlHqHyJ0KhHUHBijPL8/jCM27tbKkGjLkN0vXQA6v6VMrTQpqStE4m5lLaDbf19zhIoAU9kxuXAJUzMeezOq0d7rOMOndgcsnfkpBTjwJ1OYNTbhkwt9wHgXHs2sppVJnyLMA1tsBcFlGZOkkKEuhr18hjHumYAMMuUPMGyTRZkrwyK8iOQy/hv96yI0M0pwJi0NFIJBZ6ufBpXobbVkRyGBS363/dflK2jy2JRVvbH4UMw/G7d7OQwPyO9MwjqXemwbKzBlrFcd2pa/OoSGeezow/Az6PiL31UArCUOYaRCZPUdB+9LNQVZ9XHkl0TeZ5QAYL/9pYAgLYL1k5TGdVG3BSGvFUcb0cdBpZ0fvYb9New754bkgg2bJYATfNsaV5W4us5Vr38dStlT6pvmQHoDpLXU/0R3LDpwBqO+EBqQI4uAhRxIh8XAIB/s2lbq1aK6JL6kFZBxHsspk3p/bQaFtjCrIHeqEwAQCBFjn+tpZW4d5bSAZntoIyYtAhkR++8scZtwmEgESM4Skq2wmk0b2CXShmFqVXvyrjbC6DiPxh/fWGEDB5+4Hry5P3zGd94Pl4/xt+9BPWWMJgooxrjcgOApz75N8bvAQDYWJ1+xv3GJa88lc7tJRd8sCIULN6HP/Ys3hAZgLW1cdydNseNNz11fOl/fW3c8J7Pj4suOWW86LybCABUjuGpTc43YzOcctp9x8WXnTqu+43Pjote9KF6/18+90Tm18//lRvHb77rVtNZIrVee9UTxlnn/NC4/bad8apLPjJe88qPKme8ujKed+5J42lPf/A499wbx/XXf64cYPKMd73L4fGhDz1jfPnLXxs33fhH46UXPXqcf8H7xzuu/Ywa4xyMceXrzxznPPkB47bbdsalL//IePUrPqrBEp5fftc7Hzve++FfHF/+0tfGTe/9j+OCix81LnjhB8e73nEry3je9NYnjic88QepI/j7//mV8eLz3k+njku86q1PGmec5Z/9/VfHy174gfHOaz7DTfG6Nz9hnPb4+/H3/tfff3VccuGHx1vfdEuJiLDmH/rEs3k0HvWw13Ht0YnxfR97JtcWAIAbNKVQGPVhACAaLSVe2twHqwfj9v0tAYCmkSCd6jLA9FTvzaAYETkjJwnpjPwJVJuoD45mll0mG5taXMrM7AAU51PD4sZXeC9EkFEk0/gx+g8kPxhbu1saHcpRucoR0vm77zcMTBoJlbi1RdpIpcXpL7BubC+Wkbp9Qp5cG9MEoFEXAxZTypMNMPbW6w2q4xxLnR6VQUR8vQugozP2mYhYi1oMTXdcI3vTGrkk8jT9D0fC6J6tZ2fJngDA/sD2AADImF/uCzh+GlD1fsi+WTBg/hyUe0blDqOL9QzjQWfpOQV48hJutj2AiDdVNy3oaW6ncqhpjBRwIIe1TwaPR796RDia9+jkrJkEZk6MRl/CFICi5zuqAph6lyngm2V8uvdiKRoQiO/k+ntWRkBo/Q6fIeyKG72ZXea6EwAoGq2yPC8MGgiFDeP6OvWaKJzMkJ1R1jKsV0X/0etRzLqYAtDn6Q4WcERLR+ecS8emV9H5TQZ94d89PSecmqZpaSQ0OzZa0lDbIFqIo2kA9NzFAESMjnvE3g7NH1F8guFMFtVzyHlWWTAilMqGoUjL9oHPTo1OKpgGgEvr5VyjAGTUJWhUB5GnUZfPKa/5G47Z9CyAbdG1kaCnmYMFa9pAOfxSXuJPck53e5GmJQEAhPbvCLXmiRuhf+P5YgD+7qXIvWGjKAa74uqzx0Mf/r3jaT/99nHL732BNwGx3WWve/z4g09/cTz1p39DTXZcwoNP++2P/TKv5eEQAY4xLrr4MePUU+87nvGL141v+ZY7EwCcf+5N4/p3fmZsOH9LmOIe1w97+PeNX7vizPHpm/98PO3Jv1EGDu/5vo/90rjb3Y8dD3/QZeOr/+Qcvg1lHtArX3/GePRj7zue80vXjfff+Efchr/1iV8ed7/7ncaJP/Fapif67HAs8cUXP2Y89rT7jV94+rXjnve827j4klPHiy78wLj2XZ+tciAdqIPxul97/DjtsT8wnvVL140P3PTH1WP+JZc8ZjzmtB8Yz3n69eMe33rXceEljx4vOe/94/prb+XfH3vG/cfzn/3u8cH3/fFqrpniAAAgAElEQVS45FWPHaecfr/x7F+8bjzwQd81Tjvj/uNXn3vD+MiH/vN42aWnjEefet/xK8+8YfzIj33nOOX07x8XvOC3xsc+/H+NF77kpPHIx3zfeP6zbhwf/fCfcBQqaMDf+gS0DWM88qGvp8OEcfnQJ8wAnHSlx11mw7lBRo5ym0pHdwsAsAcAYPzkg1mjjeOY3LlPIiq/lnzw6th3p8SAgoreDAKiopcT0d6dB8SdvxjMpv/FimZ3u4og75fGJT3CxdthGiYcFh2aAUCBiKZAz5lJLlcq5rWa6xCwrSPuBIUdi8BQb7SzJ03d2urYsY7Hh5K/2cWm+Tw6iRJ3uYcDnfTk+7ojEZUe85t1w3WEqpcB3d3bEi3syoTQyLETcBBiZeQACdyoAdjlfl9dUw6+HOVkPAksNIzF3UlbBKN8+2C/BxpUPAO8r/tCzCtP9yVE5Uo9pWSTEdzGhu3f4vCdgI2IqDgLI87WQJHpnk1Ef3KIaSHbnXn6NRQ176oP7kdciTppVTOoDnJwDtiIq6kUiyFzJIzJcH2vYr1QG19OsdXZ573nc4ajR6M3sbYBCHpOehDJx5NB8X5ADxVV2ayMjc1NAZBWJpmqjWJO0oXSD2WmwhQQJNLvuy29OQLL8V5qh5uSWY0zR/BQkXgPItJzgWV5+zWmmgygUyjcq2aZFI2DjdF9J3UVFKAufQpyJwOEXv3Rr9gvci+qIVSBRad0JHidjb+UbjEwT6Ix1TqY9YHnjwCGqn5/jn2DtCkAALNnQeCSrmQGVUYALVWARkDHbHCNtzmuV3uMF8y6VUVBAg4HovNNY8GIZgPBKH7DBSoDEwAQBAgAYIRoFWIW+BvP14H+ny8zAMBMagCANz1pPOzE7x1P/9m3j1s+9YXxxCf/8HjWc08cf/Hnfzt+5uy3jn/4h68RAGT6EjbNxz4uAHDSw1/Prx/92LPGjy8p8be3d8erX/nRcelLf8vRgDbrWWf/8HjO80+i6O8pT3jr+Oo/3V60233v/23jre86h7nvX/iZt5fTyGbgfa6MccaTThiXvvr0cdUbPzUuecmHxg8c/+3jHe/+uXHzJ78wnv7Ud3IdiQJT5HFwMD76iV+mPqH/2d7eG5e9+mPjwpd8cNJpBwfjrLN+aFz26tPHlW/8JN+fOZwxxgc//uzx4J9Yfo/d8dpXfnTc937fPr7t279xHH/vl/AjznjiCeMVrz59XP2mm8d9f+Dbxrd/xzeOE+57Ma/t8WedMC5+xSnjbW/+9+M+P3DP8W3ffvfxEz+stTz1cfcZF1zyk+NtV//7ccmFH6EhxjP8IJ39GI966BvKPRAArKyMx5x4uUQppuKUf25IHvT3pJV4eAEA4JgCqtjOOH0WpIab7WmD8JMLhvN3B8KZ1/Q+tKHQMKpW193EZtitnLeOS7TDY+0seqWzUcosAez9L2ggc80ctazGTJrMpd706S4X0eDCwXd5HLjUPXZrkcOPSJTqBKt7lRsXeAHKj0Pg0iCFJ/9RSt9ycK6mSJnWFGDJ6FSfipAZFijpzEcL0HZpq5fXeoou3jvYKWGYoqFpfPA3AgCL5GKgYgvUZ0EMjCJqgbPYF6xHcqX4Wc9h5rNW1xurABDgACHGl42ycMsI9Pb2a6Io1xOfBmGzP7ML7WLk8fzqehmZzrInYrANgMjVGtoynV7cmfe/c+qxHbwf/O9gjTY395wVr5kHbvjlxyTWzeCUgAMgyo19cJ1iVtDsSPswe7+cVltfdZ6b0/DyGlHV+l0Afx4PF+sWuPU1AICVPyg2oopLqxOf8ugWjDcgEIDUp8RSk8OPV4WLT3TtEwlLBQb2+GAVFXTtUBdcZ5R10hM520xDmsnqezKAojOJU0A5bYlcZKpo7HZpr/SfQItXzEyBzlf6Puy7yki9/3mnBQB8f+iEuFRBNkdzgz2K1NIsCM/R5MAioNXjTIdNDAM6ZoNbEjnaDgD0C1Y2cl3dIrEoCFkIiVYOxt0vFIWyDABCicWIZpNIAzDG318E8Q0oJgGAy6984njoifciAPjOf3uPcd4Fjxx/cPMXxzN+/p3jH//xdjl/GFn2xdctfhQMwMoEAAIuehBPeML9xsuQAgADcO1nfGgUtZzzsz86zr/w5HHLp/5s/Pw5bx9f+SdNRAySPv0J9x8ve8Wjx+W/9rvjta/8uDfuAbUCJz3y3uOZT712/P6nvzheeukp4ydPvs94xs9fOz72kT8djzvz+PHyV5823vBrvzNee9knjgoAfCJ53U980glkLc4//33j2ms/O974hieMn/rJe4+nP/3a8Qe3fJEMxiMfdZ/xjKddOz7+kT9RBNtU7XiP0886flx46SnjgvPAdNzKa3rMY+87LnrJb433XP+58bKXnzIe9/jjx3Oe9W5WPjzm1PuOi1/24XHDb/7heNnFjx6nn3H/8YJn3zjud8J3jEedcu9x2SW/M95/w38aL3zpw8cpp91nnPuc948Pvu8/FgD4wMeh+B/j5Ie90X5zf/yWKyUefeLlRUlpG04Cr1B/yw0DAOwcKFrJvp1lbm7l6bxiOQXrURStePjQ0jCVciboU7Cz2GmvuTQ9CqpqM3zGzTMAAFovCx7YKoeaIjPcExnQ5J8tGPQJkrHONC8f/O7Q2NqzpiHaWPD5arVCGSvPyvxVCSC5uuj05w53Au8twq1ySgP51myqRIiiQrwlZyQRmzu/OmHb6875WxAuCZXNNff37dDFAOhz9Jr5WkVZSRnJ5cQQp9y3GB0/uGKHDDYAAEK1FkPoWen4FYzjZVADM2MAwCjQ+4dr6M/tn7XsMCtCbHuabAvp8EUA0J15OuvJ8LurZADpAVJoACjTefQywWheAor4ee7tHuqZz7z1eV/oiHgHwHfeCxfFDE6atOlhpUMdGlVhH2RConoIKJ2T1E4HPbr3CQBy3niCmG7Wd/JVBJTo7cneNQBQmo7aRJV3ZxXbwU7bwzonEfrhK4EUriliYJfoMoWRLp0uaZfw0RfY2CamGYr9mRZEfRLQKnh2syQkWAYAfmY9Ha7321efC3zqUQAAgRfGXbeSyqQzM3qYH2/GUCev8ytZmkUwyhW/6zHrB7hh5Gj1MPwAaICmZaAKO53m/JDykLEpvulCvTkAQEqoRAf2DTUXLQDgf12M3AROpnosvzEA4GfePl54wSPHD/7Qv16w1V/5p9vHc5553XjHOz6jGToAAGAADACIttKABQDgzPvLuRoAPPHsB4xLL3vs+PU33Twe9OPfPU744SPf/7nPfM94z3V/OJ7/wpPGz/3CA8cLn3fjeNc7PuuNqVK4V7zmdKrpkSf/67/6h/GKiz4yrr7yZi77eS/+qfH0Zzx4/Opz3zuuu/ZWOcj9/XHmk04Yr3z1aeNNV/7euPCCD+q+VlfGE58oAHDeeTeNa9/5GZYGvvo1jxsPetB3zfe/+CPj16+6eTzhiWAbTuPfL73gQ+aoxnjsWcfT6b/4XPQ7+Oy4812PGa+74sxx8qPvMw4fszG+/KXbxpWXf2pccvGHB+r4f+31jx8nn/x/6Gdfvm28+Ypbxqsu+jh/dtnrHzt+8uTvY17zH758+3jLVb8/LrvkE4wqRNnujwUA4NkHAADYMWAFqta+Ubl9+y1MSgSFvL8z51Ekyuvlc+lkqN2tnen9BQeqwcLNeCx5+FBoM7qZxpYGh+fFjsn0MPZ8n6IVAJDcZDE6KFNbP3qEKMZsAgD8PUChaHlS41BB6+ZK8FfmNw2QrK5m+sqxGeeGr4wDfH4ADH2xRuym5HEDZVY2DGlCVPlYL6gcc2+GlDVSBK43aGiB33CkwQ/qzUDi4HVXFOHlT7QerZyr256Kwpw/Z4qgQsQmYkp9PPQWZgDwjNRsKbPSFWlhuiWof4/UlAi0AoWVse92yHHaidqSz41z47UtzT3pAKDKQ1seHreNaZzLIGaCpdWx4d7ztaKm0wtElBJO9q3YMbZj1t4rjYlBphzsBN/5vHx/GQAIlE17nd3GFstkteJYtAfwuQEAERX29esAYK6jIXSrk+c9J2Bt+69SAgaRYhJby+hE0xSxAwBMSiH2off/4G72ucm5FouCWSqasZFGXVy31peDQttoY5aeLQFASiNbLwticTMAusfZATfPID40qaxlABAmAParKhcYsBg9peEQREA+4TlmYVvq2DXQWt+7yzHrB7gI0M/9T9Wr+pswINWFzvSuon/9759dKMzxtxcqgojh042nP/Y8vMsAYP+AA2XH5VeeRQ3Az5/ztnHLJ78waQ+Woehwo3woGgAHPOrxXaCt9XjO8JTKGWuEqmgo5Two1hAnrTyLaV9SvEfp/51D1b+GceDvBHEHzVnxeRwa6Lz9nPHv/+AvxqsgGMSfanPcBnD424n0+eA9+0DIWwxHPh/rss3yHOMBBsVG5m1y3dwYi/ktVhYcrNF+51lFjNUPdAcAfa9EWR0AAF1AVLdZl/7Z8bX5quYnovB87rw0BpDYGRnX6zdSq1znk0EBApQ2Wj/PLp/LYTJLgLTfG3KoIdFo0N3PPzXvYbCyBxemVsKh2QGVUW2GF9fQxW0dAOgZQh0vB62BI2kFmfjLCD7NlNL0w1YT17TKHLZ/1wxAGhLhfjoAICB1lNNTAGH5cmZ7lLa9ve1zvVjrnBQAPOqkd3UQowlgjt5plIiU0qAp2oASjIYWtT5HTImqkHJdPSqvzzFxIbs4u2lmTdYBsNibfzIkoYfJPqSZUrXMnvsLnxfGZkaAvkfuQ/YRIgMQALC8D3IfZXhbKSP3x+pGMXthorg/e2tgt3rN3q/oG02MLCRbBrh479iJOwQA3FdOkflc5e6yFcXzGhCmg2Crwy9b1MSIccjLzz9Ns6J8L7tlv5E8oKQ+8isVNTsorT3AvBLYm70jB9rZUXbHH0DQgT23Fh2pID2fsW0418x7r8DlUQCApvSK5s86dwCQcx6QXfbQjjYMQBx+jQs3UwoGswOAAJk0gluB/TYYn+lWQbb44/x9fh1j5c7Hrh/ghne2e5mBL6+mvx4MTNtiRtNRAjcnhTYw3QIA+NMBwNzsi0wAFqEDAA0wgchlf7zxqrPGU875kcFI/xnXj9+89lYZYxuQzLSWAW6lmmw84xxoSoRSuuEKB+ZFQxk6XxpjQQfSAECYi8WDfGSEyUjBaIwOxCInHrwsozfM/Y7/tvGyix8zXn7pR8Ynf/fPLIaSoazZCwZyakzlHgx+/yjieW2tbTFQ4xYMpe+JyNVVGmWQ6FnbFnBdODEIKMhqLJEJZ8p950+cVjQAHQDg75/7zy8c33Ovbxmf+p0/ozDQcKqEVjnItSYhqSyoOdJ5+N6zre2NCmj5AgS4NHsgz6+AgX8nIK4MZsr32uS4oKc4f9KGbtsc4MD3MQhlpOAcOsWLG2AhZi/3itwCWBogy/XMNADudd35TjtxE7B8Yh6khXIsPi/vY51F1WqvuFVyzqXSkmoQglfh/NoSOGXThEcprVpiAKIBwMa5fev2xJ0LUWK1b8UwpwwqciSm9Y4j1cdXx0Srr3POcnEVZTmdEocrsWQ6zyXa8eKywmDxeyo/7Tl1iQCphXDJVAeRTCMlKGh7q9uBPLdc44KzXYUIz30jzPj1NE85OwciATOJjNkISQtUDrtYnlyPnyn3QAf4YJXQZyAM0LLoNJMQWyqAb1WCPVnxmfzxWrrDIl4LGw/7b7han9/PWgfUftpBrgTA+kxPu2sNm2ITFLXPeQ3Zf9LjzZbXCdR0Lj1KGY3EqqzWUMXohf7dnTRzvvm7ZhgJUOwrxPAEwLrENIHgEgOQtBnOIESgeqZ9UigCl9nyunIU8xezgasaIX0yAgDCCJDB9PNfBjQMIFAUTkFS78UzORuPfPMxa6zQcQYAatU78/yJQlie4j7qvDn/bz5sYcNvulAA4mgAAA+GAKJtzIgAoQGQstIDKFwTCYpOI2eVv0lEFyNMGjOZGtIz88D3A0IDasOUhx6Bks6bKNRdKHCtdcjhWjwkXrskMm1NeQBwHdhgDdX36w2a7E1ZYgDydX9PosjSYqcBEy9SW6day0axzQhBrnOH9fDN4LnmOveSz66ymuYcYa/B73hGCA+35pzPzmxHAwALUbYPCQU2JoZTAofrFsgTAMlzq+fXqO6uF+hsh0/KpMfNDwZYSKKkfRKjWs834GHZaHbFcupwTQ0vOP9UEtgAVPRvRhwAYFfTUJuwZ5bg5RlHW7K4r2RS1Yo2K5SozRNFbLgnpYqIPrPrpTKGir5ABwBDNUDR3qHIkRdiEMjNOjMfbJWbF9Q+miLAaChiI+b+lbNASVicu6jk7qT8WQbiei4zOsl5rUxlM7QBAInE+vOdDBzo75kW8kEsVb8iaW0+OmLTspVTrU55i5T5cvqyA4DsR55/fDjV2tp7jBQjCAXjsPQnEWLy9/q3HUX6BjSxIz8jwU3sgZlKiUNXxh5E3Gy7LdFfT0Uk1bTMDizY8AOozLWheT1W5S8zAMn996FYvL2cxwZgYriOxgBM8KE9KGznMkQzeapKm30AeL0MsswyJwVAUbFmL9cZsG0MqKo18D6JJ+PewzheaHDcDC/7Cj/ImnW7mUqgYnqRgtrwNTlNrr2S/+Qb5/FeBKtebjNJEv11AFDMnunuowGA9VVpXPoaJKgiQ0hBZfZiAwDH3kkMgJpBWPTnqIH5Cx4cRTYs0UkOptEgYgAmAIjqVHtVH3ZHAABVAHzNKoRN6vxFRWsAQMvnd4RZpUz0Nu441w5AOXFuCkUneZgKFuYiYKPtuGNdBynTUIeaNg1ZUw31bxzA3Z2thihNTbc1gkp22SHVgQT/sbsto91Qeg5+touiUjdWShUGh3uMgRqMbBS6WjvCMgQ1ZniWbuZ6qHjHwXcK92gAAGufFEDywZPqggOyA3NaJSVWEWvld+4YAGS3zOcy4aaH6XRb6tMk4nll7HL3qzxtOSqJ/cV9xQnjNWWEXKpToqE2hbBKBlsUwJRHAJTV99vIA3ZWqVOhvoCklua+SokQDLyhXyF4bNHmJEUTlStBTl3ORoJA1B8vAwCc2zjGpO/EmIifT0SNs9QBwDxnEwCUXoGXMA1Y0gTQwkjgpYckZzgFtQEvRf9iLn1zFp1tyk3SkboBig+anm2bZ65ARQAg1QHalx5N3SNN27PuEEtv0Tq29f3SGYoF+9OnAcKgoJdQ9QDIWVG/AS93rVt3xIxD2clO9o/X5n3OACg0O7dDSHil6ghSuVdXB4aJoftpVZ9YcBbQomtYTGvU/fAE5UIXRaDJw6tTnsO/lvvPewZU9WcqIChwwyowgpx5n3GSuDalggQAAuDVSleCwdDy1Ki19B+7ETF9A0aupXUbkEplT9+53QXjHTdXN+Y460o7OJiIrU06pZUH8jx5FHT2XdaA19+aRvWUmq7F/oRL5BRwm4AbW0mGj+d/slfV54ABC/bAhgO4yYQo6DL4kPfx1p4C5pXj7nqI/+LmykQso03kXTtiVsjgiGXxrQoA9Bsra2XVam2W5uTCAFAEJrqhVMxdwFFjJW24ImRKNKaWEzls+rsQmlBRSw/7J9ObgAGoHHJr/+h3S2xR5RzcpI6oFBlrlG9ABrulmT6PkwkFxuvyTkh0Q8NOrcJitEAg6M1e0/ByiH2DYTB2nLcKQ1K0Wm68qe6LhrdxxGds4n6sAejGYjkVcrQcN54rngPBk7c1WRuzFmEKltmbIF1c4t6uy5DqUDijZVAkFa+eiOKAyM8WAUC0JwEn3Zl0w95z8jAQuC9vFT1n5w8X1NhxPm49ymfPktT9sb+BboJ3nAI42t6vSIOBf4CLDLUEejKWEUb0nHqcXfKs0MQE4DO37euPCLCi5ZZTzWwPRjoWOdHAlmOOIHCCJVGaE9gn59kjeggiAVAEUmLk5Ai0/z2VzlGy1r71MWdT/USi8/ejNaFBdDqAgI77TKLHsgIUKk9GDIaYEVn7XneIZPA6g9aqTAIWs6c68MX98DlRA9FsSpVU6/GFGdBzSODgmRI8mwpSpk3Qe/Ea2ShIKvAEKMlh898rK2P79i2lANyboIOR2mdL9nGeEax99q7BBRtdaYgbNFe6fkfrLjfkuXcvh6mnWByRrjXWc1AAITvP55aOg/v7YwONasxAc72rVFDtdPG7XhFXjMzKNJhs+o/aXzEU/o2Uti9A1+mdsPobZAD8ew0ddDsq4NxDx7BpSP/kl+b5EXBZasalp+r/n+kxNtRyFQDBeZu7wzJHdxdN+moBACABAAaA9+nGQ9YzpGuDT16lZGhyECced7fDui8yKDKrOQg87Dg06GbEC/BNNj+VRQ8D0KP/ZQDQHUt+hioAHKBdtCI2AFAnJxm05DCTBsihTQpg1tc7svH61uZuAKAdz8mr828qAVK8NB/Q7AUdY6KfLgMANZHAOEoZMVxrRd6mmTstHRDA9p+OYIjAjwIAcsDzfkKCMQxxiHDAi8YtDEnWoTew6U6Rn79/MDaQg2zPdTlaiGEqEVTPk5nW5+8sld/wWfaeES6jSxQaQ48a+ql+bzsnfcX9Hi32rBcxLz+PVEUQ3VAvR5udjuevMtSZvcOTykj6hevUo2a2D9Vh4+hjjBPtZUItxZJ937/2Z6AcnntsdDEb4rlMxEuEYA0L760xWTA0eX5iX9zopjqieeVaCqBG5dIBxVB5T9lRJaqhATaVrpWKaDKip5m7htMHwFrfUJMevDqAeArA3DOB9e0TABRQiviqKf179QLeOIwKRL3shZ4IycYtAABXoEhMlQFFqUYrA8vWIkYCwKVoubMG3a5xTbD/UMVksB0nn3bDBQAY3AsAUE/V5tmD8oTGIwA7lHrOf82C8HX1Mkg8790tNHKzjqty2w6EFmj5lGG2rwRfEwBkbTnF1ekMrHX62gMYLAQGOLstfRqQEv0H7jopRARLtLQJkjwATCJVlfTGXkywNsbWjkSoYQD014QB6GSLOrjFACrAJ+mTPLce/ecdWeXWAJx2beyr16qxqPm5Gl2pfz//3soYAwBoXujgoyFbvAIeeTOavf6frcYBklp6NQAgIkD5SvQsmQAgOobqPFNnPsyldyFA9nF3PwaxxwIAWKAAWWx/MHa2dxr0CRMwIwFpRFsUfoTQYVJktfFzYNCHwDnwMAAZKJGBN6Q5HA2nJIPlKRl92iJcbqDYO4vMmBvJA5Vqr53jAIC5oQT1JqqTiIddV6r+VJEBNjcAgDohEgCkisCMiWi9dK/TJsA7T2cKdC8yu//h1TTUv2yUKgoEgdeaiBQ93d4M0/jkNIw+HcXK+SEDMx1IHFX/vKKAmzGJgw1i5+81EK3NOQnjqqFvZpBI18N+Jk086/G5VonaSofcj2dGWXtWRUsB9LWsyMqRXQcAeh6+8DbIpECAI8NaP0co2X+sv4CBbBFIRdx3AAQ6ANABlgpcNm2RASBz4g5kcfzLAAAOLgJJNTHSealyt5Tw+pz0aEYpjZmnPBoDkEZK2lszgtEUP88t8N6QcQ8LprOmXvyJyBVQwBlQKOd55grqm9CvgQBEoQEeAmJ6f2pVVlfGJt48rXTZMTKVFFpPMgCOymt0rNeaWoBOGcfVNBCQ/b9wQJs9SX38fK4mM203GEEXxpedkR3UuqxtAMSrxJZ7NbmDAOoF1DFnIXDtEcDAQQaUNw2AfIsHZ7X7yhmPiyMHQRbRLAMdj6N+akxQaihtQ15TouOMvz7CVgVkKILXvUkrVTYSH0OGBBoV298KGJKuHOo/YvBUFZFCAXq+B7sLZcRlw3Kseypp6SEyBUCR+2KIWM/SH7MAQJttFm4JYzMBDB2+TfoyAOgBCeye2CvN9YjjZyUXz00C7z5bYrKUnBA70FJ/smsKkK2yclUYJftun65rXh0rdwIAwINLI6WFGn85B/zZ3UGr0+x4bSphn0586ecLQKAEHe6M5jxZBwF4hx2rQ4Pi09uY+hrPVl9wSEHemXjGXFBofy+Y0ZmoFV2nfPoiAKBi2ExA7mACAG3KRBAllHQuXigfxuVIAIB1zWjiUMzZY7oMC384bKM3zvBVNFFhZxCCvqdIKa1EZ34/or9s4q3t7QITVdYSg4BLAQW6QO0u5guXDWBFaniPViPL55+oM87fvRmWAUB0Cvi6iXGtWY+UPqWLVkubBLhl782nOR3HwrX5Hjtzkb2XNS19CB5OgFBPA/TPN/WMHVT3g3WjY11E9p16rTp6n5l+TnBeNlc3pxK4KFDnS6ERcXthOr9qpqPFloG3+bRDCADg2aGDnq14s/s5SMnn52gAIKVXeOcJAHPl04EFAHQFuwCWn9KBAUBTae/ty/mrYc0BNHSyHa5IiJMXKakUU0oWue8hVN3cENOwsjI28Aw4WXCPXRKT0uSbAuya/lf5sPUa/kDm2jnRcDqADm51VE2iHsHSyW3spgzNyErsw/xPKcPZZ1571FzN6hhrh3CNcpKpHqhUlJ9hzocskp9rpl2iVXIBADnYub/luPNn+d50hgwAsY+q2kJ5edwS3kutbfW8eqYU5101Yk2z4Ny/QN/+bOVsgWgAQFiCCrB8hgI0xbBglogYKLIQC2dIETIk0AsC4sWcb+3fcurtqOK5H2oAoEf+dmj6DKf8ilkosBoK3c/UQKied6UgJgNQ9sjU/zIAgOPvAIDPzJV3R2gBkDpBJ8klACCfJyM8pzlaF4A9j8849hsOH/DNd3EAjFh6DtBPmhsolqOXoC3RJkdz/ljEqFN7RDuFemNss1GGDiEdiA1xMQApiWuKbCEyjzwFwrZhZIwSdsHR/jIAyMJkQ6jmNAyAv1bTE+XCmKpntBK1atokwzhtixZ1i86eAlAaJSS1AVIAFO9BAOCIBiPdGLYNfcQagkDeRztRGcpicILXUCa4hV7ti06yLAIoUrfKzSGaApUpaJS9nMCgG5RqQuNvBsDRBTSjGacJ3QXfy4AQhjzRTxiT/nuT3TPSbkZA23LeWwxf7YFquSlnuQ4I+csAACAASURBVAA+udeVX60dwDec5Z19nfjpiaKLEkzssNjvoqN8RU5HwmWTwWNjbVNRwJQ6cEIZhTxg4PZdBhTVeWCsUTkBgPd/ZwACAOp5NgagA4CkAEJThsbWGrY9kDRhCdTcDAZgt/U9X10zm2Gnr2di0+3nkW51iApV9hoW2M/SZ1oGfgJ4Ag6wbBsaHkSwAwCLVCVa4AIAWKuQPUtFuTM9BBMeDUAdBBwYhce9k+GRYK4/zwVnikY0KGNOvbiFkj0FgFbEGeBiqONEDYQ+B0Mi7gAiGJoGRhJUdfatlwJymqnKqHO/2eMdVN8RANAZTXQ342D13G90v8V4mEzXAwLstw0ztGXT+WFhHtBpFhofPDftiwnCtbcgYBTQNNFqx5+1yiAushDN5zDZZRFggoMFbtd2cwGALz5aRt5kAJbAXWfJcI0EIM2+TjbVKTFXMswAJH6kVt5/aZqaGqaFVRQDEA0AJ2c6BcDzswQA+O5OAazsq4qL3jDTIA0A6BfXIJTPdEdQvp7MuXnXDaYADgAAwlSX2lQ0OCPZUH8exDKdTAzy4qrG+GZDLhjzpm7ljWEWgXNDRzAAFjQ5QzoV3tXSdAKAEiiH5rZCU/jWZWhmAGZJhM1SnnZAQHP+3Jh7Lumg49bs8mpOQQUqtmUmuq2y5TCBj+k85PurkQOFPZMBoPHl788UgEDMIiXaDRAPkIUikEEdOljn88tB4SZoBwW9vLmJe/QYgNAowgUUHaq3gY+wDstOMZ9Vwk3T/7bpWguzNnQDprpSTsQ0gg0LD+uSAeQ+WeD+5jFX1YMA4GRFjjTgQd10IE2xXQ6ooL9BqJ+RTJlSXIWBHZnqZ/o/AcNZC65fF+ioqK6BgJTUgqznKNyeAgiF54lsFFliTyRf74VV85LoBHXPR0sB1FZI6Z/vKVqaSc93wKb3yxhT3osPWdaQ/edpnDxsxTXnjOyiZ2iOaRkEFC1MEenc770higz8nFvAiBQpBkwaXVsbG3iWO7sEABzWg66mPQVgaIftA72GTuo0trAt66ik6OrytsF79N9TSVkD+KBdq9DDHCb6T2S7BpV5DzDKvkjBPjbcUSX0v1mz2FHsjdq/3qdMgbCV7erYdwqArMFSKWy/5tjj/pV7Jiyz2R4ylmAoLPjTRlCvhKQC9BpF/mAAMBG0n79UNUTcqLMx9wU/16WTCbAk47CY0exDUk5q9TzLv3tJoj3hFFgvOfOqQmpmIcc9IkAAwAW71gR/tJ115loVkO1ssquL7GMCSjEyCv2mODUAWFUsMwUghDRTAWL97DOcx1pgWVnBtQgAaBPYJdQWPZUm9oVhX1fWjkPciBSAIXLoCrcCTu1/GgApkdZ7Ih8JAJad//Jmy79ro4KASKmehTyVArAQUOVMrftbUgBmANLJazkNIEd/ZAqgAwA5pzzdZRZAn1w1nX4dB706b8UIfh2fIQfOjV6llJpAlQeYPG3QG43qCg4/CtmWAADB7WItqg6zwEFRoWN1HEYlP/2mmISgwGzoAgPNmReIy+EPzbmAsOMEFlMCed98DrOHTQTI3LMBRABkWALmDnuuiw1H5rCf0kyYcSC1WCDUn9zAAKPD1iRm8RDOIy2qfJaDBtUzL+leBMaHkwFYYrhaFqyoUkbNmMbWeqN39iGfm/xbnnN2CUs7weBEMe3nQQPKmew6Y9yztDShQQ1tMyHNt/r1RIBUmvDsxB+lwcoUAU6w/vUBgM4vKmJm0Xg5BRt2nj0LnMT4iGnJ97Wf4bjnrIYYwP41pZfVO6I1ukIKAAwAdCws+cJ7WsDMFByrBiBo0xx6Vm1E4sOzejA2aWd03nq6rYNuPUeJbeM0meaA/AApvFAYVYGAbSRWVXPiJc2c7ZTlDFDDvr+KHLcn/sURpaqm5YB1NqQBiAYC978PdT27JtoehyltnQRzErI3u52egFhtn9kXhkBL/UDk/1HrqGtGQBEWgI5//6AAQNYP+1fA10DB2hCGY6lAqt4JIjAi3FTpm0ok1SXSQkIDgNJQQIPCKFkRR9m0RME9rXgU569j4Gv/egDAjagCBOb1WMiN91Ysq7WivfK7HxxwnHiaBIVlS8CD56YA9+izAIppsKOK70gfC5b4ohVwYwA6ACgAbQ9TfoaVNscyxid9nE5ZPDCOaHggoGrPMIXWF4CLbQPZ4625wUSv4U86+fnoN3GbRA6gO7l5CTCQCtCM46iZS12e/IofsFIApvTKd7erabOty2mVla8jYSPbnX8AgQCAojiJZILkJIACKgYAMJJPPXIAAA7T7h6jpCjiaehp0R0hruDoz9Gd/lFFRHJoq8pBtTrhRJto4gMAAPyRg6Ua0PZ8jKaTu1OZzVSFLjisFi6GOs6h7gxADGLYBkUDft4pA2yGiPeVPWMDzvdFK083NAJYkpEzKk5DpAbOy8jFmcEA8wAugpQ4+Hkgpxiq50fptAh4nbQ1tTZzqk1A6vsjQ6OgSFQu89jK2/UGSjJInqXuPvLW4DqPayFYRHy8h0RB6U2O4TFpNFK72KVS5kxdlpp9JSMxhULYf3pOThElnUPjic9DusElfl7r2uuuaolxTpQZ25BpdEkB4PsQ5jHaM71c6QkzfskNE9zgbO2o1znTMGjr7ShI6RZF7FUGSEOpSJK5ZIjedkHhq2U2qVJuoeloqGhn5QZ6js6oiKEvcsCYdupyvQDI7NVFBsD9Vkzok/zA+jEFq3OaZ07nT3OGqoio3PFC2ZDSCOD8r0BD1AAASa3ZDZO2v5UKY/8KAKyNDQhQt7ZrpC3PWQP1SlvaMbUKIp752Gc2lkoTo/2a/pcJg7gnMC4rBgMZC07bDgBAAGxa2R8WAICvPefPfeixyngpy6ZXkQLM/jNo86Q/POtiB9sYeKaB1talNaEIb3bdS0//6o2SYULdUeUooUqFYbDXqL5fy8M9SXsbUIJ91DQsxHZZ46SffZ7wdpub0Pi4O4rXWXqP2DqnYVpzror86/3EAi6UWuOsAcKyE+QUDxM0yWnyEc8UmvQv08ccHgdsp8jvOmZr4iuO9HVECwidmcpqOJE36kBAgCEoVVGOEVGyrFXj6xIizzsW8JhGOLTIpM6FfEl70hmr9hc9VLbhQK3EFPrR1U2/kba6KlXTDwU4GB2jUcXCg5MRSdQ2sZ2AAemndOTzOMrk0XBNpEXxEdQOoM4VjRqag2kdDlfWVsbW/hbbbTqIqZ1Yzp8aDK2tBE66ClCAGyvrY21PLX0nKGOs54e/PzZWN9TG1nIZRtyMgnRwaDjtoHOv+exiIYrCnMtXxs5iH63OZIV4NlPKRRQvoKdIy1T82tpAhntfPO9YMQBkZFctO2WoSydgVTzzwytj7LgRz3L0H+Pdmxf11wj4gMJc57pCmb4PPYoZAe1B3NFsw8uT4pw2jRYOuEVQaEyi3KlBm6OKXZydFn1r/6AWGpGh1gzlpBi6ojyjkvqqktAa4jnlTPBfri6BoxkQARF+zZkS+TudB+9pckw6k+6xT0EQIuTMMIfYKmdb68M2S6Z4ZWj1AnQkhBHe2bXxRrmwGxABBKy78IQ6i5Q0RUCJ90AJ38r62N+SBglLx/w8nqfZD/x9dWON+5flwgnBjdexNnfaOJZC5rJPbihWe9ppBAAAbrMeBBz4+dlJdDFbyhZVp7+YhUq4QPkJOsE5rRT1PB7P3i5AiFXuYQCIfiYAIChbh23IwCWFwrJ7Ggmd58/r8ZoSIMAxwd5gf7E1u5rnFOMXW+t20nDW0EwkwIpwk50krflmbX8mWjadDp2gqWzOYwnjsL8/Dm9uyDm1sjUNzcKe2pNWgz0bdI4B+AACFDSgWsV+w4GOgp2iOvn7eL/6nsEGgJUAAMowzXyiNNdjufU7ZtFk6pZNOfcx9579QvwVT77XL2xmF7pWOWmDDpOskaxcgZbtRelnBLZUCoqgAQFCqfCrTDWpk2g7aAszJp3gzefQ7Auuu0C8cxK8JYIAz9KpoF3+cWX10MoBqR0RYELsLc9AdMZOQxL5wDLwkLUuZYk08WHGON68GcubhiJ2zB7gIMsng6lphCrHinERpTyno6nblwwTRXVFlR2MndVd0nB5FkJAE+7JX2ijpTwtEJyvhUiiOSp+RuvmtpwbX3A0eIAx2kHEVucmKiIgsOHKBiOK5yjYMbYPtsceqEBjBL400SUpZiE80a06qQQAq8iBro21fZV8aQ2VsxYAMlACyFs5IP0ZEEBZWgGAI8poF6ZX1f1W9BLA4JxxNZJpkMtzNCa7IOBGhiedCnl418bOgbo5hvHBboShYlRBozEPt9iiOTsb9P/Wyj5ZgP5ceuQGmm2GQYtCRsSQ62PDAEDlaSl/yfWIPNbaauqaSt8UlUEFnRSVhFOmBkx2o4pEbIvbfajyH84/mgGWgMn5a86Ao7YYIDaFcsmUo/vpkQAKBQC05RPxWdS2ImATx13sRXLuuNy1dKPjES8gqhN5JACAi2ELVbaMXh/QcKlvyJ4GV6HZi3uso8SV19QGUzHlZxSCdNrYUTfEKJcLAHC772vYEsArnKQWMZuF5+BYAgA1zCFI5HQ3R4QREDoybtW9shf7B4MSTBphPcd03NRJmiNsO0tcAAC+H50QbcsUSavnAJ57qGB+GJiahRSBQTgZBHcBtBga6xcAADBFh7BQ2qVNQQaEw1R12iHS4z06+lOk7+mQydX7rKmD39AsiaTiUh1C5DIbMsH5w8Gz/JWO1Tb74GBsbhjI+hkn6uSzMOCv9toWRffRvAQATMY4il0CAGAfxGCZaSkGZINtqAEA0IslAQIAClkKjo4XCDviTx6ghXSyqY69zNKGJQmDxl8JQ1abQVZB4CIow9VhDQCUyJyl5AIBrA4BA5pWzEljZDhR7ckm8nWDOAVf6qEB/UIupz4npfHUR6mng4SwBlbY6WuH1w6Um4jeXpExm3OwHS/oGTsvqxAr8iiKWRtP62lEx7xtUgCzR3YMimEt80r4XrVMvAMAQArK1CJv3DWldNQwDGvqxsUzZmDRI3ogcSI6Uz2pMuD5xy1TcTyBSjZLckrJd9FAtNcpJ6QyLTpdGj23nHVuNDltltkl+m29vPE7Oys7inr8GpU8aTUZgVEl65EOFjhJPIZRomts5WsCxLRr0RxyJhx3GgGUimbQ3tMEcoGi/JZsc5q8zGFMk76cr+Q9savXVBNrjSZgE6CSuI9Owmu47npjAACR6foPBm8DQi/uP/c6pwpXzr9qufG9VTEAAQD9oBcIgEq6eNBZMYDXAgBgGiLujQaDinsd5OTTwyfxsDESnrXvYi0MDsr5pyxVDpR10I58eZ/UC8CgqlzuwI2wsI8izOM2pmpan9UBgBs/GFTi9wMAUibYRaRhXmarXuVlbexMX2qsqfPWdGDWlPC68b6eDcEL055SuRlqxHWQCPD4nAEAtC68dncbpJPJVM9qz40qFg0z0b6fNcwBqWQofMYW7C7Zk5VxzMYxY2VfAIBntgUqCxSoIyLeuXUjsHfrmAZpQWUYPAFXG1n+dRrZMChGDGN1AxG0WB8nhySWE96d+eBi0dwXwLxM8tiqhFJnQ6wdyyPxFWmRAiICAtGDKJpXYNOrJcgg2YEjDUndAM5T+kM42ON6WnEOkIb1QwQdLRGXCj+PcNbPL7YR67SxnjLT5O2nHin6ngAABip+PnGoav0uX0B76imQpqnMPMwAkuLPjY2xtiEGYG1V1i3sBc7b9u6O7iNDv+j4/CwKvRm4HyANrvOQIIp/b43IaLPs4xPU+ASRUgpLE42L0m0O6uSY5CXZ8RBnyQXutM0IUAzefQ1qjKf9XPIf2wIBVb2er/N1Tqtvb4wW7QTw4jSlpUko0wCAVMhuYmAhDV6ZTVPRRitFmJG/UDI3iil/ExxaFA+Y4IbJIuTw/X+FXWmTZcVxzbd3DwMDBonQ/sG2wo7wVwTMBhKSf6w/2fIW1gIChk36DZZlZIEQkkAMM9P9VsfZquq9GaQmOrqn6X7v3ltVmSdPnsz0KM50mfoiBiAAIHlFMAAxCBwFCREOu1cOJUTO3eO6wDCw02FQnkem6oiLLdABfrjMjcjzERCyRbaTg6sYujiPOS8DJ6JSl1EmbcHoP53AZuhlvzPtqS3VhFo2GDjAdI3kIfvGhPMCAFhYgOc9ZLukDlVyZaI+E/3L+cOh6kDEuWhL2YR9AQBoSHMQnwUAHCVdBgYgYi8d/A4A4NwBAjGOGe6W0YzVwuwB4TwoS7s8d1vlLM4JO5UBEEAh4PARA8V7Sh30AALaWnMcshppUJlrVG1c39IQQttDn3v34sc5QYQtel65QoJPy+Bx4Pi6PoQ0OQGJrtfe7TjNoek8IhLX2Fw7dRp6A+00l2KkAMfXx/QGfIkFDB+U8lDXe7fGP45Y1I7Mdd8Wp3mYifLvNl7Jy9qhIycsfYuCBAEAgQCmclw9wV7vzuczSnVkRjUyNUYDAEhjota7owPYVD3YnlpcO63V/KydbZ5V27AY/zTq0bp4Y7oJFc8Uqgh8xvHM+gAyGXHSzBHYOX1CI5w0elI/3gPJZJKyhjunZY7yUMaZv2N2AhoisqpmQeXUQ/9nHDLskMTCiYbJkpsM0Ur78A6iWPwI+4+2PADbnpCAiVEL5hmL4sf99x4Nei8wPTkveu9eUsvn5T0qJ2ddhOlmMgZ+f56RoWvjCAAY3nCuS2h7H2bYSs4S8Jhz5P2hf2AfiIWmMKKKyn0UEPmj7HC92RyJFfOsFQHnbCjs6MFqgJ7Fq0mHx/mflKM3n2dGtllbT8dM7wrtg/SbaX06CQJkrMOSNRzQhtiNzj7nWX4V9yADPvonvZN2BfU0TK/GXgpEtSzabCX5KuqQQ3uNCDoK7HDTuk4/nCywcEUDAIniUuYU9X5r7kCH25KQvkBTyR7eo8PVUwC4pkQSub4udNvXHir8qWhGGM3wEU0E4jp+AgCfzogpMuYSD2YUuTG696HP11MHYwzGRkZSwkuYhHwXF8sbiJ3UBgOSfCqN53TCMiLmJZUQttPukQMPkAEAFc5O0iKrBhXuErkkvr7uPJtG+8RqANufDgI0SGgEAC2r4hy2NtzA4AxK3fw/RqjoWMWPh1MA/Gny/w6JuJ4EQRZOgQZ2iiOCT95LuibafdLwWG8gAON/eyhI1ifOv63f8VSWI6BHyhcAgL5LACDPLwAEe4UMhgPHVtJk1gPDWDIJgYI9Pze7VVGTRt8CAOkYqTSA3legNlEcWQZrAHIWeKy9f+VsVZWjYUKnALYPYxnXJik2PqOWlDiuOKGxapET2oRIBUGXjvsDcwOn4fan3H8BAC1IcLqHQE5iTxHd6msQ44jnv5gvm4I779v2ErNEONPeW265HWMIMDWfrRq7d8QA+B4YLNj50ygOZajYY/t1V9Er1+q0p1N7wZbdAI9b/bjBT3fu/rl73IcZCBDQ81fULuEjy6tE17tKMaQ4mLKWAjADRr3QkA3J3kzkH2eMa2a+PelJOuE+WAavsYMd4vwGOfoAgKQwT8tbY59bRz9HHtG5sNTSXecCAOySGqCOL6GA1oyxnp1TDC6FhLaC2gMHCyxNTA8IAACcEwSBaC6FtvKcObAlANii2+QQvMX5x05wPWF33NhNhMtQTZBhPi3FZy1ZxMn0UUrBJErXUCKL0627Uat22VKT9kFqtjXybz0+UconeiqxANr/BNX+Re1LV7405xR6g9SbgtuI5l3x1vjb2UK8+Wq+JC2pB+K2kLs+ICVIraEROzabtXYaxhRAFACZRGaNl28hYljl3hmFE5k9WgMAo5DOYu36HF0QRGGYExpqtNaJVpbHANBY9nngkQsQBLhkY4z+R4ontP2pc2mOjWWMMDD6jSh0icIG4Rrvry1i7+SFlQf930rZvBOy3DHG0S6ozlmGArQZAAAFcw02pK4x+aheeaQSPDABamqx9SXRfbfaZAOI1lbX9L4jwkQuAnZujfxnAAANUMq9mJv1CFsaWQmkEps4i6LfcUVIq/z1c+GzGoCNStPjdO3qhvIf4ZLkvU4dnVgrqAAArDKvHH8SJmIUdLLk0yxF8u147TRSSmUI91SDEbomUd/+aUroPP0s1SwympJwEYymcYoRv6hhimB6xE0Gx/PkvUn7/h0BmfkuC2n1WFpW2YZZ920cqkdXk9psd6yhR3Jkh0ieEeOsdgS5ENGJQo3zjb6GAJh6gQz4gV4GeVkDLa8phsHQ8JuyDaU5GsTm8F16F6YD52M2kwwz9ikUM4Vx7uCWyH90/mIgqjaXaKXbUyQZPsYEo9m7kAdwOCPQxmY87WQnLB5lOa4PDJOo32xHORqDfVYT6DD2Uc52Ch6egx1FBY+rOagxGABAGJ9oLfrKSxzJfWumUBtSgAOvsYFzhaDTjhC/rzbNfTohgZEXBM8eE15Bw2OSJNNYdtzMv9vxJqXVbB+ofnRxjK7M18AKDGsoAhgauHGqjOJHXB+1CBqkxDJFzoJQIyRqE6zOh/NPCkC3q8g/ZbU5I7wXVml0VoAO02mKLNJ47xE2M/hBlcdOoI2gi8yV2hWpkBcpYrHfAAEMWjy+KkS+hlmFeU0qWhVxbU+37wcbEjYq+8hfbcEb6IWtb0tu3kmM92zCfXe2WLU6Zm7MCGlyUS4fyUOg4MQIz9ICOb+o/kWsmBZNtqLp12KmGlUKEKAFehgA0JiyflsGSxSUNzQ2x3xSszMgROeiHX1t0RkMERWHGcmhsEGIlXbM9SW65QHpo2R9gY0B6MNMjmtNZdj3zENnY41oeUwf5PtE6AEfsECcdTXUNnc46GdHwyDkzlI5i5yo6iWFKsPRmIoTQSW3TPKwVloLBKiNrOpQQ1XaScagttKm3gxJm7IDAJYHjZUAX6ABSAogoCoMAChgzlkwPIzzh8NNRljqenpmghilNER4tbzwKYL3Mwm4yyEf/819ikYatIcxqb1bWQAADSIjAoDR9PwWSNZEyJ4C0PtEFyFgGgMZuk6jTz3WtwGEaEkUDsyYW23pXq2I29YyreGUUJvk6Y2rfTC6gBH46PuucNezhIOh+BIGEQI/aDDMZgAArPf7WsPIg6aFKhvVO1jz3aHm0ItZTCVj70szUyVRo1IZTOW4x4FY32nNlovea97gVhS46DCdf+shJIv3c3FqwnX2YfVon7xejVEg0A7z2FMBeAs5u6FCJYGBW5RD4Eji1kRGAybME/tRe6SzsKZ2sqLC3jlUArKkALpIce/ZHG19W8WHxJbag5aQQu9iUJPeBsQkqaqJmNlngXDF6dz2fJgWUxCBHX+Jh7xQU6HYW9hNpSQkiA4bTIeJtONiwfK2fMXvwPEj8r7cbvg9+wU4XRA2FOwo/j7Ccjx3lDJzrVPu7Ny5vF/vic8z5VbQEtDidapmEIcOXfqk5Tluqyxb/fCZwE+QTqAzd/myjpkF7wiEU7rNx9y1YmTyAABYhhqV+hD9J0VJMCDXo5JnpTzphPkfGlFlZ4TJ05lsnrsljKxnI2vic51pjQHhBBl9Jk5SAEmDiHty8CsRzWpQvpa6aTl61iaOGMkOyU60zxw+TgGI7vliANDNkykK0KA2WiqB6imARJAhs0P949Wx+QAAlucLzeQmVZgH7XIQbIaNe1ibPh+yMDpcXuRTFCi0rkYO+T4UUQw5YzYI1RLzDc1EOp3ZqSWqYge0B0uG6CpDIIhsByYjYESRnxTOAQARzEU+IwGna6GdDmhb3mlp5ut5vUgBqNxR6YVjANApZfUgEIBJIxltXSq4YYwpNjl2Okm1BmkzurYG4BQAsLGSAYcqHTIeVQ5RcsXSc5mBhtZntBIw0KM694jGc7rhUc5fBxsRRAcAubYwOczpOzpNl0L+nZXZajbjQ/kFw4g4D90RUp4lDU7mn3v/p4Qrr3+kASBCkaGhs8oAG+pZdB/jfXO/Nh4izrOPHR73sypOUA+9r8Wkaon5DLNpLWaiwxFJrXf7ugRrNJnVfr6ozXRaG++J2mAinJ0ec46qfw9bhDObvu8CANJ0cG/gPVYLlWu5k58qCWRscW+I5iITVQfMqNN7WiKdGGmvogFIX4kAI4OHAOJEbDL4vZFOQJ8o+X1tNwpAWNkwkk2KWawCPwai6vdhZQhZrs4IOI+lPQH7QSKlt5/uEaFsRWMdPDQsFDueM+o7wBSlDLExVmZpAzl0PbkGl0wiOAIAwOsG8BlwxZbg7wQABPrx78VsTud/dnZG23jl/Jx7BEN7Ljbrulhf1iVy8CirbWV4YjwALMEeEACwVnJvBlMBRSsfpD/QfbGPjMFAL7fU73NJm3B3sLNDH4h2LmzPRzuPhV2slgLcKeUkaMJ+HAYz2fk3e+xkK9iL+VbzEKS14gaUlsEFxGk9jXJ9plwoeNW+ka+U/DHnOGCZ8DYGfBjxm9/LmQIT0irIxuo1R5uyk+FS9YJ8uvOZNAAYhqDyJrdzNAJqxsoXkdxYjIecIJwItqGdvmmmNsHP9elRCkQNLXdhBI9H0HIgxiem2vC6quPuDgYLmk5YAABnV1c1WzhXBIcKg7URGpUIT93B9qjLpSBQD7bVmfcKwqzv0df2XNITehAh0jXBSThRGPr3NI3QnahpnYYkEZlIDJeGE1TjcpcqSsD9BwD0Gq3cQ9FY99FTBhg88I68TOumERkbouy3TAGwjzxBwBDRWwOgaE4GWB8yau0QuMFQOquFhtT/7xRW+zfVqgOF5Q0KAN866fm6W0nXYU+akTXxtsBIA6CUTBQf+hgkhXGcw8szPxqnPKxsqElXKMvgJIIbGgtlGl4MyXj/2pa5p04j5ozg6/n5Of+EdDSbQyEHnva+s5qAgsyzdM9u2j43IGkOgEyVHFxT8gDBpXDfFyY9WfC+WCqWO7JsLzS0rxlVFNstWaRlVa2mVavJoc5msAtgmErnaDJBtV6tJ1N+bvCV22Na24sN8/jTKYDOhGcPJXCIdmCk4QgkMhQDoH1icR8AAevoXYuNe9mq/HpagwAAGxpJREFUZPQoVSerrQg14jtGVnCggdRC/+oL042nAv9BoGYqWLoM19bP+iRPnAV1FBQz0KjYwU4cp0UBEsPtaRHicClynLrVMzdFZwCYIsR1LgWA+F5OfakPhpw/GSbne9krIdUSdDJVWzI1TseZNWniMDIpqejJKe7nBH9/H30iWsmphpgljYOtjWZDEYSL/p/V2XLFfX1+dsZni72NfXL/4kHdu3hQGECWKY5MkZBVGmZHpNwcGgCXKaaHBn43o5tZqeS5EAmd6LysCWAJ3OayR8OmZ8K48utApTdtWn4P54xVHANLFg+pQ6wOooPdaE6ZmpyqBRohMWo1ZmENp9hK2MZLlCTS5uoTACAl8FwbptvjEfVOSsONU1pTy9gr7rTtJ7VYnosM3O/4zJuvGRiPJjh15M+zNJ+iB1LVAhvUdDjpzRMAoAsynh0esAwi63967X9Dmk0WdSxCcGTCgLZl0+TwWl61JSFlpOgAfQBC4zQAMJvU+dVVTRdTGjjsBFCWl+sNEWlrbYnLBABwr/nMsE5ZzPHxHVY7937UP951sImxSIGbHfHmzIaK4R83ZHcg2gig8kh1udY2Ap6AHt4/H4RVeMPYWmySJe7bDiWOQalSAYC2uRE9pyIAU7rcWhgO+JEAwOrVAICUJWY/hKQaAUB/ckMOi8/G0/ZOAACB0t5o3rRWOOTsr9XZmfoiUHwGyY+eP6dI0hm6P8KQAiDwC4t1QtuNzjmiKyOuLrBx69MYtwhKW5rFgInPwgBZB9LCvOFaVquVIBHBnJqgiKTzui9Wvdd6BJNtaIrFqcpRKGKgrUgHQxy/ADS+oN9riIYAAKAXocirpyYEUlVeiRhrVYc6mxzqynRfV2ZosDOrJRwOcrqFfhWHuqxJPThM+BVT2iFPRRniBANvJjM6/s0W3eQQBWl/CwDYqNHx29hh2aaH2qGTZgMACGt3CJPcDbTXsct3Wu3CH7uz2QBqpKDvAODIcPssqLzQ6+FOogCXmaLHJRwAQJa1wQwDgby2cvtdNDwypngt5tYdfbMaKZgxAGCBRl0plUW0rbJnNu0hpgkA0DNMiRn1FAh4UIqZ17fz4ru0uS52/LZRSVeKgah6AJvIEN9NzHx/ZMP8etTE2LbDkYMBQOS/WixJ6eMcAgAg+gcAABPQpk16WhV8S+akcOe58dfM10kNTQZWpYOmN05fe7Nv2lESx3HYkAd9nfonUu5p5NWTIEqDyS1C/4DXbwHuSUAYjc941nPSsNfQx6m1kqbzd92u063raGgAipOFdtUDn6mr0hQSZ1dJA5L3jNC+q4sEEHEeZsszSzrUx4SUfxvwpNcIAIjIla+7IABw7bU7fb16+Qb/4Hur262xwmkKIEY+BhrNPnRIXMvd6C+xAsyxpWW4Y/kwAp0FaKZLDmtgAIBqGjjw37d54ItpnV1Z1nwpA4enggf+L//zr7zM20/eEpi1BoANKAYHSuRmY5r7Ov2anG82jcq6XFIFoAcVsxerOf4hSknkGGVsaGY912mtQTGyK5SHybRDsK/3Hmg9vrO6oVIlK3hljPTcl/OFnVDWQUveckgBVxZQaS36dCvYZ+W2ug4iLV7xLumkp7TAwwwAovGovMN8pI4VV4Lnd2f9Fu/j1vwFbWpHOPoKAk3OaES9uf6zcwAAHSr6evcEINrFeh7cTXsQ/40AIE57ZGVkhDuLoijeWgjWPrsLgAVOAgBVd7a6j+uzG/z98UAFsAVAR3Gf3KqyG84tooU0X2la08VZG2ikoSe941u6Dup8jVShywK5fd2oqDl3H3rnBPF6dG5NhHaon27u8Je+v7pFcnA+PdTZYV/ntaur06pry0k9uZoTBDAK3SsF8GC3r893h7rPlABAwbT20xVegfh0vQH7BnYGzkWRqTq4pUER6HQL3OD8UUY707oyjWAGAPNJwMywWdbJtDoGD94Hb+/f03qssB5WYx8B5H6aA4YV+TsHDwaCFPrxHI+kq1QO7eBudPxxknhPlqkNAMDkbguaYhudS25pOudqwQD818VrvNAfLF5iqgGnjACgPTczKOyQiE/luQGtNgAAbtYWsJImWrgGBVDHIU5oYaYAwJB69giZWwPm/AUYsIhfs98BAPC5mi9qOUUjLbFb//TRD2V3VzdaUyLaj1RXtAqLiB5B4asfPuerBKRYuJfeKFoEMx1J//ElwBgJAOScZcUDXhrbluh3SAUkIJKupI/OfvWe7O73H7vdxhmPkX+eDcuVMU/Ar400JUWR7k6KvYpABWeADACYaFq6qNDGsMqs3GgLyeh09vuIQSWhhEge50+VSkllCdzs680L292zG2IV7GOYPnjn4p1kGNopmS/R16xqu97W985vu7ytCx9OnaP6tqd15dC+tbUENgAw6mVdYnp7mwWI64+6tkfPZgDS+tXRY9AaNQBgAAIAlqBSRUH+8Ff/xku9+eRN9wYXVZzyqdZYhQgsSp6H7k4m2tF/iwaT17LLmEPFPDh8OhdaI7sEG5s2TtJvIwAwq83GLXmOAIAM1C8u3+RvP7e8DirEiHxMnqiMiqmnRNfNUGnjkMKiZfA0rqE1Kl5wu05tvrNLYwpgmAffZCrNmAjtts5uYRyyYQfF/1ubt3kfAAAdUBoIzBZ2xjYKjmMZ7SInvVq5u5mVIFb8spyMffgBgHoOPM4/7UrHXPi4wonCBR8im0t+OWBI6Smh6qo7dpwBAHg9Ak9++Dglim9dYNxUiKkai2wNIAki5md1gHMOuOH+UnMQAgA/T9rADMgiI6c15zwKWqSjeNeaAEdaEXh5mNcbO63Hy4sb0tGA9q9dPVa7ujar+tL5rL782KqunS3ricfO6XQutrv6fLOpz9bburve1OebbT3YT+veblGbw4zO/3K9q8vNvjYcviO1TRsNOInzhzPz3pxVXbAMVp06CQA2ov9V4aLoMiaQOVQzbwAB7+ze5X28CICMb5wC4HZP1YXPKVfIZzLiNED5yXJOBxihG9/P/QzwenNUY+RMjRqekE/oZe+IMpqppBfHSDyvwQvmPSkCny5W9ePLn/HH/7h6mU+N/VndcEqdxQ2gKAJ010jk3UEtoxuj9xVTJ+74l06uDQAMNirCMFYBZJ50A+bHYCEBAM8tqy4UbOET7LGqQDSO/J8/+U+d88WNZheY5gioCBuXtBnAaZv94VSFmZqcObK+LJ0Fy6TzKE1Nhj8JADTVxQmA4clwypdPMqV+zoy3hmhDKfhrDwSQX7lyiwDg+GR1K6IdbncO+23hLqu7PHgK9L86QwIY9z6j/Ypb9qC9cFIA+QFF3i1p7tDBDMBhtpTI0DqWBOZvXdyp0Z+Pto/P5C8BgJfPET1LoNapz+OXwYVKhe5SjpZbj6pbAIAfzG33bmDd7Xbaw/IE/nr8THJeNP82kqSTkNOEBuDKkhoAAAIiru2u/v3X2ojXn7hOAMCtS57NYirb61F5e/qA8u+xP8AplY/IHSKM7JAgqoas4jxaLbgcez8QAAD4beVBKTqjoRKF/ou1NuJzixdbnXAifzpIzgRAL24LSqzBEKvhqgVGmwljjgdF4LW3aITyRRoAAwBGEBF6DQAAP2L3/MBtP7SjTlaTSb29fUeG4QQAMDJIo4/kHtOFzw5vtVwMAEvMRe+bj4f1ZxiAQQinPaW9lv2MQ4V55tl3Ap8e0mMgxHaiJwDgBTIA+ohItL2uxWO9qsAGgv0h1JhIYlZDhumZKPQYjegAfL2t5afbgKpu2ivOaZICCz3Kyz3q+piDNUWVyZZv77Uet5c3awH2rLb1WO3ram3rmUXVV6+u6htPXa0vXT2vZ59+invxcreru+t1fXL/ov5w7359cu9B/WlT9fEDMAIzO390YSsCAEj34I5YpkhGrwMAtQhWBc190vDuZglGZysHuEDagqVpEKJKMMccqjM+uKV3tgIyAADJ+ycFMHQHlz3xIU2vhQhMpxCBZZpbInsCAJwhsCM+W25ik/PHrAwCDg8b0nukJryvUdreht0i2DSoI3U/X9ZP1oo4f7DqDAD7O6aTIjUhSuFxxeH8dxsCgM10zufCen9XZGBMMp4dKHdVbFkHYVObPhoxicqa2DYNZXPHZ2WojnGvEySPl2xFriqL/7j3U97HjdmLAmoOPKTx8gokZWZWa7YHVOz1+EmBiqWQv5BImt3etKczoI2VUUhGjbnxoV4/qRHbxTz7rg1Aeau1NU6D4zp/5sj5u2c3lDb2x6OBgMWaadxFfYLOdvYathMq08gAJDq07M+JFvECNBBJ3+pNdc0PawA0jGpau8lcJaFt/ZSaf/vBXwAAczdAlPGX83lzY8pgcaPlULELRwFUnFtoXPT+Jm3kZi5NpWhVhCJQUTgjA6CSCBjH0Mp6FCMDkHRANj4NMfsCqDxkNpvU2bmqAdAxCh+b3a5+9OFPZBgIAFRGp6mHXW3bDusw3Kit9PDNCAASXXJhmuJf0Vs+kmPj4TkBAK0xRZTMoFB3ag0ZGjK0FBbxF07JPAfqXLkMP1Wn7SjeVCdHdVWzmMptd1OmKUmgIujOaeqKQ/E9lAIwLU5j5ZKm3KicjQRZAQBiq7Q71CffrSy/AABQ3Aanl2l3Q5SVmnf4CQCAgD8e3AyKYaRMYqRFv9mnyf/jflmHPjj/rFNSAO5kzB8TlUc0xelfqlBRCc++MQAvzG629daQlCGFpUlSjtxlAhjNcuqaqhxaro57ZIU8UgN/aXmca+4AQFH/CAAwTprdMBldJ0XTNyOWQ1PHMlZV1Rzv7RU53z5/qaBBXML5T3d1rbb17GpS33rysfrbLz9VX7l2tb76zF8VHDaczeeX6/r9vfv14R8/qd/+8U/1+wfbev+zbd3bz+tivWX0vz1Ma7uf1hYCUoIVnEvl/kX/k7Dka26nVfcYKQUAHAgA8BfL2bzm2NvsFinhJ6JVTmvwIKh3DZBfWF1vLa2T4lN7V8VZY4jB/dlYyEPNVkv24pAN8zpajAeRGZTr0RYw15zoFWzEZFL3nEvnevnvU+bLr6eNXORt7cxBIa3q1bWYvh+sbvNarSrg3/L9YT6dG8B+QPoL2pz1/kBBJnPLTG8aPBkAtIoGbaZmj5pdCjMblvIRKvIEgAxTLEwN2JxsD7WEiJcIalI/2gjIBADQd5ywo10zgzU/1EMAYBwDbJZFFH26BaYc2zqQHaYpdjeK90864IiJGdan2QnPRxFOSWQ9qZ9dhiF7sZ3zRzn/ZlOdqmmdO93DQ3oABMGg//e126r0mn6Npefq0283L9tubc7I6CaL35gOnnWdg+0EKahMooyyTkHmW05lXL9yo03QBKDldS68lXlAvLBvXirivLW62VqT8hgNquIjAMAo1D2s3f9fD713BUjEy0JajtBVLSsHV2D/c7vrsDYGwM1e0t63AYAhR6pOVCjjmJEJyNhUvO5rv3+drwgAgIPB68nUp4hjfDDTUamt9Mk3XwQAVB2ABKbMfwSKelb6OMo3Ds1g4sXVjQDjIpX/EsrvQp+fX+g+wgD0KMIGi5tI4q70+g7tyHKxBm5yTZ1OFe4SpfjnGIC2NI/SAHgc78gAiCXpAAB/f8oASHCjFr6UiLEFqzUkXJc+lYYzAwSLJWZJO1IbL45KOCLpjqsBxhG9pwxASr06AzACAO0pTtMyCHjTkVoAQMxOSBHeU9C6U0t4BY5udac1MADbrSpUOKYW45xn6GsuI5puYoma2njkMCNtWpwUgZvatLK6PsMhmYPM2pD+IGNXf27q/KWr38UwzFpNFf0/Nd3V185m9TfPPFF/95Vn6ptPX6tnnnisFi69vLfe1Eef3a33P/q4/vfDj+rDu+t6/17V5/t5XW4gzERKaFbI6q53oIV7Yo+0/0SOnyAAdHYDABjIA9rgUNO9yqpWswVLxtjrDZEuqnvg/DQ8l10J37PjDAA4SgFExNYKrlqSpgEApACmYA7NAIQqlsNXqg2K/AQL+Vkc/XY6qbsw7M1od7q51c63WREWjLZSXc9VnS/rVQOZ7y9v8b0EMvT+bbwyu0OKWgYrhZa3eA4XPirE9v4EA5BZLrxW9pw/ToGkjFZ4VSwX7Wwaa1iLhPMT/ZIaDakUk6mFzb6WnKgoG/TjrYDMrfl1TRz1HJIxKGqn1c9YKQDEAqqEcr7S1Q6ZEWEb25rexGni3iJGdxm0qzAaCIuAPc7VqaFQ5eHiGoN2ONTrazNki+ePAOSppaGdd5vrWFg2y0R5a2YkWAeDlvQNADCg8iycoYootnZMAZjPE3NsG2CTyTOwmyxaCqr7UD3Gt+/Kf1y/KsYSjJDaJ0ME6AaDGfRABuBSDMDNlRkAO2u6imyMOEiXbI3lOnoeGezSu3MRfljIERodjhofmuotiq5T52lkcKA6XnEUKBS0dxQlw7pNAwAG0KnZ3h/qjU+1EW88fsNldAElab2cUiodsG4acnP9a2/8Yufj6w4AALpLBr5RywYBOVCinHTAxnvE383QytS9myVU8n+Hfb37YAAAVtKnhYQaMzEr5+jfAh5HGHHCeq4yKG0obAzWFNSUcsi9w5U4HC13x71iavTvpibPAXAKYGQA2gHb7+sti7Vuzp5v5aZpYLIGAPF8BJL5vFSPfW4lOMbaDVxlf6jDVq5ndPC5lpRBtajFS9uujxFEdsDDAKCNeD0c6o04nNn19nyUQxQij3I3g114YCcHjs6lWNOiPbAuUBfDgK+x/2foa64yKcKcliYSytGY3TiigD+liuAG8LU3KdEOy8pp2qZLqzihblLveT1efvx7NV/sazXd1RO1IwD4xvm8vv2lJ+sfvv5sfeuZp+qJ1byW6MEwn9X97a4+/PRu/fcHH9Qvf/NB/d+ftvWby6q7+wU1ADDlKDrcHaYcE7xJB0nuGc2nUP4fwleV8D0gEwgAoEoXNgECAECnuana0yJ6QvRPBsDlb6A/33UK4IXl9aYBCADW6cjnqPMINau0Qnc6roZRQq5/jiLA0LOOJtEZ8XNQu37YbTBU0jTRavg1uC4WrwXIogz0NdvdV1a3WrVH0mitKyUYJIPh2EE8j7UBQEAJ9QMe5KbkRaf/eYrMStLKoIrULW9lYXsSNs+F2qcEgAxS1PeDqV0AAI7EFlPzk43s7kvLm7I4APgMRI6DSF+U1jqNhhxQyQYawLJu3n1I0uiGgUC3S/O5hKJiKj2nwHqFnIk8B9nM0OoRg3qCYowAz7kAwE0CgP4xfp9fR8MuMdM+d1PogsRIC9QrhcUzjxRAmxLpabj2Z+OZ1XUOyYFBCKj1NFMAhpIyRKmB9NFTzHc+k7bkhgGA+psYACwREzviFFMxrTcuRH3cWL1gBkDqZ72hEWTexz9THXWn2ewLsvU6rZEwyQ1rkgcVV9ATBxSrebIWbgy5fua93DNdEZZL3DgICIbkOAd053MxGbcfv0UjcjoqtJfLwQE/3Pd/BDtp5DI693aoaPhn3gC99KztspSbPIJBUYtUDLtQHbiWTmg2FNV7NgzPLV4QrexdBypOQ4dmtb1AtpXVy0c01ogGlQdUl6qslPrN468yCrUfOq65CRl8nzWSMRLgSCOOiNSirM5xSUkPNv5PrZ6/PX1eVLXnNuh3nClLysEtXHOgRiOW1APeg1GFq0uyHtFW4N9j85OxlwPWPi1DxX4EGHUAKs1EGv649vpwaEDmxenzvk3luVPAE7QuEJyJeAIAZ8slmQBY3c16XZeXl3WB0jqsPQ27yrDS4bH3qZBzT0ST2mRWoxwOjIo5H94t+qHJmZpuxx1tNlhf7HE4UlXZ3dlJPf/9J16p6WJTq+m2rk329fTsUF9bzerbT1+rv//qs/XNp5+sL197nDvz8nCozzbb+uBPd+uXH/2ufvXbj+rXn13UB+tZfb6DlgV92JVuiNvFcyEA0YLwPXFWUzUi6nLJrc37cc8AsgSc9Kb0pKojoAGIiErm8s7+53xNigCHSD2OgMfFbc1zvo6/WhtgfUVU7uPzZgozHmloGcx7wf0xTdTz+kzTeOBTG5RjByhHmoFWOOfyuHe2Ssm8cuU2D+FRE7HdrmZId5pBYr03ekkkag/4iHNzhBFnF1sSpllOKYyQyhR1Lz36pxP26zK8sQOQlkPpMPaB2aFnxEKtvCaT+qlTlq+cvSQb5k6LZAPSt6GHQK5qcm+UaJpsXxIoyrLpppJTl05AoFvjknuXVu0MfRC8uBVyswmDIDGpxVZ94yD37Y3Ox83Vi62MXfsmbcKjRVDwpPeXj4yt8SVo6m0aqblBU2Jp+RQFPZ2ttSDVdzGyyfIQOksBSmDJcq8tjPFeeO1TVZfAD55+TFYTAAAN2giieOPCYq3zF1sKgFU8TdE+QsRE+0NpWKKh4d3SizoHdERquBm5/4wkdvkVHaJetyHOw9bO0TiVPfRBIwoAjJTPnXsCAC9dvS1hhdsXc9MOTUJ04G22h000OvsAAG6ARtdkAZTjobZwqD3PgmQD5m+zkaO78A52I6RebZH3ecdq1O8sX3Rvbi2GRslKJb27RCe2QWxt9NhAUlOlB+NLsAnnz/IstLPCtsqXpK/9b9Gf0tg2AODGUcqJOmIfng+3tXpVkmH4kdXzL09f4OlkxM8hH1U7inj6h4B80HlnG5rzt2WKgUm0PD5z6jN8gFoUANDhcq2ULWH8b7iRHLS2Nj5kzdASANjhTJ+zhQH463tVQDh93NXwE74dzVQwNz0AABMO2Tltv6sHaBhiHQROgdTvbvNs4zCCmdT5MoUAp4j7pLPEe+ETNHvy7GUA4A6ZO6zHpF4PALj6vZrM17Waberx2tdTk6qvrKr++qkn6tvPPlNffwopgKvqrzGZ1KeXm/rNZ3frV7/7uN7/+A/14b1N/W47r/v7WW0xgAUVLfbvyYS4nT7XmrG/qWEZVAyyWnK8gXQR6p/WxG8EMvITbOGR4MMA72c7rcfNK8qdt3OWqNZRIfcGF1irPPBwDl46wGKUNHaFs11IO1vuu/Y60LAoAIg3x3UQxLGU1ErWRMBIe3gGA9XxdihvOOcMAJCZCLRV/ojyHv9sDaU8ZTJxVfZ//iaMl8CEt+sgFmU6iOWGiuhPafpGZ+mFW4qK1+BKHASdSNIwCJxM6nWnMlBGnvVg+kDtPnoFx7gCToq35+ZSRD5v68eaPXacG+cX5ztwx20P5DnQv1nnlgChsbqpCnEZYwST7xgA3DiTBoD3gH2Nc+bInvuAAUTmSHS2pQewZl9IOIslCFjhY/VFjnsTPxtD4jA2vI4TYSXOCYWyA6hqTOdkUq9+KgbgpQEA5Fn+P2y2EZHI7vQk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928803"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a:stretch>
            <a:fillRect/>
          </a:stretch>
        </p:blipFill>
        <p:spPr>
          <a:xfrm>
            <a:off x="4922325"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(s)SFR distributions of GV galaxies</a:t>
            </a:r>
            <a:endParaRPr lang="en-US" dirty="0"/>
          </a:p>
        </p:txBody>
      </p:sp>
      <p:pic>
        <p:nvPicPr>
          <p:cNvPr id="2" name="Picture 1" descr="SFR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708545"/>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sSFR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359" y="3869212"/>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569405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Fraction of galaxies in CMD classes</a:t>
            </a:r>
            <a:endParaRPr lang="en-US" dirty="0"/>
          </a:p>
        </p:txBody>
      </p:sp>
      <p:pic>
        <p:nvPicPr>
          <p:cNvPr id="5" name="Picture 4" descr="voidFrac_CMD.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662079"/>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wallFrac_CMD.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5862" y="3900188"/>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33266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9100" y="247818"/>
            <a:ext cx="7779021" cy="561531"/>
          </a:xfrm>
        </p:spPr>
        <p:txBody>
          <a:bodyPr>
            <a:normAutofit fontScale="90000"/>
          </a:bodyPr>
          <a:lstStyle/>
          <a:p>
            <a:r>
              <a:rPr lang="en-US" dirty="0" smtClean="0"/>
              <a:t>Abundance distributions of GV galaxies</a:t>
            </a:r>
            <a:endParaRPr lang="en-US" dirty="0"/>
          </a:p>
        </p:txBody>
      </p:sp>
      <p:pic>
        <p:nvPicPr>
          <p:cNvPr id="5" name="Picture 4" descr="Z12logOH_I06relations_t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442" y="1029997"/>
            <a:ext cx="42672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N12logNH_I06relations_t3.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933" y="1029997"/>
            <a:ext cx="42672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logNO_I06relations_t3.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4389970"/>
            <a:ext cx="42672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546773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1sig_all_BPT_t3_logNOrelations_dust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4389970"/>
            <a:ext cx="42672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all_BPT_t3_12logNHrelations_dust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933" y="1029997"/>
            <a:ext cx="42672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descr="1sig_all_BPT_t3_12logOHrelations_dust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442" y="1029997"/>
            <a:ext cx="42672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a:xfrm>
            <a:off x="419100" y="247818"/>
            <a:ext cx="7779021" cy="561531"/>
          </a:xfrm>
        </p:spPr>
        <p:txBody>
          <a:bodyPr>
            <a:normAutofit fontScale="90000"/>
          </a:bodyPr>
          <a:lstStyle/>
          <a:p>
            <a:r>
              <a:rPr lang="en-US" dirty="0" smtClean="0"/>
              <a:t>Abundance distributions of AGN</a:t>
            </a:r>
            <a:endParaRPr lang="en-US" dirty="0"/>
          </a:p>
        </p:txBody>
      </p:sp>
    </p:spTree>
    <p:extLst>
      <p:ext uri="{BB962C8B-B14F-4D97-AF65-F5344CB8AC3E}">
        <p14:creationId xmlns:p14="http://schemas.microsoft.com/office/powerpoint/2010/main" val="4066985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chemical evolution of AGNs</a:t>
            </a:r>
            <a:endParaRPr lang="en-US" dirty="0"/>
          </a:p>
        </p:txBody>
      </p:sp>
      <p:sp>
        <p:nvSpPr>
          <p:cNvPr id="3" name="Text Placeholder 2"/>
          <p:cNvSpPr>
            <a:spLocks noGrp="1"/>
          </p:cNvSpPr>
          <p:nvPr>
            <p:ph type="body" idx="1"/>
          </p:nvPr>
        </p:nvSpPr>
        <p:spPr/>
        <p:txBody>
          <a:bodyPr/>
          <a:lstStyle/>
          <a:p>
            <a:r>
              <a:rPr lang="en-US" dirty="0" smtClean="0"/>
              <a:t>Nitrogen abundances are much higher than expected in AGN, while the oxygen abundances are normal.  Why is this?</a:t>
            </a:r>
            <a:endParaRPr lang="en-US" dirty="0"/>
          </a:p>
        </p:txBody>
      </p:sp>
    </p:spTree>
    <p:extLst>
      <p:ext uri="{BB962C8B-B14F-4D97-AF65-F5344CB8AC3E}">
        <p14:creationId xmlns:p14="http://schemas.microsoft.com/office/powerpoint/2010/main" val="14610957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18-19_SF-AGNcomp_12logOH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9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AGNcomp_12logOH_CDF.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59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19-20_SF-AGNcomp_12logOH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9-20_SF-AGNcomp_12logOH_CDF.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Metallicity dependence for AGN up to L</a:t>
            </a:r>
            <a:r>
              <a:rPr lang="en-US" sz="3600" baseline="-25000" dirty="0"/>
              <a:t>*</a:t>
            </a:r>
            <a:endParaRPr lang="en-US" sz="3600" dirty="0"/>
          </a:p>
        </p:txBody>
      </p:sp>
      <p:sp>
        <p:nvSpPr>
          <p:cNvPr id="9" name="TextBox 8"/>
          <p:cNvSpPr txBox="1"/>
          <p:nvPr/>
        </p:nvSpPr>
        <p:spPr>
          <a:xfrm>
            <a:off x="1119877" y="4108712"/>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31951" y="4108712"/>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val="2549925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1sigI06_18-19_SF-AGNcomp_12logN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descr="1sigI06_18-19_SF-AGNcomp_12logN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I06_19-20_SF-AGNcomp_12logNH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I06_19-20_SF-AGNcomp_12logNH_CDF.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AGN up to L</a:t>
            </a:r>
            <a:r>
              <a:rPr lang="en-US" sz="3600" baseline="-25000" dirty="0"/>
              <a:t>*</a:t>
            </a:r>
            <a:endParaRPr lang="en-US" sz="3600" dirty="0"/>
          </a:p>
        </p:txBody>
      </p:sp>
      <p:sp>
        <p:nvSpPr>
          <p:cNvPr id="9" name="TextBox 8"/>
          <p:cNvSpPr txBox="1"/>
          <p:nvPr/>
        </p:nvSpPr>
        <p:spPr>
          <a:xfrm>
            <a:off x="1199092" y="4104048"/>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04048"/>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val="33356662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1sigI06_18-19_SF-AGNcomp_logNO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I06_18-19_SF-AGNcomp_logNO_CDF.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I06_19-20_SF-AGNcomp_logNO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I06_19-20_SF-AGNcomp_logNO_CDF.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AGN up to L</a:t>
            </a:r>
            <a:r>
              <a:rPr lang="en-US" sz="3600" baseline="-25000" dirty="0"/>
              <a:t>*</a:t>
            </a:r>
            <a:endParaRPr lang="en-US" sz="3600" dirty="0"/>
          </a:p>
        </p:txBody>
      </p:sp>
      <p:sp>
        <p:nvSpPr>
          <p:cNvPr id="9" name="TextBox 8"/>
          <p:cNvSpPr txBox="1"/>
          <p:nvPr/>
        </p:nvSpPr>
        <p:spPr>
          <a:xfrm>
            <a:off x="1199092" y="4118886"/>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18886"/>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val="10251961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50" y="216616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50" y="500573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5607864"/>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5180230"/>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365731"/>
            <a:ext cx="4542291" cy="4468802"/>
          </a:xfrm>
        </p:spPr>
        <p:txBody>
          <a:bodyPr>
            <a:normAutofit lnSpcReduction="100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7" name="Oval 6"/>
          <p:cNvSpPr/>
          <p:nvPr/>
        </p:nvSpPr>
        <p:spPr>
          <a:xfrm>
            <a:off x="7298252" y="2178346"/>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241350"/>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964902"/>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896396"/>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6458590"/>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6408053"/>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799885"/>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828028"/>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1643" y="3476802"/>
            <a:ext cx="456137" cy="518160"/>
          </a:xfrm>
          <a:prstGeom prst="rect">
            <a:avLst/>
          </a:prstGeom>
        </p:spPr>
      </p:pic>
      <p:cxnSp>
        <p:nvCxnSpPr>
          <p:cNvPr id="20" name="Straight Connector 19"/>
          <p:cNvCxnSpPr/>
          <p:nvPr/>
        </p:nvCxnSpPr>
        <p:spPr>
          <a:xfrm>
            <a:off x="984832" y="4464987"/>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48060984"/>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a:xfrm>
            <a:off x="384586" y="1813561"/>
            <a:ext cx="7795260" cy="2421649"/>
          </a:xfrm>
        </p:spPr>
        <p:txBody>
          <a:bodyPr>
            <a:normAutofit/>
          </a:bodyPr>
          <a:lstStyle/>
          <a:p>
            <a:r>
              <a:rPr lang="en-US" sz="2400" dirty="0" smtClean="0"/>
              <a:t>Advisor: Prof. Michael </a:t>
            </a:r>
            <a:r>
              <a:rPr lang="en-US" sz="2400" dirty="0" err="1" smtClean="0"/>
              <a:t>Vogeley</a:t>
            </a:r>
            <a:endParaRPr lang="en-US" sz="2400" dirty="0" smtClean="0"/>
          </a:p>
          <a:p>
            <a:r>
              <a:rPr lang="en-US" sz="2400" dirty="0" smtClean="0"/>
              <a:t>Collaborators: </a:t>
            </a:r>
            <a:r>
              <a:rPr lang="en-US" sz="2400" dirty="0" err="1" smtClean="0"/>
              <a:t>Renyue</a:t>
            </a:r>
            <a:r>
              <a:rPr lang="en-US" sz="2400" dirty="0" smtClean="0"/>
              <a:t> </a:t>
            </a:r>
            <a:r>
              <a:rPr lang="en-US" sz="2400" dirty="0" err="1" smtClean="0"/>
              <a:t>Cen</a:t>
            </a:r>
            <a:r>
              <a:rPr lang="en-US" sz="2400" dirty="0" smtClean="0"/>
              <a:t> (Princeton University), </a:t>
            </a:r>
            <a:r>
              <a:rPr lang="en-US" sz="2400" dirty="0" err="1" smtClean="0"/>
              <a:t>Jabran</a:t>
            </a:r>
            <a:r>
              <a:rPr lang="en-US" sz="2400" dirty="0" smtClean="0"/>
              <a:t> </a:t>
            </a:r>
            <a:r>
              <a:rPr lang="en-US" sz="2400" dirty="0" err="1" smtClean="0"/>
              <a:t>Zahid</a:t>
            </a:r>
            <a:r>
              <a:rPr lang="en-US" sz="2400" dirty="0" smtClean="0"/>
              <a:t> (Harvard-Smithsonian Center for Astrophysics)</a:t>
            </a:r>
          </a:p>
        </p:txBody>
      </p:sp>
      <p:pic>
        <p:nvPicPr>
          <p:cNvPr id="4" name="Picture 3" descr="thank-you.gif"/>
          <p:cNvPicPr>
            <a:picLocks noChangeAspect="1"/>
          </p:cNvPicPr>
          <p:nvPr/>
        </p:nvPicPr>
        <p:blipFill>
          <a:blip r:embed="rId2"/>
          <a:stretch>
            <a:fillRect/>
          </a:stretch>
        </p:blipFill>
        <p:spPr>
          <a:xfrm>
            <a:off x="4674776" y="3518667"/>
            <a:ext cx="4442460" cy="3432810"/>
          </a:xfrm>
          <a:prstGeom prst="rect">
            <a:avLst/>
          </a:prstGeom>
          <a:ln>
            <a:noFill/>
          </a:ln>
          <a:effectLst>
            <a:softEdge rad="112500"/>
          </a:effectLst>
        </p:spPr>
      </p:pic>
      <p:sp>
        <p:nvSpPr>
          <p:cNvPr id="6" name="Content Placeholder 2"/>
          <p:cNvSpPr txBox="1">
            <a:spLocks/>
          </p:cNvSpPr>
          <p:nvPr/>
        </p:nvSpPr>
        <p:spPr>
          <a:xfrm>
            <a:off x="384586" y="4081375"/>
            <a:ext cx="4274349" cy="3123101"/>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Fellow graduate students: Dr. Crystal Moorman, Ginny Price, Dr. </a:t>
            </a:r>
            <a:r>
              <a:rPr lang="en-US" sz="2400" dirty="0" err="1" smtClean="0"/>
              <a:t>Vishal</a:t>
            </a:r>
            <a:r>
              <a:rPr lang="en-US" sz="2400" dirty="0" smtClean="0"/>
              <a:t> </a:t>
            </a:r>
            <a:r>
              <a:rPr lang="en-US" sz="2400" dirty="0" err="1" smtClean="0"/>
              <a:t>Kasliwal</a:t>
            </a:r>
            <a:r>
              <a:rPr lang="en-US" sz="2400" dirty="0" smtClean="0"/>
              <a:t>, Dr. Danny Pan</a:t>
            </a:r>
          </a:p>
          <a:p>
            <a:r>
              <a:rPr lang="en-US" sz="2400" dirty="0" smtClean="0"/>
              <a:t>Undergraduates: </a:t>
            </a:r>
            <a:br>
              <a:rPr lang="en-US" sz="2400" dirty="0" smtClean="0"/>
            </a:br>
            <a:r>
              <a:rPr lang="en-US" sz="2400" dirty="0" err="1" smtClean="0"/>
              <a:t>Brean</a:t>
            </a:r>
            <a:r>
              <a:rPr lang="en-US" sz="2400" dirty="0" smtClean="0"/>
              <a:t> </a:t>
            </a:r>
            <a:r>
              <a:rPr lang="en-US" sz="2400" dirty="0" err="1" smtClean="0"/>
              <a:t>Prefontaine</a:t>
            </a:r>
            <a:r>
              <a:rPr lang="en-US" sz="2400" dirty="0" smtClean="0"/>
              <a:t>, Salvatore </a:t>
            </a:r>
            <a:r>
              <a:rPr lang="en-US" sz="2400" dirty="0" err="1" smtClean="0"/>
              <a:t>Zerbo</a:t>
            </a:r>
            <a:r>
              <a:rPr lang="en-US" sz="2400" dirty="0" smtClean="0"/>
              <a:t>, </a:t>
            </a:r>
            <a:r>
              <a:rPr lang="en-US" sz="2400" dirty="0" err="1" smtClean="0"/>
              <a:t>Jinfu</a:t>
            </a:r>
            <a:r>
              <a:rPr lang="en-US" sz="2400" dirty="0" smtClean="0"/>
              <a:t> Dai, </a:t>
            </a:r>
            <a:br>
              <a:rPr lang="en-US" sz="2400" dirty="0" smtClean="0"/>
            </a:br>
            <a:r>
              <a:rPr lang="en-US" sz="2400" dirty="0" smtClean="0"/>
              <a:t>Daniele Schneider</a:t>
            </a:r>
          </a:p>
        </p:txBody>
      </p:sp>
      <p:sp>
        <p:nvSpPr>
          <p:cNvPr id="7" name="Rectangle 6"/>
          <p:cNvSpPr/>
          <p:nvPr/>
        </p:nvSpPr>
        <p:spPr>
          <a:xfrm>
            <a:off x="4674776" y="6788977"/>
            <a:ext cx="4442460" cy="707886"/>
          </a:xfrm>
          <a:prstGeom prst="rect">
            <a:avLst/>
          </a:prstGeom>
        </p:spPr>
        <p:txBody>
          <a:bodyPr wrap="square">
            <a:spAutoFit/>
          </a:bodyPr>
          <a:lstStyle/>
          <a:p>
            <a:r>
              <a:rPr lang="en-US" dirty="0" smtClean="0">
                <a:solidFill>
                  <a:schemeClr val="tx1">
                    <a:lumMod val="65000"/>
                    <a:lumOff val="35000"/>
                  </a:schemeClr>
                </a:solidFill>
              </a:rPr>
              <a:t>Funding provided by NSF grant </a:t>
            </a:r>
            <a:br>
              <a:rPr lang="en-US" dirty="0" smtClean="0">
                <a:solidFill>
                  <a:schemeClr val="tx1">
                    <a:lumMod val="65000"/>
                    <a:lumOff val="35000"/>
                  </a:schemeClr>
                </a:solidFill>
              </a:rPr>
            </a:br>
            <a:r>
              <a:rPr lang="en-US" dirty="0" smtClean="0">
                <a:solidFill>
                  <a:schemeClr val="tx1">
                    <a:lumMod val="65000"/>
                    <a:lumOff val="35000"/>
                  </a:schemeClr>
                </a:solidFill>
              </a:rPr>
              <a:t>AST-1410525</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1sig_13-23_SDSS_Mr_hist_count_fill.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900" y="3823199"/>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Rectangle 24"/>
          <p:cNvSpPr/>
          <p:nvPr/>
        </p:nvSpPr>
        <p:spPr>
          <a:xfrm>
            <a:off x="5064584" y="3845757"/>
            <a:ext cx="1147260" cy="272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64010" y="4100905"/>
            <a:ext cx="1560674" cy="2915008"/>
          </a:xfrm>
          <a:prstGeom prst="rect">
            <a:avLst/>
          </a:prstGeom>
          <a:solidFill>
            <a:schemeClr val="accent2">
              <a:alpha val="26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Dwarf galaxies</a:t>
            </a:r>
            <a:endParaRPr lang="en-US" dirty="0"/>
          </a:p>
        </p:txBody>
      </p:sp>
      <p:sp>
        <p:nvSpPr>
          <p:cNvPr id="6" name="Content Placeholder 5"/>
          <p:cNvSpPr>
            <a:spLocks noGrp="1"/>
          </p:cNvSpPr>
          <p:nvPr>
            <p:ph idx="1"/>
          </p:nvPr>
        </p:nvSpPr>
        <p:spPr/>
        <p:txBody>
          <a:bodyPr/>
          <a:lstStyle/>
          <a:p>
            <a:pPr>
              <a:spcBef>
                <a:spcPts val="1200"/>
              </a:spcBef>
            </a:pPr>
            <a:r>
              <a:rPr lang="en-US" dirty="0" smtClean="0"/>
              <a:t>Galaxies fainter than </a:t>
            </a:r>
            <a:r>
              <a:rPr lang="en-US" i="1" dirty="0" err="1" smtClean="0"/>
              <a:t>M</a:t>
            </a:r>
            <a:r>
              <a:rPr lang="en-US" i="1" baseline="-25000" dirty="0" err="1" smtClean="0"/>
              <a:t>r</a:t>
            </a:r>
            <a:r>
              <a:rPr lang="en-US" dirty="0" smtClean="0"/>
              <a:t> = -17</a:t>
            </a:r>
          </a:p>
          <a:p>
            <a:pPr>
              <a:spcBef>
                <a:spcPts val="1200"/>
              </a:spcBef>
            </a:pPr>
            <a:r>
              <a:rPr lang="en-US" dirty="0" smtClean="0"/>
              <a:t>Low stellar masses (10</a:t>
            </a:r>
            <a:r>
              <a:rPr lang="en-US" baseline="30000" dirty="0" smtClean="0"/>
              <a:t>6</a:t>
            </a:r>
            <a:r>
              <a:rPr lang="en-US" dirty="0" smtClean="0"/>
              <a:t> – 10</a:t>
            </a:r>
            <a:r>
              <a:rPr lang="en-US" baseline="30000" dirty="0" smtClean="0"/>
              <a:t>9 </a:t>
            </a:r>
            <a:r>
              <a:rPr lang="en-US" dirty="0" smtClean="0"/>
              <a:t>M</a:t>
            </a:r>
            <a:r>
              <a:rPr lang="en-US" baseline="-25000" dirty="0" smtClean="0">
                <a:latin typeface="Wingdings"/>
                <a:ea typeface="Wingdings"/>
                <a:cs typeface="Wingdings"/>
                <a:sym typeface="Wingdings"/>
              </a:rPr>
              <a:t></a:t>
            </a:r>
            <a:r>
              <a:rPr lang="en-US" dirty="0" smtClean="0"/>
              <a:t>)</a:t>
            </a:r>
          </a:p>
          <a:p>
            <a:pPr>
              <a:spcBef>
                <a:spcPts val="1200"/>
              </a:spcBef>
            </a:pPr>
            <a:r>
              <a:rPr lang="en-US" dirty="0" smtClean="0"/>
              <a:t>More sensitive to environmental effects</a:t>
            </a:r>
            <a:endParaRPr lang="en-US" dirty="0"/>
          </a:p>
        </p:txBody>
      </p:sp>
      <p:pic>
        <p:nvPicPr>
          <p:cNvPr id="12" name="Picture 11"/>
          <p:cNvPicPr>
            <a:picLocks noChangeAspect="1"/>
          </p:cNvPicPr>
          <p:nvPr/>
        </p:nvPicPr>
        <p:blipFill>
          <a:blip r:embed="rId4"/>
          <a:stretch>
            <a:fillRect/>
          </a:stretch>
        </p:blipFill>
        <p:spPr>
          <a:xfrm>
            <a:off x="908733" y="1539668"/>
            <a:ext cx="1828800" cy="1828800"/>
          </a:xfrm>
          <a:prstGeom prst="rect">
            <a:avLst/>
          </a:prstGeom>
        </p:spPr>
      </p:pic>
      <p:pic>
        <p:nvPicPr>
          <p:cNvPr id="11" name="Picture 10"/>
          <p:cNvPicPr>
            <a:picLocks noChangeAspect="1"/>
          </p:cNvPicPr>
          <p:nvPr/>
        </p:nvPicPr>
        <p:blipFill>
          <a:blip r:embed="rId5"/>
          <a:stretch>
            <a:fillRect/>
          </a:stretch>
        </p:blipFill>
        <p:spPr>
          <a:xfrm>
            <a:off x="250795" y="223706"/>
            <a:ext cx="1828800" cy="1828800"/>
          </a:xfrm>
          <a:prstGeom prst="rect">
            <a:avLst/>
          </a:prstGeom>
        </p:spPr>
      </p:pic>
      <p:pic>
        <p:nvPicPr>
          <p:cNvPr id="15" name="Picture 14"/>
          <p:cNvPicPr>
            <a:picLocks noChangeAspect="1"/>
          </p:cNvPicPr>
          <p:nvPr/>
        </p:nvPicPr>
        <p:blipFill>
          <a:blip r:embed="rId6"/>
          <a:stretch>
            <a:fillRect/>
          </a:stretch>
        </p:blipFill>
        <p:spPr>
          <a:xfrm>
            <a:off x="250795" y="5715225"/>
            <a:ext cx="1828800" cy="1828800"/>
          </a:xfrm>
          <a:prstGeom prst="rect">
            <a:avLst/>
          </a:prstGeom>
        </p:spPr>
      </p:pic>
      <p:pic>
        <p:nvPicPr>
          <p:cNvPr id="16" name="Picture 15"/>
          <p:cNvPicPr>
            <a:picLocks noChangeAspect="1"/>
          </p:cNvPicPr>
          <p:nvPr/>
        </p:nvPicPr>
        <p:blipFill>
          <a:blip r:embed="rId7"/>
          <a:stretch>
            <a:fillRect/>
          </a:stretch>
        </p:blipFill>
        <p:spPr>
          <a:xfrm>
            <a:off x="908733" y="4361009"/>
            <a:ext cx="1828800" cy="1828800"/>
          </a:xfrm>
          <a:prstGeom prst="rect">
            <a:avLst/>
          </a:prstGeom>
        </p:spPr>
      </p:pic>
      <p:sp>
        <p:nvSpPr>
          <p:cNvPr id="21" name="TextBox 20"/>
          <p:cNvSpPr txBox="1"/>
          <p:nvPr/>
        </p:nvSpPr>
        <p:spPr>
          <a:xfrm>
            <a:off x="4123581" y="5156734"/>
            <a:ext cx="941003" cy="584776"/>
          </a:xfrm>
          <a:prstGeom prst="rect">
            <a:avLst/>
          </a:prstGeom>
          <a:noFill/>
        </p:spPr>
        <p:txBody>
          <a:bodyPr wrap="square" rtlCol="0">
            <a:spAutoFit/>
          </a:bodyPr>
          <a:lstStyle/>
          <a:p>
            <a:pPr algn="ctr"/>
            <a:r>
              <a:rPr lang="en-US" sz="1600" dirty="0" smtClean="0">
                <a:solidFill>
                  <a:schemeClr val="accent2"/>
                </a:solidFill>
              </a:rPr>
              <a:t>Dwarf galaxies</a:t>
            </a:r>
            <a:endParaRPr lang="en-US" sz="1600" dirty="0">
              <a:solidFill>
                <a:schemeClr val="accent2"/>
              </a:solidFill>
            </a:endParaRPr>
          </a:p>
        </p:txBody>
      </p:sp>
      <p:cxnSp>
        <p:nvCxnSpPr>
          <p:cNvPr id="22" name="Straight Connector 21"/>
          <p:cNvCxnSpPr/>
          <p:nvPr/>
        </p:nvCxnSpPr>
        <p:spPr>
          <a:xfrm flipV="1">
            <a:off x="6272722" y="4085603"/>
            <a:ext cx="0" cy="2930310"/>
          </a:xfrm>
          <a:prstGeom prst="line">
            <a:avLst/>
          </a:prstGeom>
          <a:ln>
            <a:solidFill>
              <a:schemeClr val="accent3"/>
            </a:solidFill>
            <a:prstDash val="sysDash"/>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943450" y="3823199"/>
            <a:ext cx="658544" cy="523220"/>
          </a:xfrm>
          <a:prstGeom prst="rect">
            <a:avLst/>
          </a:prstGeom>
          <a:solidFill>
            <a:srgbClr val="FFFFFF"/>
          </a:solidFill>
        </p:spPr>
        <p:txBody>
          <a:bodyPr wrap="square" rtlCol="0">
            <a:spAutoFit/>
          </a:bodyPr>
          <a:lstStyle/>
          <a:p>
            <a:pPr algn="ctr"/>
            <a:r>
              <a:rPr lang="en-US" sz="1400" dirty="0" smtClean="0">
                <a:solidFill>
                  <a:schemeClr val="accent3"/>
                </a:solidFill>
              </a:rPr>
              <a:t>Milky Way</a:t>
            </a:r>
            <a:endParaRPr lang="en-US" sz="1400" dirty="0">
              <a:solidFill>
                <a:schemeClr val="accent3"/>
              </a:solidFill>
            </a:endParaRPr>
          </a:p>
        </p:txBody>
      </p:sp>
    </p:spTree>
    <p:extLst>
      <p:ext uri="{BB962C8B-B14F-4D97-AF65-F5344CB8AC3E}">
        <p14:creationId xmlns:p14="http://schemas.microsoft.com/office/powerpoint/2010/main" val="508827059"/>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50" y="1990189"/>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50" y="4354964"/>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4957096"/>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4529462"/>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189758"/>
            <a:ext cx="4542291" cy="4160042"/>
          </a:xfrm>
        </p:spPr>
        <p:txBody>
          <a:bodyPr>
            <a:normAutofit fontScale="925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12" name="TextBox 11"/>
          <p:cNvSpPr txBox="1"/>
          <p:nvPr/>
        </p:nvSpPr>
        <p:spPr>
          <a:xfrm>
            <a:off x="309550" y="6674051"/>
            <a:ext cx="7870296" cy="841541"/>
          </a:xfrm>
          <a:prstGeom prst="rect">
            <a:avLst/>
          </a:prstGeom>
          <a:noFill/>
        </p:spPr>
        <p:txBody>
          <a:bodyPr wrap="square" lIns="101882" tIns="50941" rIns="101882" bIns="50941" rtlCol="0">
            <a:spAutoFit/>
          </a:bodyPr>
          <a:lstStyle/>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2017a, </a:t>
            </a:r>
            <a:r>
              <a:rPr lang="en-US" sz="1600" i="1" dirty="0" err="1" smtClean="0">
                <a:solidFill>
                  <a:schemeClr val="tx1">
                    <a:lumMod val="75000"/>
                    <a:lumOff val="25000"/>
                  </a:schemeClr>
                </a:solidFill>
              </a:rPr>
              <a:t>ApJ</a:t>
            </a:r>
            <a:r>
              <a:rPr lang="en-US" sz="1600" i="1" dirty="0" smtClean="0">
                <a:solidFill>
                  <a:schemeClr val="tx1">
                    <a:lumMod val="75000"/>
                    <a:lumOff val="25000"/>
                  </a:schemeClr>
                </a:solidFill>
              </a:rPr>
              <a:t>, </a:t>
            </a:r>
            <a:r>
              <a:rPr lang="en-US" sz="1600" dirty="0" smtClean="0">
                <a:solidFill>
                  <a:schemeClr val="tx1">
                    <a:lumMod val="75000"/>
                    <a:lumOff val="25000"/>
                  </a:schemeClr>
                </a:solidFill>
              </a:rPr>
              <a:t>834: 186-198,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1604.08599</a:t>
            </a:r>
          </a:p>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2017b, </a:t>
            </a:r>
            <a:r>
              <a:rPr lang="en-US" sz="1600" i="1" dirty="0" err="1" smtClean="0">
                <a:solidFill>
                  <a:schemeClr val="tx1">
                    <a:lumMod val="75000"/>
                    <a:lumOff val="25000"/>
                  </a:schemeClr>
                </a:solidFill>
              </a:rPr>
              <a:t>ApJ</a:t>
            </a:r>
            <a:r>
              <a:rPr lang="en-US" sz="1600" dirty="0" smtClean="0">
                <a:solidFill>
                  <a:schemeClr val="tx1">
                    <a:lumMod val="75000"/>
                    <a:lumOff val="25000"/>
                  </a:schemeClr>
                </a:solidFill>
              </a:rPr>
              <a:t>, 837: 42-55,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1612.04908</a:t>
            </a:r>
          </a:p>
          <a:p>
            <a:r>
              <a:rPr lang="en-US" sz="1600" dirty="0" smtClean="0">
                <a:solidFill>
                  <a:schemeClr val="tx1">
                    <a:lumMod val="75000"/>
                    <a:lumOff val="25000"/>
                  </a:schemeClr>
                </a:solidFill>
              </a:rPr>
              <a:t>Douglass, K.A.,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&amp; Cen, R.  2017, submitted to </a:t>
            </a:r>
            <a:r>
              <a:rPr lang="en-US" sz="1600" i="1" dirty="0" err="1" smtClean="0">
                <a:solidFill>
                  <a:schemeClr val="tx1">
                    <a:lumMod val="75000"/>
                    <a:lumOff val="25000"/>
                  </a:schemeClr>
                </a:solidFill>
              </a:rPr>
              <a:t>ApJ</a:t>
            </a:r>
            <a:r>
              <a:rPr lang="en-US" sz="1600" dirty="0" smtClean="0">
                <a:solidFill>
                  <a:schemeClr val="tx1">
                    <a:lumMod val="75000"/>
                    <a:lumOff val="25000"/>
                  </a:schemeClr>
                </a:solidFill>
              </a:rPr>
              <a:t>,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1706.07099</a:t>
            </a:r>
            <a:endParaRPr lang="en-US" sz="1600" dirty="0">
              <a:solidFill>
                <a:schemeClr val="tx1">
                  <a:lumMod val="75000"/>
                  <a:lumOff val="25000"/>
                </a:schemeClr>
              </a:solidFill>
            </a:endParaRPr>
          </a:p>
        </p:txBody>
      </p:sp>
      <p:sp>
        <p:nvSpPr>
          <p:cNvPr id="7" name="Oval 6"/>
          <p:cNvSpPr/>
          <p:nvPr/>
        </p:nvSpPr>
        <p:spPr>
          <a:xfrm>
            <a:off x="7298252" y="2002373"/>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065377"/>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788929"/>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720423"/>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5807822"/>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5757285"/>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149117"/>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652055"/>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1643" y="3300829"/>
            <a:ext cx="456137" cy="518160"/>
          </a:xfrm>
          <a:prstGeom prst="rect">
            <a:avLst/>
          </a:prstGeom>
        </p:spPr>
      </p:pic>
      <p:cxnSp>
        <p:nvCxnSpPr>
          <p:cNvPr id="20" name="Straight Connector 19"/>
          <p:cNvCxnSpPr/>
          <p:nvPr/>
        </p:nvCxnSpPr>
        <p:spPr>
          <a:xfrm>
            <a:off x="984832" y="4113164"/>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4422426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a:t>
            </a:r>
            <a:endParaRPr lang="en-US" dirty="0"/>
          </a:p>
        </p:txBody>
      </p:sp>
      <p:sp>
        <p:nvSpPr>
          <p:cNvPr id="3" name="Content Placeholder 2"/>
          <p:cNvSpPr>
            <a:spLocks noGrp="1"/>
          </p:cNvSpPr>
          <p:nvPr>
            <p:ph idx="1"/>
          </p:nvPr>
        </p:nvSpPr>
        <p:spPr/>
        <p:txBody>
          <a:bodyPr>
            <a:noAutofit/>
          </a:bodyPr>
          <a:lstStyle/>
          <a:p>
            <a:pPr marL="573089" indent="-573089">
              <a:spcBef>
                <a:spcPts val="500"/>
              </a:spcBef>
              <a:buFont typeface="+mj-lt"/>
              <a:buAutoNum type="arabicPeriod"/>
            </a:pPr>
            <a:r>
              <a:rPr lang="en-US" sz="1000" dirty="0" smtClean="0"/>
              <a:t>Cen, R.  2011, </a:t>
            </a:r>
            <a:r>
              <a:rPr lang="en-US" sz="1000" i="1" dirty="0" err="1" smtClean="0"/>
              <a:t>ApJ</a:t>
            </a:r>
            <a:r>
              <a:rPr lang="en-US" sz="1000" dirty="0" smtClean="0"/>
              <a:t>, 741, 99</a:t>
            </a:r>
          </a:p>
          <a:p>
            <a:pPr marL="573089" indent="-573089">
              <a:spcBef>
                <a:spcPts val="500"/>
              </a:spcBef>
              <a:buFont typeface="+mj-lt"/>
              <a:buAutoNum type="arabicPeriod"/>
            </a:pPr>
            <a:r>
              <a:rPr lang="en-US" sz="1000" dirty="0" smtClean="0"/>
              <a:t>Cooper, M.C., </a:t>
            </a:r>
            <a:r>
              <a:rPr lang="en-US" sz="1000" dirty="0" err="1" smtClean="0"/>
              <a:t>Tremonti</a:t>
            </a:r>
            <a:r>
              <a:rPr lang="en-US" sz="1000" dirty="0" smtClean="0"/>
              <a:t>, C.A., Newman, J.A., &amp; </a:t>
            </a:r>
            <a:r>
              <a:rPr lang="en-US" sz="1000" dirty="0" err="1" smtClean="0"/>
              <a:t>Zabludoff</a:t>
            </a:r>
            <a:r>
              <a:rPr lang="en-US" sz="1000" dirty="0" smtClean="0"/>
              <a:t>, A.I.  2008, </a:t>
            </a:r>
            <a:r>
              <a:rPr lang="en-US" sz="1000" i="1" dirty="0" smtClean="0"/>
              <a:t>MNRAS</a:t>
            </a:r>
            <a:r>
              <a:rPr lang="en-US" sz="1000" dirty="0" smtClean="0"/>
              <a:t>, 390, 245</a:t>
            </a:r>
          </a:p>
          <a:p>
            <a:pPr marL="573089" indent="-573089">
              <a:spcBef>
                <a:spcPts val="500"/>
              </a:spcBef>
              <a:buFont typeface="+mj-lt"/>
              <a:buAutoNum type="arabicPeriod"/>
            </a:pPr>
            <a:r>
              <a:rPr lang="en-US" sz="1000" dirty="0" smtClean="0"/>
              <a:t>De Robertis, M.M., Dupour, R.J., and Hunt, R.W..  1987, </a:t>
            </a:r>
            <a:r>
              <a:rPr lang="en-US" sz="1000" i="1" dirty="0" smtClean="0"/>
              <a:t>JRASC</a:t>
            </a:r>
            <a:r>
              <a:rPr lang="en-US" sz="1000" dirty="0" smtClean="0"/>
              <a:t>, 81, 195</a:t>
            </a:r>
          </a:p>
          <a:p>
            <a:pPr marL="573089" indent="-573089">
              <a:spcBef>
                <a:spcPts val="500"/>
              </a:spcBef>
              <a:buFont typeface="+mj-lt"/>
              <a:buAutoNum type="arabicPeriod"/>
            </a:pPr>
            <a:r>
              <a:rPr lang="en-US" sz="1000" dirty="0" smtClean="0"/>
              <a:t>Deng, X.-F.  2011, </a:t>
            </a:r>
            <a:r>
              <a:rPr lang="en-US" sz="1000" i="1" dirty="0" smtClean="0"/>
              <a:t>AJ</a:t>
            </a:r>
            <a:r>
              <a:rPr lang="en-US" sz="1000" dirty="0" smtClean="0"/>
              <a:t>, 141, 162</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2017a, </a:t>
            </a:r>
            <a:r>
              <a:rPr lang="en-US" sz="1000" i="1" dirty="0" err="1" smtClean="0"/>
              <a:t>ApJ</a:t>
            </a:r>
            <a:r>
              <a:rPr lang="en-US" sz="1000" dirty="0" smtClean="0"/>
              <a:t>, 834, 186</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2017b, </a:t>
            </a:r>
            <a:r>
              <a:rPr lang="en-US" sz="1000" i="1" dirty="0" err="1" smtClean="0"/>
              <a:t>ApJ</a:t>
            </a:r>
            <a:r>
              <a:rPr lang="en-US" sz="1000" dirty="0" smtClean="0"/>
              <a:t>, 837, 42</a:t>
            </a:r>
          </a:p>
          <a:p>
            <a:pPr marL="573089" indent="-573089">
              <a:spcBef>
                <a:spcPts val="500"/>
              </a:spcBef>
              <a:buFont typeface="+mj-lt"/>
              <a:buAutoNum type="arabicPeriod"/>
            </a:pPr>
            <a:r>
              <a:rPr lang="en-US" sz="1000" dirty="0" smtClean="0"/>
              <a:t>Douglass, K.A., </a:t>
            </a:r>
            <a:r>
              <a:rPr lang="en-US" sz="1000" dirty="0" err="1" smtClean="0"/>
              <a:t>Vogeley</a:t>
            </a:r>
            <a:r>
              <a:rPr lang="en-US" sz="1000" dirty="0" smtClean="0"/>
              <a:t>, M.S., &amp; </a:t>
            </a:r>
            <a:r>
              <a:rPr lang="en-US" sz="1000" dirty="0" err="1" smtClean="0"/>
              <a:t>Cen</a:t>
            </a:r>
            <a:r>
              <a:rPr lang="en-US" sz="1000" dirty="0" smtClean="0"/>
              <a:t>, R.  2017, </a:t>
            </a:r>
            <a:r>
              <a:rPr lang="en-US" sz="1000" i="1" dirty="0" smtClean="0"/>
              <a:t>submitted to </a:t>
            </a:r>
            <a:r>
              <a:rPr lang="en-US" sz="1000" i="1" dirty="0" err="1" smtClean="0"/>
              <a:t>ApJ</a:t>
            </a:r>
            <a:r>
              <a:rPr lang="en-US" sz="1000" dirty="0" smtClean="0"/>
              <a:t>, </a:t>
            </a:r>
            <a:r>
              <a:rPr lang="en-US" sz="1000" dirty="0" err="1" smtClean="0"/>
              <a:t>arXiv</a:t>
            </a:r>
            <a:r>
              <a:rPr lang="en-US" sz="1000" dirty="0" smtClean="0"/>
              <a:t>: 1706.07099</a:t>
            </a:r>
          </a:p>
          <a:p>
            <a:pPr marL="573089" indent="-573089">
              <a:spcBef>
                <a:spcPts val="500"/>
              </a:spcBef>
              <a:buFont typeface="+mj-lt"/>
              <a:buAutoNum type="arabicPeriod"/>
            </a:pPr>
            <a:r>
              <a:rPr lang="en-US" sz="1000" dirty="0" err="1" smtClean="0"/>
              <a:t>Filho</a:t>
            </a:r>
            <a:r>
              <a:rPr lang="en-US" sz="1000" dirty="0" smtClean="0"/>
              <a:t>, M.E., Sánchez Almeida, J., Muñoz-</a:t>
            </a:r>
            <a:r>
              <a:rPr lang="en-US" sz="1000" dirty="0" err="1" smtClean="0"/>
              <a:t>Tuñón</a:t>
            </a:r>
            <a:r>
              <a:rPr lang="en-US" sz="1000" dirty="0" smtClean="0"/>
              <a:t>, C., et al.  2015, </a:t>
            </a:r>
            <a:r>
              <a:rPr lang="en-US" sz="1000" i="1" dirty="0" err="1" smtClean="0"/>
              <a:t>ApJ</a:t>
            </a:r>
            <a:r>
              <a:rPr lang="en-US" sz="1000" dirty="0" smtClean="0"/>
              <a:t>, 802, 82</a:t>
            </a:r>
          </a:p>
          <a:p>
            <a:pPr marL="573089" indent="-573089">
              <a:spcBef>
                <a:spcPts val="500"/>
              </a:spcBef>
              <a:buFont typeface="+mj-lt"/>
              <a:buAutoNum type="arabicPeriod"/>
            </a:pPr>
            <a:r>
              <a:rPr lang="en-US" sz="1000" dirty="0" smtClean="0"/>
              <a:t>Goldberg, D.M., Jones, T.D., Hoyle, F., et al.  2005, </a:t>
            </a:r>
            <a:r>
              <a:rPr lang="en-US" sz="1000" i="1" dirty="0" err="1" smtClean="0"/>
              <a:t>ApJ</a:t>
            </a:r>
            <a:r>
              <a:rPr lang="en-US" sz="1000" dirty="0" smtClean="0"/>
              <a:t>, 621, 643</a:t>
            </a:r>
          </a:p>
          <a:p>
            <a:pPr marL="573089" indent="-573089">
              <a:spcBef>
                <a:spcPts val="500"/>
              </a:spcBef>
              <a:buFont typeface="+mj-lt"/>
              <a:buAutoNum type="arabicPeriod"/>
            </a:pPr>
            <a:r>
              <a:rPr lang="en-US" sz="1000" dirty="0" err="1" smtClean="0"/>
              <a:t>Gottlöber</a:t>
            </a:r>
            <a:r>
              <a:rPr lang="en-US" sz="1000" dirty="0" smtClean="0"/>
              <a:t>, S., </a:t>
            </a:r>
            <a:r>
              <a:rPr lang="en-US" sz="1000" dirty="0" err="1" smtClean="0"/>
              <a:t>Lokas</a:t>
            </a:r>
            <a:r>
              <a:rPr lang="en-US" sz="1000" dirty="0" smtClean="0"/>
              <a:t>, E.L., </a:t>
            </a:r>
            <a:r>
              <a:rPr lang="en-US" sz="1000" dirty="0" err="1" smtClean="0"/>
              <a:t>Klypin</a:t>
            </a:r>
            <a:r>
              <a:rPr lang="en-US" sz="1000" dirty="0" smtClean="0"/>
              <a:t>, A., &amp; Hoffman, Y.  2003, </a:t>
            </a:r>
            <a:r>
              <a:rPr lang="en-US" sz="1000" i="1" dirty="0" smtClean="0"/>
              <a:t>MNRAS</a:t>
            </a:r>
            <a:r>
              <a:rPr lang="en-US" sz="1000" dirty="0" smtClean="0"/>
              <a:t>, 344, 715</a:t>
            </a:r>
          </a:p>
          <a:p>
            <a:pPr marL="573089" indent="-573089">
              <a:spcBef>
                <a:spcPts val="500"/>
              </a:spcBef>
              <a:buFont typeface="+mj-lt"/>
              <a:buAutoNum type="arabicPeriod"/>
            </a:pPr>
            <a:r>
              <a:rPr lang="en-US" sz="1000" dirty="0" smtClean="0"/>
              <a:t>Hoyle, F., &amp; </a:t>
            </a:r>
            <a:r>
              <a:rPr lang="en-US" sz="1000" dirty="0" err="1" smtClean="0"/>
              <a:t>Vogeley</a:t>
            </a:r>
            <a:r>
              <a:rPr lang="en-US" sz="1000" dirty="0" smtClean="0"/>
              <a:t>, M.S.  2002, </a:t>
            </a:r>
            <a:r>
              <a:rPr lang="en-US" sz="1000" i="1" dirty="0" err="1" smtClean="0"/>
              <a:t>ApJ</a:t>
            </a:r>
            <a:r>
              <a:rPr lang="en-US" sz="1000" dirty="0" smtClean="0"/>
              <a:t>, 566, 641</a:t>
            </a:r>
          </a:p>
          <a:p>
            <a:pPr marL="573089" indent="-573089">
              <a:spcBef>
                <a:spcPts val="500"/>
              </a:spcBef>
              <a:buFont typeface="+mj-lt"/>
              <a:buAutoNum type="arabicPeriod"/>
            </a:pPr>
            <a:r>
              <a:rPr lang="en-US" sz="1000" dirty="0" smtClean="0"/>
              <a:t>Jung, I., Lee, J., &amp; Yi, S.K.  2014, </a:t>
            </a:r>
            <a:r>
              <a:rPr lang="en-US" sz="1000" i="1" dirty="0" err="1" smtClean="0"/>
              <a:t>ApJ</a:t>
            </a:r>
            <a:r>
              <a:rPr lang="en-US" sz="1000" dirty="0" smtClean="0"/>
              <a:t>, 511, 639</a:t>
            </a:r>
          </a:p>
          <a:p>
            <a:pPr marL="573089" indent="-573089">
              <a:spcBef>
                <a:spcPts val="500"/>
              </a:spcBef>
              <a:buFont typeface="+mj-lt"/>
              <a:buAutoNum type="arabicPeriod"/>
            </a:pPr>
            <a:r>
              <a:rPr lang="en-US" sz="1000" dirty="0" err="1" smtClean="0"/>
              <a:t>Kniazev</a:t>
            </a:r>
            <a:r>
              <a:rPr lang="en-US" sz="1000" dirty="0" smtClean="0"/>
              <a:t>, A.Y., </a:t>
            </a:r>
            <a:r>
              <a:rPr lang="en-US" sz="1000" dirty="0" err="1" smtClean="0"/>
              <a:t>Grebel</a:t>
            </a:r>
            <a:r>
              <a:rPr lang="en-US" sz="1000" dirty="0" smtClean="0"/>
              <a:t>, E.K., </a:t>
            </a:r>
            <a:r>
              <a:rPr lang="en-US" sz="1000" dirty="0" err="1" smtClean="0"/>
              <a:t>Hao</a:t>
            </a:r>
            <a:r>
              <a:rPr lang="en-US" sz="1000" dirty="0" smtClean="0"/>
              <a:t>, L., and Strauss, M.A.. 2003, </a:t>
            </a:r>
            <a:r>
              <a:rPr lang="en-US" sz="1000" i="1" dirty="0" smtClean="0"/>
              <a:t>AJ</a:t>
            </a:r>
            <a:r>
              <a:rPr lang="en-US" sz="1000" dirty="0" smtClean="0"/>
              <a:t>, 593, L73</a:t>
            </a:r>
          </a:p>
          <a:p>
            <a:pPr marL="573089" indent="-573089">
              <a:spcBef>
                <a:spcPts val="500"/>
              </a:spcBef>
              <a:buFont typeface="+mj-lt"/>
              <a:buAutoNum type="arabicPeriod"/>
            </a:pPr>
            <a:r>
              <a:rPr lang="en-US" sz="1000" dirty="0" err="1" smtClean="0"/>
              <a:t>Madau</a:t>
            </a:r>
            <a:r>
              <a:rPr lang="en-US" sz="1000" dirty="0" smtClean="0"/>
              <a:t>, P., Ferguson, H.C., Dickinson, M.E., et al.  1996, </a:t>
            </a:r>
            <a:r>
              <a:rPr lang="en-US" sz="1000" i="1" dirty="0" smtClean="0"/>
              <a:t>MNRAS</a:t>
            </a:r>
            <a:r>
              <a:rPr lang="en-US" sz="1000" dirty="0" smtClean="0"/>
              <a:t>, 283, 1388</a:t>
            </a:r>
          </a:p>
          <a:p>
            <a:pPr marL="573089" indent="-573089">
              <a:spcBef>
                <a:spcPts val="500"/>
              </a:spcBef>
              <a:buFont typeface="+mj-lt"/>
              <a:buAutoNum type="arabicPeriod"/>
            </a:pPr>
            <a:r>
              <a:rPr lang="en-US" sz="1000" dirty="0" err="1" smtClean="0"/>
              <a:t>Mizushima</a:t>
            </a:r>
            <a:r>
              <a:rPr lang="en-US" sz="1000" dirty="0" smtClean="0"/>
              <a:t>, M..  </a:t>
            </a:r>
            <a:r>
              <a:rPr lang="en-US" sz="1000" i="1" dirty="0" smtClean="0"/>
              <a:t>Quantum Mechanics of Atomic Spectra and Atomic Structure</a:t>
            </a:r>
            <a:r>
              <a:rPr lang="en-US" sz="1000" dirty="0" smtClean="0"/>
              <a:t>.  W.A. Benjamin, Inc., New York, NY (1970)</a:t>
            </a:r>
          </a:p>
          <a:p>
            <a:pPr marL="573089" indent="-573089">
              <a:spcBef>
                <a:spcPts val="500"/>
              </a:spcBef>
              <a:buFont typeface="+mj-lt"/>
              <a:buAutoNum type="arabicPeriod"/>
            </a:pPr>
            <a:r>
              <a:rPr lang="en-US" sz="1000" dirty="0" smtClean="0"/>
              <a:t>Moorman, CM., </a:t>
            </a:r>
            <a:r>
              <a:rPr lang="en-US" sz="1000" dirty="0" err="1" smtClean="0"/>
              <a:t>Vogeley</a:t>
            </a:r>
            <a:r>
              <a:rPr lang="en-US" sz="1000" dirty="0" smtClean="0"/>
              <a:t>, M.S., Hoyle, F., et al.  2014, </a:t>
            </a:r>
            <a:r>
              <a:rPr lang="en-US" sz="1000" i="1" dirty="0" smtClean="0"/>
              <a:t>MNRAS</a:t>
            </a:r>
            <a:r>
              <a:rPr lang="en-US" sz="1000" dirty="0" smtClean="0"/>
              <a:t>, 444, 3559</a:t>
            </a:r>
          </a:p>
          <a:p>
            <a:pPr marL="573089" indent="-573089">
              <a:spcBef>
                <a:spcPts val="500"/>
              </a:spcBef>
              <a:buFont typeface="+mj-lt"/>
              <a:buAutoNum type="arabicPeriod"/>
            </a:pPr>
            <a:r>
              <a:rPr lang="en-US" sz="1000" dirty="0" err="1" smtClean="0"/>
              <a:t>Osterbrock</a:t>
            </a:r>
            <a:r>
              <a:rPr lang="en-US" sz="1000" dirty="0" smtClean="0"/>
              <a:t>, D.E.. </a:t>
            </a:r>
            <a:r>
              <a:rPr lang="en-US" sz="1000" i="1" dirty="0" smtClean="0"/>
              <a:t>Astrophysics of Gaseous Nebulae and Active Galactic Nuclei</a:t>
            </a:r>
            <a:r>
              <a:rPr lang="en-US" sz="1000" dirty="0" smtClean="0"/>
              <a:t>.  University Science Books, Mill Valley, CA (1989)</a:t>
            </a:r>
          </a:p>
          <a:p>
            <a:pPr marL="573089" indent="-573089">
              <a:spcBef>
                <a:spcPts val="500"/>
              </a:spcBef>
              <a:buFont typeface="+mj-lt"/>
              <a:buAutoNum type="arabicPeriod"/>
            </a:pPr>
            <a:r>
              <a:rPr lang="en-US" sz="1000" dirty="0" smtClean="0"/>
              <a:t>Palma, C.  (2011)  </a:t>
            </a:r>
            <a:r>
              <a:rPr lang="en-US" sz="1000" i="1" dirty="0" smtClean="0"/>
              <a:t>Kirchhoff’s Law and Spectroscopy</a:t>
            </a:r>
            <a:r>
              <a:rPr lang="en-US" sz="1000" dirty="0" smtClean="0"/>
              <a:t>.  Retrieved from </a:t>
            </a:r>
            <a:r>
              <a:rPr lang="en-US" sz="1000" i="1" dirty="0" smtClean="0">
                <a:hlinkClick r:id="rId2"/>
              </a:rPr>
              <a:t>https://www.e-education.psu.edu/astro801/content/l3_p6.html</a:t>
            </a:r>
            <a:endParaRPr lang="en-US" sz="1000" i="1" dirty="0" smtClean="0"/>
          </a:p>
          <a:p>
            <a:pPr marL="573089" indent="-573089">
              <a:spcBef>
                <a:spcPts val="500"/>
              </a:spcBef>
              <a:buFont typeface="+mj-lt"/>
              <a:buAutoNum type="arabicPeriod"/>
            </a:pPr>
            <a:r>
              <a:rPr lang="en-US" sz="1000" dirty="0" err="1" smtClean="0"/>
              <a:t>Pustilnik</a:t>
            </a:r>
            <a:r>
              <a:rPr lang="en-US" sz="1000" dirty="0" smtClean="0"/>
              <a:t>, S., Engels, D., </a:t>
            </a:r>
            <a:r>
              <a:rPr lang="en-US" sz="1000" dirty="0" err="1" smtClean="0"/>
              <a:t>Kniazev</a:t>
            </a:r>
            <a:r>
              <a:rPr lang="en-US" sz="1000" dirty="0" smtClean="0"/>
              <a:t>, A., et al.  2006, </a:t>
            </a:r>
            <a:r>
              <a:rPr lang="en-US" sz="1000" i="1" dirty="0" err="1" smtClean="0"/>
              <a:t>AstL</a:t>
            </a:r>
            <a:r>
              <a:rPr lang="en-US" sz="1000" dirty="0" smtClean="0"/>
              <a:t>, 32, 228</a:t>
            </a:r>
          </a:p>
          <a:p>
            <a:pPr marL="573089" indent="-573089">
              <a:spcBef>
                <a:spcPts val="500"/>
              </a:spcBef>
              <a:buFont typeface="+mj-lt"/>
              <a:buAutoNum type="arabicPeriod"/>
            </a:pPr>
            <a:r>
              <a:rPr lang="en-US" sz="1000" dirty="0" err="1" smtClean="0"/>
              <a:t>Pustilnik</a:t>
            </a:r>
            <a:r>
              <a:rPr lang="en-US" sz="1000" dirty="0" smtClean="0"/>
              <a:t>, S., Martin, J., </a:t>
            </a:r>
            <a:r>
              <a:rPr lang="en-US" sz="1000" dirty="0" err="1" smtClean="0"/>
              <a:t>Tepliakova</a:t>
            </a:r>
            <a:r>
              <a:rPr lang="en-US" sz="1000" dirty="0" smtClean="0"/>
              <a:t>, A., &amp; </a:t>
            </a:r>
            <a:r>
              <a:rPr lang="en-US" sz="1000" dirty="0" err="1" smtClean="0"/>
              <a:t>Kniazev</a:t>
            </a:r>
            <a:r>
              <a:rPr lang="en-US" sz="1000" dirty="0" smtClean="0"/>
              <a:t>, A.  2011a, </a:t>
            </a:r>
            <a:r>
              <a:rPr lang="en-US" sz="1000" i="1" dirty="0" smtClean="0"/>
              <a:t>MNRAS</a:t>
            </a:r>
            <a:r>
              <a:rPr lang="en-US" sz="1000" dirty="0" smtClean="0"/>
              <a:t>, 417, 1335</a:t>
            </a:r>
          </a:p>
          <a:p>
            <a:pPr marL="573089" indent="-573089">
              <a:spcBef>
                <a:spcPts val="500"/>
              </a:spcBef>
              <a:buFont typeface="+mj-lt"/>
              <a:buAutoNum type="arabicPeriod"/>
            </a:pPr>
            <a:r>
              <a:rPr lang="en-US" sz="1000" dirty="0" err="1" smtClean="0"/>
              <a:t>Pustilnik</a:t>
            </a:r>
            <a:r>
              <a:rPr lang="en-US" sz="1000" dirty="0" smtClean="0"/>
              <a:t>, S., </a:t>
            </a:r>
            <a:r>
              <a:rPr lang="en-US" sz="1000" dirty="0" err="1" smtClean="0"/>
              <a:t>Tepliakova</a:t>
            </a:r>
            <a:r>
              <a:rPr lang="en-US" sz="1000" dirty="0" smtClean="0"/>
              <a:t>, A., &amp; </a:t>
            </a:r>
            <a:r>
              <a:rPr lang="en-US" sz="1000" dirty="0" err="1" smtClean="0"/>
              <a:t>Kniazev</a:t>
            </a:r>
            <a:r>
              <a:rPr lang="en-US" sz="1000" dirty="0" smtClean="0"/>
              <a:t>, A.  2011b, </a:t>
            </a:r>
            <a:r>
              <a:rPr lang="en-US" sz="1000" i="1" dirty="0" err="1" smtClean="0"/>
              <a:t>AstBu</a:t>
            </a:r>
            <a:r>
              <a:rPr lang="en-US" sz="1000" dirty="0" smtClean="0"/>
              <a:t>, 66, 255</a:t>
            </a:r>
          </a:p>
          <a:p>
            <a:pPr marL="573089" indent="-573089">
              <a:spcBef>
                <a:spcPts val="500"/>
              </a:spcBef>
              <a:buFont typeface="+mj-lt"/>
              <a:buAutoNum type="arabicPeriod"/>
            </a:pPr>
            <a:r>
              <a:rPr lang="en-US" sz="1000" dirty="0" err="1" smtClean="0"/>
              <a:t>Pustilnik</a:t>
            </a:r>
            <a:r>
              <a:rPr lang="en-US" sz="1000" dirty="0" smtClean="0"/>
              <a:t>, S.A., Martin, J.-M., </a:t>
            </a:r>
            <a:r>
              <a:rPr lang="en-US" sz="1000" dirty="0" err="1" smtClean="0"/>
              <a:t>Lyamina</a:t>
            </a:r>
            <a:r>
              <a:rPr lang="en-US" sz="1000" dirty="0" smtClean="0"/>
              <a:t>, Y.A., &amp; </a:t>
            </a:r>
            <a:r>
              <a:rPr lang="en-US" sz="1000" dirty="0" err="1" smtClean="0"/>
              <a:t>Kniazev</a:t>
            </a:r>
            <a:r>
              <a:rPr lang="en-US" sz="1000" dirty="0" smtClean="0"/>
              <a:t>, A.Y.  2013, </a:t>
            </a:r>
            <a:r>
              <a:rPr lang="en-US" sz="1000" i="1" dirty="0" smtClean="0"/>
              <a:t>MNRAS</a:t>
            </a:r>
            <a:r>
              <a:rPr lang="en-US" sz="1000" dirty="0" smtClean="0"/>
              <a:t>, 432, 2224</a:t>
            </a:r>
          </a:p>
          <a:p>
            <a:pPr marL="573089" indent="-573089">
              <a:spcBef>
                <a:spcPts val="500"/>
              </a:spcBef>
              <a:buFont typeface="+mj-lt"/>
              <a:buAutoNum type="arabicPeriod"/>
            </a:pPr>
            <a:r>
              <a:rPr lang="en-US" sz="1000" dirty="0" err="1" smtClean="0"/>
              <a:t>Pustilnik</a:t>
            </a:r>
            <a:r>
              <a:rPr lang="en-US" sz="1000" dirty="0" smtClean="0"/>
              <a:t>, S.A.  2014, ArXiv:1412.1316</a:t>
            </a:r>
          </a:p>
          <a:p>
            <a:pPr marL="573089" indent="-573089">
              <a:spcBef>
                <a:spcPts val="500"/>
              </a:spcBef>
              <a:buFont typeface="+mj-lt"/>
              <a:buAutoNum type="arabicPeriod"/>
            </a:pPr>
            <a:r>
              <a:rPr lang="en-US" sz="1000" dirty="0" err="1" smtClean="0"/>
              <a:t>Tonnesen</a:t>
            </a:r>
            <a:r>
              <a:rPr lang="en-US" sz="1000" dirty="0" smtClean="0"/>
              <a:t>, S. &amp; Cen, R.  2015, </a:t>
            </a:r>
            <a:r>
              <a:rPr lang="en-US" sz="1000" i="1" dirty="0" err="1" smtClean="0"/>
              <a:t>ApJ</a:t>
            </a:r>
            <a:r>
              <a:rPr lang="en-US" sz="1000" dirty="0" smtClean="0"/>
              <a:t>, 812, 104</a:t>
            </a:r>
          </a:p>
          <a:p>
            <a:pPr marL="573089" indent="-573089">
              <a:spcBef>
                <a:spcPts val="500"/>
              </a:spcBef>
              <a:buFont typeface="+mj-lt"/>
              <a:buAutoNum type="arabicPeriod"/>
            </a:pPr>
            <a:r>
              <a:rPr lang="en-US" sz="1000" dirty="0" err="1" smtClean="0"/>
              <a:t>Tremonti</a:t>
            </a:r>
            <a:r>
              <a:rPr lang="en-US" sz="1000" dirty="0" smtClean="0"/>
              <a:t>, C.A., Heckman, T.M., Kauffmann, G., </a:t>
            </a:r>
            <a:r>
              <a:rPr lang="en-US" sz="1000" dirty="0" err="1" smtClean="0"/>
              <a:t>Brinchmann</a:t>
            </a:r>
            <a:r>
              <a:rPr lang="en-US" sz="1000" dirty="0" smtClean="0"/>
              <a:t>, J., </a:t>
            </a:r>
            <a:r>
              <a:rPr lang="en-US" sz="1000" dirty="0" err="1" smtClean="0"/>
              <a:t>Charlot</a:t>
            </a:r>
            <a:r>
              <a:rPr lang="en-US" sz="1000" dirty="0" smtClean="0"/>
              <a:t>, S., White, S.D., Seibert, M., </a:t>
            </a:r>
            <a:r>
              <a:rPr lang="en-US" sz="1000" dirty="0" err="1" smtClean="0"/>
              <a:t>Peng</a:t>
            </a:r>
            <a:r>
              <a:rPr lang="en-US" sz="1000" dirty="0" smtClean="0"/>
              <a:t>, E.W., Schlegel, D.J., </a:t>
            </a:r>
            <a:r>
              <a:rPr lang="en-US" sz="1000" dirty="0" err="1" smtClean="0"/>
              <a:t>Uomoto</a:t>
            </a:r>
            <a:r>
              <a:rPr lang="en-US" sz="1000" dirty="0" smtClean="0"/>
              <a:t>, A., </a:t>
            </a:r>
            <a:r>
              <a:rPr lang="en-US" sz="1000" dirty="0" err="1" smtClean="0"/>
              <a:t>Fukugita</a:t>
            </a:r>
            <a:r>
              <a:rPr lang="en-US" sz="1000" dirty="0" smtClean="0"/>
              <a:t>, M., and </a:t>
            </a:r>
            <a:r>
              <a:rPr lang="en-US" sz="1000" dirty="0" err="1" smtClean="0"/>
              <a:t>Brinchmann</a:t>
            </a:r>
            <a:r>
              <a:rPr lang="en-US" sz="1000" dirty="0" smtClean="0"/>
              <a:t>., J.  2004, </a:t>
            </a:r>
            <a:r>
              <a:rPr lang="en-US" sz="1000" i="1" dirty="0" err="1" smtClean="0"/>
              <a:t>ApJ</a:t>
            </a:r>
            <a:r>
              <a:rPr lang="en-US" sz="1000" dirty="0" smtClean="0"/>
              <a:t>, 613, 989</a:t>
            </a:r>
            <a:endParaRPr lang="en-US" sz="1000" i="1"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14291" cy="829416"/>
          </a:xfrm>
        </p:spPr>
        <p:txBody>
          <a:bodyPr>
            <a:normAutofit fontScale="90000"/>
          </a:bodyPr>
          <a:lstStyle/>
          <a:p>
            <a:r>
              <a:rPr lang="en-US" dirty="0" smtClean="0"/>
              <a:t>SDSS data &amp; void catalog</a:t>
            </a:r>
            <a:endParaRPr lang="en-US" dirty="0"/>
          </a:p>
        </p:txBody>
      </p:sp>
      <p:sp>
        <p:nvSpPr>
          <p:cNvPr id="3" name="Content Placeholder 2"/>
          <p:cNvSpPr>
            <a:spLocks noGrp="1"/>
          </p:cNvSpPr>
          <p:nvPr>
            <p:ph idx="1"/>
          </p:nvPr>
        </p:nvSpPr>
        <p:spPr>
          <a:xfrm>
            <a:off x="384586" y="1813561"/>
            <a:ext cx="7795260" cy="2283741"/>
          </a:xfrm>
        </p:spPr>
        <p:txBody>
          <a:bodyPr/>
          <a:lstStyle/>
          <a:p>
            <a:r>
              <a:rPr lang="en-US" dirty="0" smtClean="0"/>
              <a:t>SDSS DR7 main sample</a:t>
            </a:r>
          </a:p>
          <a:p>
            <a:pPr lvl="1"/>
            <a:r>
              <a:rPr lang="en-US" dirty="0" smtClean="0"/>
              <a:t>800,000 </a:t>
            </a:r>
            <a:r>
              <a:rPr lang="en-US" dirty="0"/>
              <a:t>galaxies in </a:t>
            </a:r>
            <a:r>
              <a:rPr lang="en-US" dirty="0" smtClean="0"/>
              <a:t>main spectroscopic survey</a:t>
            </a:r>
          </a:p>
          <a:p>
            <a:pPr lvl="1"/>
            <a:r>
              <a:rPr lang="en-US" dirty="0" smtClean="0"/>
              <a:t>11,050 dwarf galaxies</a:t>
            </a:r>
            <a:endParaRPr lang="en-US" dirty="0"/>
          </a:p>
        </p:txBody>
      </p:sp>
      <p:sp>
        <p:nvSpPr>
          <p:cNvPr id="6" name="Content Placeholder 2"/>
          <p:cNvSpPr txBox="1">
            <a:spLocks/>
          </p:cNvSpPr>
          <p:nvPr/>
        </p:nvSpPr>
        <p:spPr>
          <a:xfrm>
            <a:off x="384587" y="4301702"/>
            <a:ext cx="4134659" cy="3293762"/>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VoidFinder</a:t>
            </a:r>
            <a:r>
              <a:rPr lang="en-US" dirty="0" smtClean="0"/>
              <a:t> algorithm used to identify voids in SDSS DR7 </a:t>
            </a:r>
            <a:r>
              <a:rPr lang="en-US" sz="1200" dirty="0" smtClean="0"/>
              <a:t>(Pan et al. 2012) </a:t>
            </a:r>
          </a:p>
          <a:p>
            <a:pPr lvl="1"/>
            <a:r>
              <a:rPr lang="en-US" dirty="0" smtClean="0"/>
              <a:t>Minimum radius of 10 h</a:t>
            </a:r>
            <a:r>
              <a:rPr lang="en-US" baseline="30000" dirty="0" smtClean="0"/>
              <a:t>-1</a:t>
            </a:r>
            <a:r>
              <a:rPr lang="en-US" dirty="0" smtClean="0"/>
              <a:t> </a:t>
            </a:r>
            <a:r>
              <a:rPr lang="en-US" dirty="0" err="1" smtClean="0"/>
              <a:t>Mpc</a:t>
            </a:r>
            <a:endParaRPr lang="en-US" dirty="0"/>
          </a:p>
        </p:txBody>
      </p:sp>
      <p:pic>
        <p:nvPicPr>
          <p:cNvPr id="5" name="Picture 4" descr="VoidFinder.png"/>
          <p:cNvPicPr>
            <a:picLocks noChangeAspect="1"/>
          </p:cNvPicPr>
          <p:nvPr/>
        </p:nvPicPr>
        <p:blipFill>
          <a:blip r:embed="rId3"/>
          <a:srcRect l="5199" b="4540"/>
          <a:stretch>
            <a:fillRect/>
          </a:stretch>
        </p:blipFill>
        <p:spPr>
          <a:xfrm>
            <a:off x="4746750" y="4097302"/>
            <a:ext cx="502352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5282360" y="6840502"/>
            <a:ext cx="4600190"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p14="http://schemas.microsoft.com/office/powerpoint/2010/main" val="38008325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012958" cy="829416"/>
          </a:xfrm>
        </p:spPr>
        <p:txBody>
          <a:bodyPr>
            <a:normAutofit fontScale="90000"/>
          </a:bodyPr>
          <a:lstStyle/>
          <a:p>
            <a:r>
              <a:rPr lang="en-US" dirty="0" smtClean="0"/>
              <a:t>Sloan Digital Sky Survey DR7 (SDSS)</a:t>
            </a:r>
            <a:endParaRPr lang="en-US" dirty="0"/>
          </a:p>
        </p:txBody>
      </p:sp>
      <p:sp>
        <p:nvSpPr>
          <p:cNvPr id="3" name="Content Placeholder 2"/>
          <p:cNvSpPr>
            <a:spLocks noGrp="1"/>
          </p:cNvSpPr>
          <p:nvPr>
            <p:ph idx="1"/>
          </p:nvPr>
        </p:nvSpPr>
        <p:spPr>
          <a:xfrm>
            <a:off x="384586" y="2131797"/>
            <a:ext cx="7795260" cy="5129425"/>
          </a:xfrm>
        </p:spPr>
        <p:txBody>
          <a:bodyPr>
            <a:normAutofit/>
          </a:bodyPr>
          <a:lstStyle/>
          <a:p>
            <a:r>
              <a:rPr lang="en-US" sz="2500" dirty="0"/>
              <a:t>Large photometric and spectroscopic survey covering approximately ¼ of the sky</a:t>
            </a:r>
          </a:p>
          <a:p>
            <a:r>
              <a:rPr lang="en-US" sz="2500" dirty="0"/>
              <a:t>Data taken with 2.5-meter telescope at Apache Point Observatory in New Mexico</a:t>
            </a:r>
          </a:p>
        </p:txBody>
      </p:sp>
      <p:pic>
        <p:nvPicPr>
          <p:cNvPr id="4" name="Picture 3"/>
          <p:cNvPicPr>
            <a:picLocks noChangeAspect="1"/>
          </p:cNvPicPr>
          <p:nvPr/>
        </p:nvPicPr>
        <p:blipFill>
          <a:blip r:embed="rId2"/>
          <a:stretch>
            <a:fillRect/>
          </a:stretch>
        </p:blipFill>
        <p:spPr>
          <a:xfrm>
            <a:off x="5927121" y="4358105"/>
            <a:ext cx="3922776" cy="3237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p:cNvSpPr txBox="1">
            <a:spLocks/>
          </p:cNvSpPr>
          <p:nvPr/>
        </p:nvSpPr>
        <p:spPr>
          <a:xfrm>
            <a:off x="384587" y="4358105"/>
            <a:ext cx="5542534" cy="2646470"/>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Spectra are within a rest wavelength range of 3800Å to 9200Å with a resolution </a:t>
            </a:r>
            <a:r>
              <a:rPr lang="en-US" sz="2500" dirty="0" err="1" smtClean="0">
                <a:solidFill>
                  <a:schemeClr val="tx1">
                    <a:lumMod val="65000"/>
                    <a:lumOff val="35000"/>
                  </a:schemeClr>
                </a:solidFill>
                <a:effectLst>
                  <a:outerShdw blurRad="50800" dist="12700" dir="2700000" algn="tl" rotWithShape="0">
                    <a:schemeClr val="bg1">
                      <a:alpha val="40000"/>
                    </a:schemeClr>
                  </a:outerShdw>
                </a:effectLst>
              </a:rPr>
              <a:t>λ</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/Δλ≈1800</a:t>
            </a:r>
            <a:endParaRPr lang="en-US" sz="2500" dirty="0">
              <a:solidFill>
                <a:schemeClr val="tx1">
                  <a:lumMod val="65000"/>
                  <a:lumOff val="35000"/>
                </a:schemeClr>
              </a:solidFill>
              <a:effectLst>
                <a:outerShdw blurRad="50800" dist="12700" dir="2700000" algn="tl" rotWithShape="0">
                  <a:schemeClr val="bg1">
                    <a:alpha val="40000"/>
                  </a:schemeClr>
                </a:outerShdw>
              </a:effectLst>
            </a:endParaRPr>
          </a:p>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Of about 800,000 galaxies in the main spectroscopy survey, only about </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11,050 are </a:t>
            </a:r>
            <a:r>
              <a:rPr lang="en-US" sz="2500" dirty="0">
                <a:solidFill>
                  <a:schemeClr val="tx1">
                    <a:lumMod val="65000"/>
                    <a:lumOff val="35000"/>
                  </a:schemeClr>
                </a:solidFill>
                <a:effectLst>
                  <a:outerShdw blurRad="50800" dist="12700" dir="2700000" algn="tl" rotWithShape="0">
                    <a:schemeClr val="bg1">
                      <a:alpha val="40000"/>
                    </a:schemeClr>
                  </a:outerShdw>
                </a:effectLst>
              </a:rPr>
              <a:t>dwarf galaxies!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descr="https://www-tc.pbs.org/wgbh/nova/next/wp-content/uploads/2016/12/dark-matter_2048x1152.jpg"/>
          <p:cNvPicPr>
            <a:picLocks noChangeAspect="1" noChangeArrowheads="1"/>
          </p:cNvPicPr>
          <p:nvPr/>
        </p:nvPicPr>
        <p:blipFill>
          <a:blip r:embed="rId3"/>
          <a:srcRect l="15925" r="15746"/>
          <a:stretch>
            <a:fillRect/>
          </a:stretch>
        </p:blipFill>
        <p:spPr bwMode="auto">
          <a:xfrm>
            <a:off x="1160585" y="1674873"/>
            <a:ext cx="6664569" cy="5486400"/>
          </a:xfrm>
          <a:prstGeom prst="ellipse">
            <a:avLst/>
          </a:prstGeom>
          <a:ln>
            <a:noFill/>
          </a:ln>
          <a:effectLst>
            <a:softEdge rad="112500"/>
          </a:effectLst>
        </p:spPr>
      </p:pic>
      <p:sp>
        <p:nvSpPr>
          <p:cNvPr id="2" name="Title 1"/>
          <p:cNvSpPr>
            <a:spLocks noGrp="1"/>
          </p:cNvSpPr>
          <p:nvPr>
            <p:ph type="title"/>
          </p:nvPr>
        </p:nvSpPr>
        <p:spPr/>
        <p:txBody>
          <a:bodyPr>
            <a:normAutofit fontScale="90000"/>
          </a:bodyPr>
          <a:lstStyle/>
          <a:p>
            <a:r>
              <a:rPr lang="en-US" dirty="0" smtClean="0"/>
              <a:t>Galaxy structure</a:t>
            </a:r>
            <a:endParaRPr lang="en-US" dirty="0"/>
          </a:p>
        </p:txBody>
      </p:sp>
      <p:cxnSp>
        <p:nvCxnSpPr>
          <p:cNvPr id="8" name="Straight Arrow Connector 7"/>
          <p:cNvCxnSpPr/>
          <p:nvPr/>
        </p:nvCxnSpPr>
        <p:spPr>
          <a:xfrm flipH="1">
            <a:off x="5785338" y="2063965"/>
            <a:ext cx="1600200" cy="1266093"/>
          </a:xfrm>
          <a:prstGeom prst="straightConnector1">
            <a:avLst/>
          </a:prstGeom>
          <a:ln w="38100">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031513" y="1602300"/>
            <a:ext cx="246888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Dark matter halo</a:t>
            </a:r>
            <a:endParaRPr lang="en-US" sz="2400" dirty="0">
              <a:solidFill>
                <a:schemeClr val="accent3">
                  <a:lumMod val="50000"/>
                </a:schemeClr>
              </a:solidFill>
            </a:endParaRPr>
          </a:p>
        </p:txBody>
      </p:sp>
      <p:cxnSp>
        <p:nvCxnSpPr>
          <p:cNvPr id="13" name="Straight Arrow Connector 12"/>
          <p:cNvCxnSpPr/>
          <p:nvPr/>
        </p:nvCxnSpPr>
        <p:spPr>
          <a:xfrm flipH="1" flipV="1">
            <a:off x="4571993" y="4596151"/>
            <a:ext cx="2532192" cy="2226680"/>
          </a:xfrm>
          <a:prstGeom prst="straightConnector1">
            <a:avLst/>
          </a:prstGeom>
          <a:ln w="38100">
            <a:solidFill>
              <a:schemeClr val="accent3">
                <a:lumMod val="20000"/>
                <a:lumOff val="8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268915" y="6824930"/>
            <a:ext cx="177605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Stars &amp; gas</a:t>
            </a:r>
            <a:endParaRPr lang="en-US" sz="2400" dirty="0">
              <a:solidFill>
                <a:schemeClr val="accent3">
                  <a:lumMod val="50000"/>
                </a:schemeClr>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346768"/>
            <a:ext cx="7779544" cy="642303"/>
          </a:xfrm>
        </p:spPr>
        <p:txBody>
          <a:bodyPr>
            <a:normAutofit fontScale="90000"/>
          </a:bodyPr>
          <a:lstStyle/>
          <a:p>
            <a:r>
              <a:rPr lang="en-US" dirty="0" err="1" smtClean="0"/>
              <a:t>Metallicity</a:t>
            </a:r>
            <a:r>
              <a:rPr lang="en-US" dirty="0" smtClean="0"/>
              <a:t> – </a:t>
            </a:r>
            <a:br>
              <a:rPr lang="en-US" dirty="0" smtClean="0"/>
            </a:br>
            <a:r>
              <a:rPr lang="en-US" dirty="0" smtClean="0"/>
              <a:t>The ratio of heavy elements to hydrogen</a:t>
            </a:r>
            <a:endParaRPr lang="en-US" dirty="0"/>
          </a:p>
        </p:txBody>
      </p:sp>
      <p:sp>
        <p:nvSpPr>
          <p:cNvPr id="3" name="Content Placeholder 2"/>
          <p:cNvSpPr>
            <a:spLocks noGrp="1"/>
          </p:cNvSpPr>
          <p:nvPr>
            <p:ph type="body" sz="half" idx="2"/>
          </p:nvPr>
        </p:nvSpPr>
        <p:spPr>
          <a:xfrm>
            <a:off x="419101" y="6989071"/>
            <a:ext cx="7779544" cy="381618"/>
          </a:xfrm>
        </p:spPr>
        <p:txBody>
          <a:bodyPr/>
          <a:lstStyle/>
          <a:p>
            <a:r>
              <a:rPr lang="en-US" dirty="0" smtClean="0"/>
              <a:t>Stellar nucleosynthesis: H </a:t>
            </a:r>
            <a:r>
              <a:rPr lang="en-US" dirty="0" smtClean="0">
                <a:latin typeface="Wingdings 3" charset="2"/>
                <a:ea typeface="Wingdings"/>
                <a:cs typeface="Wingdings 3" charset="2"/>
              </a:rPr>
              <a:t>g</a:t>
            </a:r>
            <a:r>
              <a:rPr lang="en-US" dirty="0" smtClean="0"/>
              <a:t> He </a:t>
            </a:r>
            <a:r>
              <a:rPr lang="en-US" dirty="0" smtClean="0">
                <a:latin typeface="Wingdings 3" charset="2"/>
                <a:ea typeface="Wingdings"/>
                <a:cs typeface="Wingdings 3" charset="2"/>
              </a:rPr>
              <a:t>g</a:t>
            </a:r>
            <a:r>
              <a:rPr lang="en-US" dirty="0" smtClean="0"/>
              <a:t> C </a:t>
            </a:r>
            <a:r>
              <a:rPr lang="en-US" dirty="0" smtClean="0">
                <a:latin typeface="Wingdings 3" charset="2"/>
                <a:ea typeface="Wingdings"/>
                <a:cs typeface="Wingdings 3" charset="2"/>
              </a:rPr>
              <a:t>g</a:t>
            </a:r>
            <a:r>
              <a:rPr lang="en-US" dirty="0" smtClean="0"/>
              <a:t> Ne </a:t>
            </a:r>
            <a:r>
              <a:rPr lang="en-US" dirty="0" smtClean="0">
                <a:latin typeface="Wingdings 3" charset="2"/>
                <a:ea typeface="Wingdings"/>
                <a:cs typeface="Wingdings 3" charset="2"/>
              </a:rPr>
              <a:t>g</a:t>
            </a:r>
            <a:r>
              <a:rPr lang="en-US" dirty="0" smtClean="0"/>
              <a:t> O </a:t>
            </a:r>
            <a:r>
              <a:rPr lang="en-US" dirty="0" smtClean="0">
                <a:latin typeface="Wingdings 3" charset="2"/>
                <a:ea typeface="Wingdings"/>
                <a:cs typeface="Wingdings 3" charset="2"/>
              </a:rPr>
              <a:t>g</a:t>
            </a:r>
            <a:r>
              <a:rPr lang="en-US" dirty="0" smtClean="0"/>
              <a:t> Si</a:t>
            </a:r>
          </a:p>
          <a:p>
            <a:endParaRPr lang="en-US" dirty="0" smtClean="0"/>
          </a:p>
        </p:txBody>
      </p:sp>
      <p:grpSp>
        <p:nvGrpSpPr>
          <p:cNvPr id="19" name="Group 18"/>
          <p:cNvGrpSpPr/>
          <p:nvPr/>
        </p:nvGrpSpPr>
        <p:grpSpPr>
          <a:xfrm>
            <a:off x="1493256" y="387456"/>
            <a:ext cx="5532120" cy="5699760"/>
            <a:chOff x="1357505" y="341873"/>
            <a:chExt cx="5029200" cy="5029200"/>
          </a:xfrm>
        </p:grpSpPr>
        <p:grpSp>
          <p:nvGrpSpPr>
            <p:cNvPr id="11" name="Group 10"/>
            <p:cNvGrpSpPr/>
            <p:nvPr/>
          </p:nvGrpSpPr>
          <p:grpSpPr>
            <a:xfrm>
              <a:off x="1357505" y="341873"/>
              <a:ext cx="5029200" cy="5029200"/>
              <a:chOff x="1357505" y="1256273"/>
              <a:chExt cx="5029200" cy="5029200"/>
            </a:xfrm>
          </p:grpSpPr>
          <p:sp>
            <p:nvSpPr>
              <p:cNvPr id="4" name="Oval 3"/>
              <p:cNvSpPr>
                <a:spLocks noChangeAspect="1"/>
              </p:cNvSpPr>
              <p:nvPr/>
            </p:nvSpPr>
            <p:spPr>
              <a:xfrm>
                <a:off x="1357505" y="1256273"/>
                <a:ext cx="5029200" cy="5029200"/>
              </a:xfrm>
              <a:prstGeom prst="ellipse">
                <a:avLst/>
              </a:prstGeom>
              <a:solidFill>
                <a:srgbClr val="FF0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a:off x="1814705" y="1713473"/>
                <a:ext cx="4114800" cy="4114800"/>
              </a:xfrm>
              <a:prstGeom prst="ellipse">
                <a:avLst/>
              </a:prstGeom>
              <a:solidFill>
                <a:srgbClr val="FF4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a:off x="2271905" y="2170673"/>
                <a:ext cx="3200400" cy="3200400"/>
              </a:xfrm>
              <a:prstGeom prst="ellipse">
                <a:avLst/>
              </a:prstGeom>
              <a:solidFill>
                <a:srgbClr val="FF7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a:off x="2729105" y="2627873"/>
                <a:ext cx="2286000" cy="2286000"/>
              </a:xfrm>
              <a:prstGeom prst="ellipse">
                <a:avLst/>
              </a:prstGeom>
              <a:solidFill>
                <a:srgbClr val="FFA8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a:off x="3186305" y="3085073"/>
                <a:ext cx="1371600" cy="1371600"/>
              </a:xfrm>
              <a:prstGeom prst="ellipse">
                <a:avLst/>
              </a:prstGeom>
              <a:solidFill>
                <a:srgbClr val="FFD7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a:off x="3643505" y="3542273"/>
                <a:ext cx="457200" cy="457200"/>
              </a:xfrm>
              <a:prstGeom prst="ellipse">
                <a:avLst/>
              </a:prstGeom>
              <a:solidFill>
                <a:srgbClr val="FFFFFF"/>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TextBox 13"/>
            <p:cNvSpPr txBox="1"/>
            <p:nvPr/>
          </p:nvSpPr>
          <p:spPr>
            <a:xfrm>
              <a:off x="3701334" y="429741"/>
              <a:ext cx="341543" cy="353038"/>
            </a:xfrm>
            <a:prstGeom prst="rect">
              <a:avLst/>
            </a:prstGeom>
            <a:noFill/>
          </p:spPr>
          <p:txBody>
            <a:bodyPr wrap="square" rtlCol="0">
              <a:spAutoFit/>
            </a:bodyPr>
            <a:lstStyle/>
            <a:p>
              <a:pPr algn="ctr"/>
              <a:r>
                <a:rPr lang="en-US" dirty="0" smtClean="0"/>
                <a:t>H</a:t>
              </a:r>
              <a:endParaRPr lang="en-US" dirty="0"/>
            </a:p>
          </p:txBody>
        </p:sp>
        <p:sp>
          <p:nvSpPr>
            <p:cNvPr id="15" name="TextBox 14"/>
            <p:cNvSpPr txBox="1"/>
            <p:nvPr/>
          </p:nvSpPr>
          <p:spPr>
            <a:xfrm>
              <a:off x="3351098" y="886941"/>
              <a:ext cx="1042015" cy="353038"/>
            </a:xfrm>
            <a:prstGeom prst="rect">
              <a:avLst/>
            </a:prstGeom>
            <a:noFill/>
          </p:spPr>
          <p:txBody>
            <a:bodyPr wrap="square" rtlCol="0">
              <a:spAutoFit/>
            </a:bodyPr>
            <a:lstStyle/>
            <a:p>
              <a:pPr algn="ctr"/>
              <a:r>
                <a:rPr lang="en-US" dirty="0" smtClean="0"/>
                <a:t>H </a:t>
              </a:r>
              <a:r>
                <a:rPr lang="en-US" dirty="0" smtClean="0">
                  <a:latin typeface="Wingdings 3" charset="2"/>
                  <a:ea typeface="Wingdings"/>
                  <a:cs typeface="Wingdings 3" charset="2"/>
                </a:rPr>
                <a:t>g</a:t>
              </a:r>
              <a:r>
                <a:rPr lang="en-US" dirty="0" smtClean="0"/>
                <a:t> He</a:t>
              </a:r>
              <a:endParaRPr lang="en-US" dirty="0"/>
            </a:p>
          </p:txBody>
        </p:sp>
        <p:sp>
          <p:nvSpPr>
            <p:cNvPr id="16" name="TextBox 15"/>
            <p:cNvSpPr txBox="1"/>
            <p:nvPr/>
          </p:nvSpPr>
          <p:spPr>
            <a:xfrm>
              <a:off x="3186305" y="1344141"/>
              <a:ext cx="1311133" cy="353038"/>
            </a:xfrm>
            <a:prstGeom prst="rect">
              <a:avLst/>
            </a:prstGeom>
            <a:noFill/>
          </p:spPr>
          <p:txBody>
            <a:bodyPr wrap="square" rtlCol="0">
              <a:spAutoFit/>
            </a:bodyPr>
            <a:lstStyle/>
            <a:p>
              <a:pPr algn="ctr"/>
              <a:r>
                <a:rPr lang="en-US" dirty="0" smtClean="0"/>
                <a:t>He </a:t>
              </a:r>
              <a:r>
                <a:rPr lang="en-US" dirty="0" smtClean="0">
                  <a:latin typeface="Wingdings 3" charset="2"/>
                  <a:ea typeface="Wingdings"/>
                  <a:cs typeface="Wingdings 3" charset="2"/>
                </a:rPr>
                <a:t>g</a:t>
              </a:r>
              <a:r>
                <a:rPr lang="en-US" dirty="0" smtClean="0"/>
                <a:t> C, O</a:t>
              </a:r>
              <a:endParaRPr lang="en-US" dirty="0"/>
            </a:p>
          </p:txBody>
        </p:sp>
        <p:sp>
          <p:nvSpPr>
            <p:cNvPr id="17" name="TextBox 16"/>
            <p:cNvSpPr txBox="1"/>
            <p:nvPr/>
          </p:nvSpPr>
          <p:spPr>
            <a:xfrm>
              <a:off x="3186305" y="1801341"/>
              <a:ext cx="1329875" cy="353038"/>
            </a:xfrm>
            <a:prstGeom prst="rect">
              <a:avLst/>
            </a:prstGeom>
            <a:noFill/>
          </p:spPr>
          <p:txBody>
            <a:bodyPr wrap="square" rtlCol="0">
              <a:spAutoFit/>
            </a:bodyPr>
            <a:lstStyle/>
            <a:p>
              <a:pPr algn="ctr"/>
              <a:r>
                <a:rPr lang="en-US" dirty="0" smtClean="0"/>
                <a:t>C </a:t>
              </a:r>
              <a:r>
                <a:rPr lang="en-US" dirty="0" smtClean="0">
                  <a:latin typeface="Wingdings 3" charset="2"/>
                  <a:ea typeface="Wingdings"/>
                  <a:cs typeface="Wingdings 3" charset="2"/>
                </a:rPr>
                <a:t>g</a:t>
              </a:r>
              <a:r>
                <a:rPr lang="en-US" dirty="0" smtClean="0"/>
                <a:t> O, Ne</a:t>
              </a:r>
              <a:endParaRPr lang="en-US" dirty="0"/>
            </a:p>
          </p:txBody>
        </p:sp>
        <p:sp>
          <p:nvSpPr>
            <p:cNvPr id="18" name="TextBox 17"/>
            <p:cNvSpPr txBox="1"/>
            <p:nvPr/>
          </p:nvSpPr>
          <p:spPr>
            <a:xfrm>
              <a:off x="3351098" y="2258541"/>
              <a:ext cx="1042015" cy="353038"/>
            </a:xfrm>
            <a:prstGeom prst="rect">
              <a:avLst/>
            </a:prstGeom>
            <a:noFill/>
          </p:spPr>
          <p:txBody>
            <a:bodyPr wrap="square" rtlCol="0">
              <a:spAutoFit/>
            </a:bodyPr>
            <a:lstStyle/>
            <a:p>
              <a:pPr algn="ctr"/>
              <a:r>
                <a:rPr lang="en-US" dirty="0" smtClean="0"/>
                <a:t>Ne </a:t>
              </a:r>
              <a:r>
                <a:rPr lang="en-US" dirty="0" smtClean="0">
                  <a:latin typeface="Wingdings 3" charset="2"/>
                  <a:ea typeface="Wingdings"/>
                  <a:cs typeface="Wingdings 3" charset="2"/>
                </a:rPr>
                <a:t>g</a:t>
              </a:r>
              <a:r>
                <a:rPr lang="en-US" dirty="0" smtClean="0"/>
                <a:t> O</a:t>
              </a:r>
              <a:endParaRPr lang="en-US" dirty="0"/>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all comes from light</a:t>
            </a:r>
            <a:endParaRPr lang="en-US" dirty="0"/>
          </a:p>
        </p:txBody>
      </p:sp>
      <p:sp>
        <p:nvSpPr>
          <p:cNvPr id="4" name="Text Placeholder 3"/>
          <p:cNvSpPr>
            <a:spLocks noGrp="1"/>
          </p:cNvSpPr>
          <p:nvPr>
            <p:ph type="body" sz="half" idx="2"/>
          </p:nvPr>
        </p:nvSpPr>
        <p:spPr/>
        <p:txBody>
          <a:bodyPr/>
          <a:lstStyle/>
          <a:p>
            <a:r>
              <a:rPr lang="en-US" dirty="0" smtClean="0"/>
              <a:t>Everything we know and understand about a galaxy comes from its light.</a:t>
            </a:r>
            <a:endParaRPr lang="en-US" dirty="0"/>
          </a:p>
        </p:txBody>
      </p:sp>
      <p:pic>
        <p:nvPicPr>
          <p:cNvPr id="5" name="Picture 4"/>
          <p:cNvPicPr>
            <a:picLocks noChangeAspect="1"/>
          </p:cNvPicPr>
          <p:nvPr/>
        </p:nvPicPr>
        <p:blipFill>
          <a:blip r:embed="rId3"/>
          <a:stretch>
            <a:fillRect/>
          </a:stretch>
        </p:blipFill>
        <p:spPr>
          <a:xfrm>
            <a:off x="1298708" y="2203873"/>
            <a:ext cx="6101604"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962782" y="7233073"/>
            <a:ext cx="4437530" cy="272154"/>
          </a:xfrm>
          <a:prstGeom prst="rect">
            <a:avLst/>
          </a:prstGeom>
          <a:noFill/>
        </p:spPr>
        <p:txBody>
          <a:bodyPr wrap="square" lIns="101882" tIns="50941" rIns="101882" bIns="50941" rtlCol="0">
            <a:spAutoFit/>
          </a:bodyPr>
          <a:lstStyle/>
          <a:p>
            <a:pPr algn="r"/>
            <a:r>
              <a:rPr lang="en-US" sz="1100" i="1" dirty="0"/>
              <a:t>SDSS DR7 galaxy spectrum – www.sdss.org</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Kirchhoff’s Laws of Spectroscopy</a:t>
            </a:r>
            <a:endParaRPr lang="en-US" sz="4000" dirty="0"/>
          </a:p>
        </p:txBody>
      </p:sp>
      <p:sp>
        <p:nvSpPr>
          <p:cNvPr id="6" name="Text Placeholder 5"/>
          <p:cNvSpPr>
            <a:spLocks noGrp="1"/>
          </p:cNvSpPr>
          <p:nvPr>
            <p:ph type="body" sz="half" idx="2"/>
          </p:nvPr>
        </p:nvSpPr>
        <p:spPr>
          <a:xfrm>
            <a:off x="877391" y="2006418"/>
            <a:ext cx="2233837" cy="409802"/>
          </a:xfrm>
        </p:spPr>
        <p:txBody>
          <a:bodyPr/>
          <a:lstStyle/>
          <a:p>
            <a:pPr marL="382059" indent="-382059" algn="ctr"/>
            <a:r>
              <a:rPr lang="en-US" dirty="0" smtClean="0"/>
              <a:t>Star</a:t>
            </a:r>
            <a:endParaRPr lang="en-US" dirty="0"/>
          </a:p>
        </p:txBody>
      </p:sp>
      <p:pic>
        <p:nvPicPr>
          <p:cNvPr id="4" name="Picture 3"/>
          <p:cNvPicPr>
            <a:picLocks noChangeAspect="1"/>
          </p:cNvPicPr>
          <p:nvPr/>
        </p:nvPicPr>
        <p:blipFill>
          <a:blip r:embed="rId3"/>
          <a:stretch>
            <a:fillRect/>
          </a:stretch>
        </p:blipFill>
        <p:spPr>
          <a:xfrm>
            <a:off x="845995" y="2466350"/>
            <a:ext cx="6985000" cy="3598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 Placeholder 5"/>
          <p:cNvSpPr txBox="1">
            <a:spLocks/>
          </p:cNvSpPr>
          <p:nvPr/>
        </p:nvSpPr>
        <p:spPr>
          <a:xfrm>
            <a:off x="3111229" y="2006418"/>
            <a:ext cx="2445813"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Star through </a:t>
            </a:r>
            <a:r>
              <a:rPr lang="en-US" dirty="0" smtClean="0">
                <a:solidFill>
                  <a:schemeClr val="tx1">
                    <a:lumMod val="65000"/>
                    <a:lumOff val="35000"/>
                  </a:schemeClr>
                </a:solidFill>
                <a:effectLst>
                  <a:outerShdw blurRad="50800" dist="12700" dir="2700000" algn="tl" rotWithShape="0">
                    <a:schemeClr val="bg1">
                      <a:alpha val="40000"/>
                    </a:schemeClr>
                  </a:outerShdw>
                </a:effectLst>
              </a:rPr>
              <a:t>gas</a:t>
            </a:r>
            <a:endParaRPr lang="en-US" dirty="0">
              <a:solidFill>
                <a:schemeClr val="tx1">
                  <a:lumMod val="65000"/>
                  <a:lumOff val="35000"/>
                </a:schemeClr>
              </a:solidFill>
              <a:effectLst>
                <a:outerShdw blurRad="50800" dist="12700" dir="2700000" algn="tl" rotWithShape="0">
                  <a:schemeClr val="bg1">
                    <a:alpha val="40000"/>
                  </a:schemeClr>
                </a:outerShdw>
              </a:effectLst>
            </a:endParaRPr>
          </a:p>
        </p:txBody>
      </p:sp>
      <p:sp>
        <p:nvSpPr>
          <p:cNvPr id="8" name="Text Placeholder 5"/>
          <p:cNvSpPr txBox="1">
            <a:spLocks/>
          </p:cNvSpPr>
          <p:nvPr/>
        </p:nvSpPr>
        <p:spPr>
          <a:xfrm>
            <a:off x="5597158" y="2006418"/>
            <a:ext cx="2233837"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HII region</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Kirchhoff’s Laws of Spectroscopy</a:t>
            </a:r>
            <a:endParaRPr lang="en-US" sz="4000" dirty="0"/>
          </a:p>
        </p:txBody>
      </p:sp>
      <p:sp>
        <p:nvSpPr>
          <p:cNvPr id="10" name="Text Placeholder 9"/>
          <p:cNvSpPr>
            <a:spLocks noGrp="1"/>
          </p:cNvSpPr>
          <p:nvPr>
            <p:ph type="body" sz="half" idx="2"/>
          </p:nvPr>
        </p:nvSpPr>
        <p:spPr/>
        <p:txBody>
          <a:bodyPr/>
          <a:lstStyle/>
          <a:p>
            <a:r>
              <a:rPr lang="en-US" dirty="0" smtClean="0"/>
              <a:t>A galaxy’s spectrum is a superposition of light from the stars and emission lines from the gas.</a:t>
            </a:r>
            <a:endParaRPr lang="en-US" dirty="0"/>
          </a:p>
        </p:txBody>
      </p:sp>
      <p:sp>
        <p:nvSpPr>
          <p:cNvPr id="1026" name="AutoShape 2" descr="http://crab0.astr.nthu.edu.tw/~hchang/ga1/f0503-Spec.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8" name="Picture 4" descr="http://crab0.astr.nthu.edu.tw/~hchang/ga1/f0503-Spec.JPG"/>
          <p:cNvPicPr>
            <a:picLocks noChangeAspect="1" noChangeArrowheads="1"/>
          </p:cNvPicPr>
          <p:nvPr/>
        </p:nvPicPr>
        <p:blipFill>
          <a:blip r:embed="rId3"/>
          <a:srcRect/>
          <a:stretch>
            <a:fillRect/>
          </a:stretch>
        </p:blipFill>
        <p:spPr bwMode="auto">
          <a:xfrm>
            <a:off x="753863" y="2566779"/>
            <a:ext cx="8229600" cy="41709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9416663" cy="829416"/>
          </a:xfrm>
        </p:spPr>
        <p:txBody>
          <a:bodyPr>
            <a:normAutofit/>
          </a:bodyPr>
          <a:lstStyle/>
          <a:p>
            <a:r>
              <a:rPr lang="en-US" sz="4400" dirty="0" smtClean="0"/>
              <a:t>Forbidden Emission Transitions</a:t>
            </a:r>
            <a:endParaRPr lang="en-US" sz="4400" dirty="0"/>
          </a:p>
        </p:txBody>
      </p:sp>
      <p:sp>
        <p:nvSpPr>
          <p:cNvPr id="8" name="Content Placeholder 7"/>
          <p:cNvSpPr>
            <a:spLocks noGrp="1"/>
          </p:cNvSpPr>
          <p:nvPr>
            <p:ph idx="1"/>
          </p:nvPr>
        </p:nvSpPr>
        <p:spPr>
          <a:xfrm>
            <a:off x="384586" y="2120820"/>
            <a:ext cx="5422749" cy="5129425"/>
          </a:xfrm>
        </p:spPr>
        <p:txBody>
          <a:bodyPr>
            <a:normAutofit/>
          </a:bodyPr>
          <a:lstStyle/>
          <a:p>
            <a:r>
              <a:rPr lang="en-US" dirty="0" smtClean="0"/>
              <a:t>“Classical” transitions – electric dipole selection rules</a:t>
            </a:r>
          </a:p>
          <a:p>
            <a:r>
              <a:rPr lang="en-US" dirty="0" smtClean="0"/>
              <a:t>Forbidden transitions – result of magnetic dipole and/or electric-quadrupole transitions</a:t>
            </a:r>
          </a:p>
          <a:p>
            <a:r>
              <a:rPr lang="en-US" dirty="0" smtClean="0"/>
              <a:t>Lifetimes</a:t>
            </a:r>
          </a:p>
          <a:p>
            <a:pPr lvl="1"/>
            <a:r>
              <a:rPr lang="en-US" dirty="0" smtClean="0"/>
              <a:t>“Classical” transitions: 10</a:t>
            </a:r>
            <a:r>
              <a:rPr lang="en-US" baseline="30000" dirty="0" smtClean="0"/>
              <a:t>-6</a:t>
            </a:r>
            <a:r>
              <a:rPr lang="en-US" dirty="0" smtClean="0"/>
              <a:t> </a:t>
            </a:r>
            <a:r>
              <a:rPr lang="en-US" dirty="0" err="1" smtClean="0"/>
              <a:t>s</a:t>
            </a:r>
            <a:endParaRPr lang="en-US" dirty="0" smtClean="0"/>
          </a:p>
          <a:p>
            <a:pPr lvl="1"/>
            <a:r>
              <a:rPr lang="en-US" dirty="0" smtClean="0"/>
              <a:t>Forbidden transitions: </a:t>
            </a:r>
            <a:br>
              <a:rPr lang="en-US" dirty="0" smtClean="0"/>
            </a:br>
            <a:r>
              <a:rPr lang="en-US" dirty="0" smtClean="0"/>
              <a:t>10</a:t>
            </a:r>
            <a:r>
              <a:rPr lang="en-US" baseline="30000" dirty="0" smtClean="0"/>
              <a:t>-1</a:t>
            </a:r>
            <a:r>
              <a:rPr lang="en-US" dirty="0" smtClean="0"/>
              <a:t> – 10</a:t>
            </a:r>
            <a:r>
              <a:rPr lang="en-US" baseline="30000" dirty="0" smtClean="0"/>
              <a:t>4</a:t>
            </a:r>
            <a:r>
              <a:rPr lang="en-US" dirty="0" smtClean="0"/>
              <a:t>s</a:t>
            </a:r>
          </a:p>
        </p:txBody>
      </p:sp>
      <p:pic>
        <p:nvPicPr>
          <p:cNvPr id="4" name="Picture 3"/>
          <p:cNvPicPr>
            <a:picLocks noChangeAspect="1"/>
          </p:cNvPicPr>
          <p:nvPr/>
        </p:nvPicPr>
        <p:blipFill>
          <a:blip r:embed="rId3"/>
          <a:stretch>
            <a:fillRect/>
          </a:stretch>
        </p:blipFill>
        <p:spPr>
          <a:xfrm>
            <a:off x="5807335" y="2713539"/>
            <a:ext cx="4023360" cy="3372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Chemical abundances, dark matter, </a:t>
            </a:r>
            <a:br>
              <a:rPr lang="en-US" sz="3600" dirty="0" smtClean="0"/>
            </a:br>
            <a:r>
              <a:rPr lang="en-US" sz="3600" dirty="0" smtClean="0"/>
              <a:t>and the cosmos</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Department of Physics, Drexel University</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447299" y="6626274"/>
            <a:ext cx="1155757" cy="1146126"/>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6958887"/>
            <a:ext cx="2514600" cy="64064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[OIII] – Temperature</a:t>
            </a:r>
            <a:endParaRPr lang="en-US" dirty="0"/>
          </a:p>
        </p:txBody>
      </p:sp>
      <p:sp>
        <p:nvSpPr>
          <p:cNvPr id="4" name="Content Placeholder 3"/>
          <p:cNvSpPr>
            <a:spLocks noGrp="1"/>
          </p:cNvSpPr>
          <p:nvPr>
            <p:ph sz="half" idx="2"/>
          </p:nvPr>
        </p:nvSpPr>
        <p:spPr/>
        <p:txBody>
          <a:bodyPr>
            <a:normAutofit fontScale="92500" lnSpcReduction="20000"/>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endParaRPr lang="en-US" dirty="0"/>
          </a:p>
        </p:txBody>
      </p:sp>
      <p:pic>
        <p:nvPicPr>
          <p:cNvPr id="5" name="Picture 4" descr="Picture 1.png"/>
          <p:cNvPicPr>
            <a:picLocks noChangeAspect="1"/>
          </p:cNvPicPr>
          <p:nvPr/>
        </p:nvPicPr>
        <p:blipFill>
          <a:blip r:embed="rId3"/>
          <a:srcRect l="18201" t="9597" r="53132" b="11209"/>
          <a:stretch>
            <a:fillRect/>
          </a:stretch>
        </p:blipFill>
        <p:spPr>
          <a:xfrm>
            <a:off x="876906" y="1813560"/>
            <a:ext cx="2883383" cy="5129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6906" y="6942985"/>
            <a:ext cx="3001227"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[SII] – Density</a:t>
            </a:r>
            <a:endParaRPr lang="en-US" dirty="0"/>
          </a:p>
        </p:txBody>
      </p:sp>
      <p:sp>
        <p:nvSpPr>
          <p:cNvPr id="4" name="Content Placeholder 3"/>
          <p:cNvSpPr>
            <a:spLocks noGrp="1"/>
          </p:cNvSpPr>
          <p:nvPr>
            <p:ph sz="half" idx="2"/>
          </p:nvPr>
        </p:nvSpPr>
        <p:spPr/>
        <p:txBody>
          <a:bodyPr>
            <a:normAutofit/>
          </a:bodyPr>
          <a:lstStyle/>
          <a:p>
            <a:r>
              <a:rPr lang="en-US" dirty="0" smtClean="0"/>
              <a:t>Density-dependent ratio if the lines have the same excitation energy but different de-excitation rates</a:t>
            </a:r>
          </a:p>
          <a:p>
            <a:r>
              <a:rPr lang="en-US" dirty="0" smtClean="0"/>
              <a:t>Low-density limit of </a:t>
            </a:r>
            <a:r>
              <a:rPr lang="en-US" i="1" dirty="0" smtClean="0"/>
              <a:t>n</a:t>
            </a:r>
            <a:r>
              <a:rPr lang="en-US" i="1" baseline="-25000" dirty="0" smtClean="0"/>
              <a:t>e</a:t>
            </a:r>
            <a:r>
              <a:rPr lang="en-US" i="1" dirty="0" smtClean="0"/>
              <a:t> </a:t>
            </a:r>
            <a:r>
              <a:rPr lang="en-US" dirty="0" smtClean="0"/>
              <a:t>= 100 cm</a:t>
            </a:r>
            <a:r>
              <a:rPr lang="en-US" baseline="30000" dirty="0" smtClean="0"/>
              <a:t>-3 </a:t>
            </a:r>
            <a:r>
              <a:rPr lang="en-US" dirty="0" smtClean="0"/>
              <a:t>assumed</a:t>
            </a:r>
          </a:p>
        </p:txBody>
      </p:sp>
      <p:pic>
        <p:nvPicPr>
          <p:cNvPr id="5" name="Picture 4" descr="Picture 1.png"/>
          <p:cNvPicPr>
            <a:picLocks noChangeAspect="1"/>
          </p:cNvPicPr>
          <p:nvPr/>
        </p:nvPicPr>
        <p:blipFill>
          <a:blip r:embed="rId3"/>
          <a:srcRect l="47754" t="8857" r="21505" b="9554"/>
          <a:stretch>
            <a:fillRect/>
          </a:stretch>
        </p:blipFill>
        <p:spPr>
          <a:xfrm>
            <a:off x="802040" y="1813560"/>
            <a:ext cx="3092014" cy="5284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2380" y="7096099"/>
            <a:ext cx="3136800"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half" idx="2"/>
          </p:nvPr>
        </p:nvSpPr>
        <p:spPr/>
        <p:txBody>
          <a:bodyPr/>
          <a:lstStyle/>
          <a:p>
            <a:r>
              <a:rPr lang="en-US" dirty="0" smtClean="0"/>
              <a:t>Direct method</a:t>
            </a:r>
          </a:p>
          <a:p>
            <a:r>
              <a:rPr lang="en-US" dirty="0" smtClean="0"/>
              <a:t>Theoretical methods</a:t>
            </a:r>
          </a:p>
          <a:p>
            <a:r>
              <a:rPr lang="en-US" dirty="0" smtClean="0"/>
              <a:t>Empirical methods</a:t>
            </a:r>
            <a:endParaRPr lang="en-US" dirty="0"/>
          </a:p>
        </p:txBody>
      </p:sp>
      <p:sp>
        <p:nvSpPr>
          <p:cNvPr id="2" name="Title 1"/>
          <p:cNvSpPr>
            <a:spLocks noGrp="1"/>
          </p:cNvSpPr>
          <p:nvPr>
            <p:ph type="title"/>
          </p:nvPr>
        </p:nvSpPr>
        <p:spPr/>
        <p:txBody>
          <a:bodyPr>
            <a:normAutofit fontScale="90000"/>
          </a:bodyPr>
          <a:lstStyle/>
          <a:p>
            <a:r>
              <a:rPr lang="en-US" sz="4900" dirty="0"/>
              <a:t>Different metallicity methods</a:t>
            </a:r>
          </a:p>
        </p:txBody>
      </p:sp>
      <p:sp>
        <p:nvSpPr>
          <p:cNvPr id="5" name="Text Placeholder 4"/>
          <p:cNvSpPr>
            <a:spLocks noGrp="1"/>
          </p:cNvSpPr>
          <p:nvPr>
            <p:ph type="body" idx="1"/>
          </p:nvPr>
        </p:nvSpPr>
        <p:spPr/>
        <p:txBody>
          <a:bodyPr/>
          <a:lstStyle/>
          <a:p>
            <a:r>
              <a:rPr lang="en-US" dirty="0" smtClean="0"/>
              <a:t>Categories</a:t>
            </a:r>
            <a:endParaRPr lang="en-US" dirty="0"/>
          </a:p>
        </p:txBody>
      </p:sp>
      <p:sp>
        <p:nvSpPr>
          <p:cNvPr id="6" name="Text Placeholder 5"/>
          <p:cNvSpPr>
            <a:spLocks noGrp="1"/>
          </p:cNvSpPr>
          <p:nvPr>
            <p:ph type="body" sz="quarter" idx="3"/>
          </p:nvPr>
        </p:nvSpPr>
        <p:spPr/>
        <p:txBody>
          <a:bodyPr/>
          <a:lstStyle/>
          <a:p>
            <a:r>
              <a:rPr lang="en-US" dirty="0" smtClean="0"/>
              <a:t>Method used</a:t>
            </a:r>
            <a:endParaRPr lang="en-US" dirty="0"/>
          </a:p>
        </p:txBody>
      </p:sp>
      <p:sp>
        <p:nvSpPr>
          <p:cNvPr id="7" name="Content Placeholder 6"/>
          <p:cNvSpPr>
            <a:spLocks noGrp="1"/>
          </p:cNvSpPr>
          <p:nvPr>
            <p:ph sz="quarter" idx="4"/>
          </p:nvPr>
        </p:nvSpPr>
        <p:spPr/>
        <p:txBody>
          <a:bodyPr>
            <a:normAutofit/>
          </a:bodyPr>
          <a:lstStyle/>
          <a:p>
            <a:r>
              <a:rPr lang="en-US" dirty="0" smtClean="0"/>
              <a:t>Direct </a:t>
            </a:r>
            <a:r>
              <a:rPr lang="en-US" i="1" dirty="0" smtClean="0"/>
              <a:t>T</a:t>
            </a:r>
            <a:r>
              <a:rPr lang="en-US" i="1" baseline="-25000" dirty="0" smtClean="0"/>
              <a:t>e</a:t>
            </a:r>
            <a:endParaRPr lang="en-US" dirty="0" smtClean="0"/>
          </a:p>
          <a:p>
            <a:pPr marL="956917">
              <a:spcBef>
                <a:spcPts val="0"/>
              </a:spcBef>
              <a:buNone/>
            </a:pPr>
            <a:r>
              <a:rPr lang="en-US" i="1" dirty="0" smtClean="0"/>
              <a:t>direct method</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TextBox 8"/>
          <p:cNvSpPr txBox="1"/>
          <p:nvPr/>
        </p:nvSpPr>
        <p:spPr>
          <a:xfrm>
            <a:off x="5483315" y="7122578"/>
            <a:ext cx="4437530" cy="272154"/>
          </a:xfrm>
          <a:prstGeom prst="rect">
            <a:avLst/>
          </a:prstGeom>
        </p:spPr>
        <p:txBody>
          <a:bodyPr wrap="square" lIns="101882" tIns="50941" rIns="101882" bIns="50941" rtlCol="0">
            <a:spAutoFit/>
          </a:bodyPr>
          <a:lstStyle/>
          <a:p>
            <a:pPr algn="r"/>
            <a:r>
              <a:rPr lang="en-US" sz="1100" i="1" dirty="0"/>
              <a:t>SDSS DR7 galaxy spectrum – www.sdss.org</a:t>
            </a:r>
          </a:p>
        </p:txBody>
      </p:sp>
      <p:sp>
        <p:nvSpPr>
          <p:cNvPr id="3" name="Rectangle 2"/>
          <p:cNvSpPr/>
          <p:nvPr/>
        </p:nvSpPr>
        <p:spPr>
          <a:xfrm>
            <a:off x="583971" y="3503243"/>
            <a:ext cx="2110752" cy="36576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energy_level_diagram-figure0.eps"/>
          <p:cNvPicPr>
            <a:picLocks noChangeAspect="1"/>
          </p:cNvPicPr>
          <p:nvPr/>
        </p:nvPicPr>
        <p:blipFill rotWithShape="1">
          <a:blip r:embed="rId3">
            <a:extLst>
              <a:ext uri="{28A0092B-C50C-407E-A947-70E740481C1C}">
                <a14:useLocalDpi xmlns:a14="http://schemas.microsoft.com/office/drawing/2010/main" val="0"/>
              </a:ext>
            </a:extLst>
          </a:blip>
          <a:srcRect r="52580"/>
          <a:stretch/>
        </p:blipFill>
        <p:spPr>
          <a:xfrm>
            <a:off x="583971" y="3478820"/>
            <a:ext cx="2110752" cy="3657600"/>
          </a:xfrm>
          <a:prstGeom prst="rect">
            <a:avLst/>
          </a:prstGeom>
          <a:ln w="38100" cap="sq">
            <a:solidFill>
              <a:srgbClr val="000000"/>
            </a:solidFill>
            <a:prstDash val="solid"/>
            <a:miter lim="800000"/>
          </a:ln>
          <a:effectLst/>
        </p:spPr>
      </p:pic>
      <p:sp>
        <p:nvSpPr>
          <p:cNvPr id="4" name="Title 3"/>
          <p:cNvSpPr>
            <a:spLocks noGrp="1"/>
          </p:cNvSpPr>
          <p:nvPr>
            <p:ph type="title"/>
          </p:nvPr>
        </p:nvSpPr>
        <p:spPr>
          <a:xfrm>
            <a:off x="384585" y="594360"/>
            <a:ext cx="8267045" cy="829416"/>
          </a:xfrm>
        </p:spPr>
        <p:txBody>
          <a:bodyPr>
            <a:normAutofit/>
          </a:bodyPr>
          <a:lstStyle/>
          <a:p>
            <a:r>
              <a:rPr lang="en-US" sz="4000" dirty="0" smtClean="0"/>
              <a:t>Spectroscopy reveals gas properties</a:t>
            </a:r>
            <a:endParaRPr lang="en-US" sz="4000" dirty="0"/>
          </a:p>
        </p:txBody>
      </p:sp>
      <p:sp>
        <p:nvSpPr>
          <p:cNvPr id="5" name="Content Placeholder 4"/>
          <p:cNvSpPr>
            <a:spLocks noGrp="1"/>
          </p:cNvSpPr>
          <p:nvPr>
            <p:ph idx="1"/>
          </p:nvPr>
        </p:nvSpPr>
        <p:spPr>
          <a:xfrm>
            <a:off x="583971" y="1677553"/>
            <a:ext cx="2747923" cy="1583484"/>
          </a:xfrm>
        </p:spPr>
        <p:txBody>
          <a:bodyPr>
            <a:normAutofit fontScale="85000" lnSpcReduction="10000"/>
          </a:bodyPr>
          <a:lstStyle/>
          <a:p>
            <a:pPr>
              <a:lnSpc>
                <a:spcPct val="120000"/>
              </a:lnSpc>
              <a:spcBef>
                <a:spcPts val="1000"/>
              </a:spcBef>
            </a:pPr>
            <a:r>
              <a:rPr lang="en-US" sz="2000" dirty="0" smtClean="0"/>
              <a:t>[OIII] is temperature-sensitive</a:t>
            </a:r>
          </a:p>
          <a:p>
            <a:pPr>
              <a:lnSpc>
                <a:spcPct val="120000"/>
              </a:lnSpc>
              <a:spcBef>
                <a:spcPts val="1000"/>
              </a:spcBef>
            </a:pPr>
            <a:r>
              <a:rPr lang="en-US" sz="2000" dirty="0" smtClean="0"/>
              <a:t>[SII] is sensitive to the electron number density</a:t>
            </a:r>
          </a:p>
        </p:txBody>
      </p:sp>
      <p:sp>
        <p:nvSpPr>
          <p:cNvPr id="7" name="TextBox 6"/>
          <p:cNvSpPr txBox="1"/>
          <p:nvPr/>
        </p:nvSpPr>
        <p:spPr>
          <a:xfrm>
            <a:off x="698255" y="7136420"/>
            <a:ext cx="2056032" cy="272154"/>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(2017a)</a:t>
            </a:r>
            <a:endParaRPr lang="en-US" sz="1100" i="1" dirty="0"/>
          </a:p>
        </p:txBody>
      </p:sp>
      <p:pic>
        <p:nvPicPr>
          <p:cNvPr id="8" name="Picture 7"/>
          <p:cNvPicPr>
            <a:picLocks noChangeAspect="1"/>
          </p:cNvPicPr>
          <p:nvPr/>
        </p:nvPicPr>
        <p:blipFill>
          <a:blip r:embed="rId4"/>
          <a:stretch>
            <a:fillRect/>
          </a:stretch>
        </p:blipFill>
        <p:spPr>
          <a:xfrm>
            <a:off x="3602293" y="1928402"/>
            <a:ext cx="6318552" cy="5208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Oval 9"/>
          <p:cNvSpPr/>
          <p:nvPr/>
        </p:nvSpPr>
        <p:spPr>
          <a:xfrm>
            <a:off x="4710258" y="6184995"/>
            <a:ext cx="104775" cy="221789"/>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292233" y="2665271"/>
            <a:ext cx="247650" cy="3775259"/>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296369" y="5820837"/>
            <a:ext cx="827778" cy="307777"/>
          </a:xfrm>
          <a:prstGeom prst="rect">
            <a:avLst/>
          </a:prstGeom>
          <a:noFill/>
        </p:spPr>
        <p:txBody>
          <a:bodyPr wrap="square" rtlCol="0">
            <a:spAutoFit/>
          </a:bodyPr>
          <a:lstStyle/>
          <a:p>
            <a:pPr algn="ctr"/>
            <a:r>
              <a:rPr lang="el-GR" sz="1400" dirty="0" smtClean="0">
                <a:solidFill>
                  <a:srgbClr val="FF0000"/>
                </a:solidFill>
              </a:rPr>
              <a:t>λ</a:t>
            </a:r>
            <a:r>
              <a:rPr lang="en-US" sz="1400" dirty="0" smtClean="0">
                <a:solidFill>
                  <a:srgbClr val="FF0000"/>
                </a:solidFill>
              </a:rPr>
              <a:t>4363</a:t>
            </a:r>
            <a:endParaRPr lang="en-US" sz="1400" dirty="0">
              <a:solidFill>
                <a:srgbClr val="FF0000"/>
              </a:solidFill>
            </a:endParaRPr>
          </a:p>
        </p:txBody>
      </p:sp>
      <p:sp>
        <p:nvSpPr>
          <p:cNvPr id="14" name="Oval 13"/>
          <p:cNvSpPr/>
          <p:nvPr/>
        </p:nvSpPr>
        <p:spPr>
          <a:xfrm rot="16200000">
            <a:off x="1436464" y="4643254"/>
            <a:ext cx="298900" cy="590552"/>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rot="16200000">
            <a:off x="1389478" y="5646998"/>
            <a:ext cx="432060" cy="1087516"/>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829954" y="6784250"/>
            <a:ext cx="1845162" cy="338328"/>
          </a:xfrm>
          <a:prstGeom prst="rect">
            <a:avLst/>
          </a:prstGeom>
          <a:solidFill>
            <a:srgbClr val="FFFFFF"/>
          </a:solidFill>
        </p:spPr>
        <p:txBody>
          <a:bodyPr wrap="square" rtlCol="0">
            <a:spAutoFit/>
          </a:bodyPr>
          <a:lstStyle/>
          <a:p>
            <a:pPr algn="ctr"/>
            <a:r>
              <a:rPr lang="en-US" sz="1800" dirty="0" smtClean="0"/>
              <a:t>Wavelength [</a:t>
            </a:r>
            <a:r>
              <a:rPr lang="en-US" sz="1800" dirty="0" err="1" smtClean="0"/>
              <a:t>Å</a:t>
            </a:r>
            <a:r>
              <a:rPr lang="en-US" sz="1800" dirty="0" smtClean="0"/>
              <a:t>]</a:t>
            </a:r>
            <a:endParaRPr lang="en-US" sz="1800" dirty="0"/>
          </a:p>
        </p:txBody>
      </p:sp>
      <p:sp>
        <p:nvSpPr>
          <p:cNvPr id="12" name="TextBox 11"/>
          <p:cNvSpPr txBox="1"/>
          <p:nvPr/>
        </p:nvSpPr>
        <p:spPr>
          <a:xfrm rot="16200000">
            <a:off x="2804648" y="4326766"/>
            <a:ext cx="1921366" cy="274320"/>
          </a:xfrm>
          <a:prstGeom prst="rect">
            <a:avLst/>
          </a:prstGeom>
          <a:solidFill>
            <a:srgbClr val="FFFFFF"/>
          </a:solidFill>
        </p:spPr>
        <p:txBody>
          <a:bodyPr wrap="square" rtlCol="0">
            <a:spAutoFit/>
          </a:bodyPr>
          <a:lstStyle/>
          <a:p>
            <a:pPr algn="ctr"/>
            <a:r>
              <a:rPr lang="en-US" sz="1800" dirty="0" smtClean="0"/>
              <a:t>Flux</a:t>
            </a:r>
            <a:endParaRPr lang="en-US" sz="1800" dirty="0"/>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Ratio of O</a:t>
            </a:r>
            <a:r>
              <a:rPr lang="en-US" baseline="30000" dirty="0" smtClean="0"/>
              <a:t>+</a:t>
            </a:r>
            <a:r>
              <a:rPr lang="en-US" dirty="0" smtClean="0"/>
              <a:t> to O</a:t>
            </a:r>
            <a:r>
              <a:rPr lang="en-US" baseline="30000" dirty="0" smtClean="0"/>
              <a:t>++</a:t>
            </a:r>
            <a:endParaRPr lang="en-US" dirty="0"/>
          </a:p>
        </p:txBody>
      </p:sp>
      <p:sp>
        <p:nvSpPr>
          <p:cNvPr id="6" name="Text Placeholder 5"/>
          <p:cNvSpPr>
            <a:spLocks noGrp="1"/>
          </p:cNvSpPr>
          <p:nvPr>
            <p:ph type="body" sz="half" idx="2"/>
          </p:nvPr>
        </p:nvSpPr>
        <p:spPr/>
        <p:txBody>
          <a:bodyPr/>
          <a:lstStyle/>
          <a:p>
            <a:r>
              <a:rPr lang="en-US" dirty="0" smtClean="0"/>
              <a:t>Low-metallicity galaxies dominated by O</a:t>
            </a:r>
            <a:r>
              <a:rPr lang="en-US" baseline="30000" dirty="0" smtClean="0"/>
              <a:t>+</a:t>
            </a:r>
            <a:r>
              <a:rPr lang="en-US" dirty="0" smtClean="0"/>
              <a:t> will be affected by an overestimate of the temperature in the low-ionization region.</a:t>
            </a:r>
            <a:endParaRPr lang="en-US" dirty="0"/>
          </a:p>
        </p:txBody>
      </p:sp>
      <p:pic>
        <p:nvPicPr>
          <p:cNvPr id="7" name="Picture 6" descr="1sig_I06_dwarf_SF_t3_OpOpp_Z12logOH.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713" y="243840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Connector 8"/>
          <p:cNvCxnSpPr/>
          <p:nvPr/>
        </p:nvCxnSpPr>
        <p:spPr>
          <a:xfrm>
            <a:off x="1850800" y="5374562"/>
            <a:ext cx="51729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3136293" y="2772469"/>
            <a:ext cx="0" cy="3965099"/>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136293" y="5374562"/>
            <a:ext cx="3887454" cy="1471423"/>
          </a:xfrm>
          <a:prstGeom prst="rect">
            <a:avLst/>
          </a:prstGeom>
          <a:solidFill>
            <a:schemeClr val="accent1">
              <a:alpha val="29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6466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Oxygen abundance</a:t>
            </a:r>
            <a:endParaRPr lang="en-US" dirty="0"/>
          </a:p>
        </p:txBody>
      </p:sp>
      <p:sp>
        <p:nvSpPr>
          <p:cNvPr id="3" name="Content Placeholder 2"/>
          <p:cNvSpPr>
            <a:spLocks noGrp="1"/>
          </p:cNvSpPr>
          <p:nvPr>
            <p:ph idx="1"/>
          </p:nvPr>
        </p:nvSpPr>
        <p:spPr>
          <a:xfrm>
            <a:off x="384586" y="2162055"/>
            <a:ext cx="7795260" cy="2771081"/>
          </a:xfrm>
        </p:spPr>
        <p:txBody>
          <a:bodyPr>
            <a:normAutofit/>
          </a:bodyPr>
          <a:lstStyle/>
          <a:p>
            <a:r>
              <a:rPr lang="en-US" dirty="0" smtClean="0"/>
              <a:t>Metallicity often described in terms of the oxygen abundance O/H</a:t>
            </a:r>
          </a:p>
          <a:p>
            <a:r>
              <a:rPr lang="en-US" dirty="0" smtClean="0"/>
              <a:t>Temperature from [OIII] line ratio</a:t>
            </a:r>
          </a:p>
          <a:p>
            <a:r>
              <a:rPr lang="en-US" dirty="0" smtClean="0"/>
              <a:t>Density from [SII] line ratio (=100 cm</a:t>
            </a:r>
            <a:r>
              <a:rPr lang="en-US" baseline="30000" dirty="0" smtClean="0"/>
              <a:t>-3</a:t>
            </a:r>
            <a:r>
              <a:rPr lang="en-US" dirty="0" smtClean="0"/>
              <a:t>)</a:t>
            </a:r>
          </a:p>
        </p:txBody>
      </p:sp>
      <p:sp>
        <p:nvSpPr>
          <p:cNvPr id="4" name="TextBox 3"/>
          <p:cNvSpPr txBox="1"/>
          <p:nvPr/>
        </p:nvSpPr>
        <p:spPr>
          <a:xfrm>
            <a:off x="1045431" y="5908922"/>
            <a:ext cx="6779723"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600" b="1" spc="150" dirty="0" err="1" smtClean="0">
                <a:ln w="11430"/>
                <a:solidFill>
                  <a:srgbClr val="F8F8F8"/>
                </a:solidFill>
                <a:effectLst>
                  <a:outerShdw blurRad="25400" algn="tl" rotWithShape="0">
                    <a:srgbClr val="000000">
                      <a:alpha val="43000"/>
                    </a:srgbClr>
                  </a:outerShdw>
                </a:effectLst>
              </a:rPr>
              <a:t>T</a:t>
            </a:r>
            <a:r>
              <a:rPr lang="en-US" sz="3600" b="1" spc="150" baseline="-25000" dirty="0" err="1" smtClean="0">
                <a:ln w="11430"/>
                <a:solidFill>
                  <a:srgbClr val="F8F8F8"/>
                </a:solidFill>
                <a:effectLst>
                  <a:outerShdw blurRad="25400" algn="tl" rotWithShape="0">
                    <a:srgbClr val="000000">
                      <a:alpha val="43000"/>
                    </a:srgbClr>
                  </a:outerShdw>
                </a:effectLst>
              </a:rPr>
              <a:t>e</a:t>
            </a:r>
            <a:r>
              <a:rPr lang="en-US" sz="3600" b="1" spc="150" dirty="0" smtClean="0">
                <a:ln w="11430"/>
                <a:solidFill>
                  <a:srgbClr val="F8F8F8"/>
                </a:solidFill>
                <a:effectLst>
                  <a:outerShdw blurRad="25400" algn="tl" rotWithShape="0">
                    <a:srgbClr val="000000">
                      <a:alpha val="43000"/>
                    </a:srgbClr>
                  </a:outerShdw>
                </a:effectLst>
              </a:rPr>
              <a:t> &amp; n</a:t>
            </a:r>
            <a:r>
              <a:rPr lang="en-US" sz="3600" b="1" spc="150" baseline="-25000" dirty="0" smtClean="0">
                <a:ln w="11430"/>
                <a:solidFill>
                  <a:srgbClr val="F8F8F8"/>
                </a:solidFill>
                <a:effectLst>
                  <a:outerShdw blurRad="25400" algn="tl" rotWithShape="0">
                    <a:srgbClr val="000000">
                      <a:alpha val="43000"/>
                    </a:srgbClr>
                  </a:outerShdw>
                </a:effectLst>
              </a:rPr>
              <a:t>e</a:t>
            </a:r>
            <a:r>
              <a:rPr lang="en-US" sz="3600" b="1" spc="150" dirty="0" smtClean="0">
                <a:ln w="11430"/>
                <a:solidFill>
                  <a:srgbClr val="F8F8F8"/>
                </a:solidFill>
                <a:effectLst>
                  <a:outerShdw blurRad="25400" algn="tl" rotWithShape="0">
                    <a:srgbClr val="000000">
                      <a:alpha val="43000"/>
                    </a:srgbClr>
                  </a:outerShdw>
                </a:effectLst>
              </a:rPr>
              <a:t> &amp; flux </a:t>
            </a:r>
            <a:r>
              <a:rPr lang="en-US" sz="3600" b="1" spc="150" dirty="0" smtClean="0">
                <a:ln w="11430"/>
                <a:solidFill>
                  <a:srgbClr val="F8F8F8"/>
                </a:solidFill>
                <a:effectLst>
                  <a:outerShdw blurRad="25400" algn="tl" rotWithShape="0">
                    <a:srgbClr val="000000">
                      <a:alpha val="43000"/>
                    </a:srgbClr>
                  </a:outerShdw>
                </a:effectLst>
                <a:sym typeface="Wingdings"/>
              </a:rPr>
              <a:t> abundance</a:t>
            </a:r>
            <a:endParaRPr lang="en-US" sz="3600" b="1" spc="150" dirty="0">
              <a:ln w="11430"/>
              <a:solidFill>
                <a:srgbClr val="F8F8F8"/>
              </a:solidFill>
              <a:effectLst>
                <a:outerShdw blurRad="25400" algn="tl" rotWithShape="0">
                  <a:srgbClr val="000000">
                    <a:alpha val="43000"/>
                  </a:srgbClr>
                </a:outerShd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7795260" cy="829416"/>
          </a:xfrm>
        </p:spPr>
        <p:txBody>
          <a:bodyPr>
            <a:normAutofit fontScale="90000"/>
          </a:bodyPr>
          <a:lstStyle/>
          <a:p>
            <a:r>
              <a:rPr lang="en-US" dirty="0" smtClean="0"/>
              <a:t>Accounting for ions of O &amp; N</a:t>
            </a:r>
            <a:endParaRPr lang="en-US" dirty="0"/>
          </a:p>
        </p:txBody>
      </p:sp>
      <p:sp>
        <p:nvSpPr>
          <p:cNvPr id="3" name="Content Placeholder 2"/>
          <p:cNvSpPr>
            <a:spLocks noGrp="1"/>
          </p:cNvSpPr>
          <p:nvPr>
            <p:ph idx="1"/>
          </p:nvPr>
        </p:nvSpPr>
        <p:spPr>
          <a:xfrm>
            <a:off x="384586" y="2555467"/>
            <a:ext cx="7795260" cy="3802673"/>
          </a:xfrm>
        </p:spPr>
        <p:txBody>
          <a:bodyPr/>
          <a:lstStyle/>
          <a:p>
            <a:r>
              <a:rPr lang="en-US" dirty="0" smtClean="0"/>
              <a:t>For oxygen, </a:t>
            </a:r>
          </a:p>
          <a:p>
            <a:endParaRPr lang="en-US" dirty="0"/>
          </a:p>
          <a:p>
            <a:r>
              <a:rPr lang="en-US" dirty="0" smtClean="0"/>
              <a:t>Can only observe N</a:t>
            </a:r>
            <a:r>
              <a:rPr lang="en-US" baseline="30000" dirty="0" smtClean="0"/>
              <a:t>+</a:t>
            </a:r>
            <a:r>
              <a:rPr lang="en-US" dirty="0" smtClean="0"/>
              <a:t> - must use an Ionization Correction Factor (ICF)</a:t>
            </a:r>
          </a:p>
          <a:p>
            <a:pPr marL="0" indent="0">
              <a:buNone/>
            </a:pPr>
            <a:endParaRPr lang="en-US" dirty="0" smtClean="0"/>
          </a:p>
        </p:txBody>
      </p:sp>
      <p:pic>
        <p:nvPicPr>
          <p:cNvPr id="6" name="Picture 5" descr="OH_eqn.png"/>
          <p:cNvPicPr>
            <a:picLocks noChangeAspect="1"/>
          </p:cNvPicPr>
          <p:nvPr/>
        </p:nvPicPr>
        <p:blipFill rotWithShape="1">
          <a:blip r:embed="rId2">
            <a:extLst>
              <a:ext uri="{BEBA8EAE-BF5A-486C-A8C5-ECC9F3942E4B}">
                <a14:imgProps xmlns:a14="http://schemas.microsoft.com/office/drawing/2010/main">
                  <a14:imgLayer r:embed="rId3">
                    <a14:imgEffect>
                      <a14:backgroundRemoval t="1504" b="100000" l="31667" r="67889">
                        <a14:foregroundMark x1="45111" y1="39850" x2="45111" y2="39850"/>
                        <a14:foregroundMark x1="49000" y1="14286" x2="49000" y2="14286"/>
                        <a14:foregroundMark x1="51556" y1="13534" x2="51556" y2="13534"/>
                        <a14:foregroundMark x1="59333" y1="30827" x2="59333" y2="30827"/>
                        <a14:foregroundMark x1="63556" y1="14286" x2="63556" y2="14286"/>
                        <a14:foregroundMark x1="35444" y1="38346" x2="35444" y2="38346"/>
                        <a14:foregroundMark x1="36667" y1="59398" x2="36667" y2="59398"/>
                        <a14:foregroundMark x1="41667" y1="54887" x2="41667" y2="54887"/>
                        <a14:foregroundMark x1="40667" y1="62406" x2="40667" y2="62406"/>
                        <a14:foregroundMark x1="40444" y1="54887" x2="40444" y2="54887"/>
                        <a14:foregroundMark x1="46556" y1="60150" x2="46556" y2="60150"/>
                        <a14:foregroundMark x1="47333" y1="84962" x2="47333" y2="84962"/>
                        <a14:foregroundMark x1="56222" y1="57143" x2="56222" y2="57143"/>
                        <a14:foregroundMark x1="62556" y1="60150" x2="62556" y2="60150"/>
                        <a14:foregroundMark x1="63778" y1="83459" x2="63778" y2="83459"/>
                      </a14:backgroundRemoval>
                    </a14:imgEffect>
                  </a14:imgLayer>
                </a14:imgProps>
              </a:ext>
              <a:ext uri="{28A0092B-C50C-407E-A947-70E740481C1C}">
                <a14:useLocalDpi xmlns:a14="http://schemas.microsoft.com/office/drawing/2010/main" val="0"/>
              </a:ext>
            </a:extLst>
          </a:blip>
          <a:srcRect l="31744" r="31862"/>
          <a:stretch/>
        </p:blipFill>
        <p:spPr>
          <a:xfrm>
            <a:off x="3233379" y="2990432"/>
            <a:ext cx="2196393" cy="918870"/>
          </a:xfrm>
          <a:prstGeom prst="rect">
            <a:avLst/>
          </a:prstGeom>
        </p:spPr>
      </p:pic>
      <p:pic>
        <p:nvPicPr>
          <p:cNvPr id="8" name="Picture 7" descr="ICF_eqn.png"/>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33296" r="66371">
                        <a14:foregroundMark x1="40178" y1="30303" x2="40178" y2="30303"/>
                        <a14:foregroundMark x1="39623" y1="60606" x2="39623" y2="60606"/>
                        <a14:foregroundMark x1="40067" y1="85606" x2="40067" y2="85606"/>
                        <a14:foregroundMark x1="43396" y1="54545" x2="43396" y2="54545"/>
                        <a14:foregroundMark x1="43729" y1="62121" x2="43729" y2="62121"/>
                        <a14:foregroundMark x1="46504" y1="59848" x2="46504" y2="59848"/>
                        <a14:foregroundMark x1="48724" y1="57576" x2="48724" y2="57576"/>
                        <a14:foregroundMark x1="52164" y1="68939" x2="52164" y2="68939"/>
                        <a14:foregroundMark x1="61820" y1="10606" x2="61820" y2="10606"/>
                        <a14:foregroundMark x1="62375" y1="14394" x2="62375" y2="14394"/>
                        <a14:foregroundMark x1="61487" y1="60606" x2="61487" y2="60606"/>
                        <a14:foregroundMark x1="61154" y1="84091" x2="61154" y2="84091"/>
                      </a14:backgroundRemoval>
                    </a14:imgEffect>
                  </a14:imgLayer>
                </a14:imgProps>
              </a:ext>
              <a:ext uri="{28A0092B-C50C-407E-A947-70E740481C1C}">
                <a14:useLocalDpi xmlns:a14="http://schemas.microsoft.com/office/drawing/2010/main" val="0"/>
              </a:ext>
            </a:extLst>
          </a:blip>
          <a:srcRect l="33670" r="33671"/>
          <a:stretch/>
        </p:blipFill>
        <p:spPr>
          <a:xfrm>
            <a:off x="3305384" y="5225638"/>
            <a:ext cx="1973153" cy="911962"/>
          </a:xfrm>
          <a:prstGeom prst="rect">
            <a:avLst/>
          </a:prstGeom>
        </p:spPr>
      </p:pic>
    </p:spTree>
    <p:extLst>
      <p:ext uri="{BB962C8B-B14F-4D97-AF65-F5344CB8AC3E}">
        <p14:creationId xmlns:p14="http://schemas.microsoft.com/office/powerpoint/2010/main" val="365278125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Yin07_comparison_fit-eps-converted-to.pdf"/>
          <p:cNvPicPr>
            <a:picLocks noChangeAspect="1"/>
          </p:cNvPicPr>
          <p:nvPr/>
        </p:nvPicPr>
        <p:blipFill rotWithShape="1">
          <a:blip r:embed="rId3">
            <a:extLst>
              <a:ext uri="{28A0092B-C50C-407E-A947-70E740481C1C}">
                <a14:useLocalDpi xmlns:a14="http://schemas.microsoft.com/office/drawing/2010/main" val="0"/>
              </a:ext>
            </a:extLst>
          </a:blip>
          <a:srcRect l="7352" r="8915"/>
          <a:stretch/>
        </p:blipFill>
        <p:spPr>
          <a:xfrm>
            <a:off x="1308725" y="1925386"/>
            <a:ext cx="5955084"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a:bodyPr>
          <a:lstStyle/>
          <a:p>
            <a:r>
              <a:rPr lang="en-US" sz="4400" dirty="0" smtClean="0"/>
              <a:t>Comparison to Yin et al. (2007)</a:t>
            </a:r>
            <a:endParaRPr lang="en-US" sz="4400" dirty="0"/>
          </a:p>
        </p:txBody>
      </p:sp>
    </p:spTree>
    <p:extLst>
      <p:ext uri="{BB962C8B-B14F-4D97-AF65-F5344CB8AC3E}">
        <p14:creationId xmlns:p14="http://schemas.microsoft.com/office/powerpoint/2010/main" val="2449902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n-US" dirty="0" smtClean="0"/>
              <a:t>Galaxy selection criteria</a:t>
            </a:r>
            <a:endParaRPr lang="en-US" dirty="0"/>
          </a:p>
        </p:txBody>
      </p:sp>
      <p:sp>
        <p:nvSpPr>
          <p:cNvPr id="13" name="Content Placeholder 12"/>
          <p:cNvSpPr>
            <a:spLocks noGrp="1"/>
          </p:cNvSpPr>
          <p:nvPr>
            <p:ph idx="1"/>
          </p:nvPr>
        </p:nvSpPr>
        <p:spPr>
          <a:xfrm>
            <a:off x="384586" y="1929380"/>
            <a:ext cx="7986616" cy="4089017"/>
          </a:xfrm>
        </p:spPr>
        <p:txBody>
          <a:bodyPr>
            <a:normAutofit fontScale="92500" lnSpcReduction="20000"/>
          </a:bodyPr>
          <a:lstStyle/>
          <a:p>
            <a:r>
              <a:rPr lang="en-US" dirty="0" smtClean="0"/>
              <a:t>Dwarf galaxies: </a:t>
            </a:r>
            <a:r>
              <a:rPr lang="en-US" i="1" dirty="0" err="1" smtClean="0"/>
              <a:t>M</a:t>
            </a:r>
            <a:r>
              <a:rPr lang="en-US" i="1" baseline="-25000" dirty="0" err="1" smtClean="0"/>
              <a:t>r</a:t>
            </a:r>
            <a:r>
              <a:rPr lang="en-US" dirty="0" smtClean="0"/>
              <a:t> &gt; -17</a:t>
            </a:r>
          </a:p>
          <a:p>
            <a:r>
              <a:rPr lang="en-US" i="1" dirty="0" smtClean="0"/>
              <a:t>z</a:t>
            </a:r>
            <a:r>
              <a:rPr lang="en-US" dirty="0" smtClean="0"/>
              <a:t>  &lt; 0.03: SDSS is a magnitude-limited survey</a:t>
            </a:r>
          </a:p>
          <a:p>
            <a:r>
              <a:rPr lang="en-US" dirty="0" smtClean="0"/>
              <a:t>Star-forming: ultraviolet photons are needed to excite interstellar gas</a:t>
            </a:r>
          </a:p>
          <a:p>
            <a:pPr lvl="1"/>
            <a:r>
              <a:rPr lang="en-US" dirty="0" smtClean="0"/>
              <a:t>All required lines must be emission lines</a:t>
            </a:r>
          </a:p>
          <a:p>
            <a:pPr lvl="1"/>
            <a:r>
              <a:rPr lang="en-US" dirty="0" smtClean="0"/>
              <a:t>Minimum 5σ detection of Hβ</a:t>
            </a:r>
          </a:p>
          <a:p>
            <a:pPr lvl="1"/>
            <a:r>
              <a:rPr lang="en-US" dirty="0" smtClean="0"/>
              <a:t>Minimum 1σ detection of [</a:t>
            </a:r>
            <a:r>
              <a:rPr lang="en-US" dirty="0" err="1" smtClean="0"/>
              <a:t>O</a:t>
            </a:r>
            <a:r>
              <a:rPr lang="en-US" cap="small" dirty="0" err="1" smtClean="0"/>
              <a:t>iii</a:t>
            </a:r>
            <a:r>
              <a:rPr lang="en-US" dirty="0" smtClean="0"/>
              <a:t>] λ4363</a:t>
            </a:r>
          </a:p>
          <a:p>
            <a:r>
              <a:rPr lang="en-US" dirty="0" err="1" smtClean="0"/>
              <a:t>T</a:t>
            </a:r>
            <a:r>
              <a:rPr lang="en-US" baseline="-25000" dirty="0" err="1" smtClean="0"/>
              <a:t>e</a:t>
            </a:r>
            <a:r>
              <a:rPr lang="en-US" dirty="0" smtClean="0"/>
              <a:t>(</a:t>
            </a:r>
            <a:r>
              <a:rPr lang="en-US" dirty="0" err="1" smtClean="0"/>
              <a:t>O</a:t>
            </a:r>
            <a:r>
              <a:rPr lang="en-US" cap="small" dirty="0" err="1" smtClean="0"/>
              <a:t>iii</a:t>
            </a:r>
            <a:r>
              <a:rPr lang="en-US" dirty="0" smtClean="0"/>
              <a:t>) &lt; 3x10</a:t>
            </a:r>
            <a:r>
              <a:rPr lang="en-US" baseline="30000" dirty="0" smtClean="0"/>
              <a:t>4</a:t>
            </a:r>
            <a:r>
              <a:rPr lang="en-US" dirty="0" smtClean="0"/>
              <a:t> K</a:t>
            </a:r>
          </a:p>
        </p:txBody>
      </p:sp>
      <p:sp>
        <p:nvSpPr>
          <p:cNvPr id="5" name="Content Placeholder 12"/>
          <p:cNvSpPr txBox="1">
            <a:spLocks/>
          </p:cNvSpPr>
          <p:nvPr/>
        </p:nvSpPr>
        <p:spPr>
          <a:xfrm>
            <a:off x="384586" y="6704329"/>
            <a:ext cx="7795261" cy="708237"/>
          </a:xfrm>
          <a:prstGeom prst="rect">
            <a:avLst/>
          </a:prstGeom>
          <a:solidFill>
            <a:schemeClr val="bg1">
              <a:lumMod val="85000"/>
              <a:alpha val="50000"/>
            </a:schemeClr>
          </a:solidFill>
          <a:ln w="38100">
            <a:solidFill>
              <a:schemeClr val="accent2"/>
            </a:solidFill>
          </a:ln>
        </p:spPr>
        <p:style>
          <a:lnRef idx="2">
            <a:schemeClr val="accent1"/>
          </a:lnRef>
          <a:fillRef idx="1">
            <a:schemeClr val="lt1"/>
          </a:fillRef>
          <a:effectRef idx="0">
            <a:schemeClr val="accent1"/>
          </a:effectRef>
          <a:fontRef idx="minor">
            <a:schemeClr val="dk1"/>
          </a:fontRef>
        </p:style>
        <p:txBody>
          <a:bodyPr vert="horz" lIns="101882" tIns="50941" rIns="101882" bIns="50941" rtlCol="0" anchor="ctr">
            <a:noAutofit/>
            <a:scene3d>
              <a:camera prst="orthographicFront"/>
              <a:lightRig rig="threePt" dir="t"/>
            </a:scene3d>
            <a:sp3d>
              <a:contourClr>
                <a:schemeClr val="bg1"/>
              </a:contourClr>
            </a:sp3d>
          </a:bodyPr>
          <a:lstStyle/>
          <a:p>
            <a:pPr marL="314845" indent="-314845" algn="ctr" defTabSz="1018824">
              <a:spcBef>
                <a:spcPts val="2674"/>
              </a:spcBef>
              <a:buClr>
                <a:schemeClr val="tx2"/>
              </a:buClr>
              <a:buSzPct val="100000"/>
              <a:defRPr/>
            </a:pP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993 </a:t>
            </a:r>
            <a:r>
              <a:rPr lang="en-US" sz="2500" b="1" dirty="0">
                <a:solidFill>
                  <a:schemeClr val="tx1">
                    <a:lumMod val="65000"/>
                    <a:lumOff val="35000"/>
                  </a:schemeClr>
                </a:solidFill>
                <a:effectLst>
                  <a:outerShdw blurRad="50800" dist="12700" dir="2700000" algn="tl" rotWithShape="0">
                    <a:schemeClr val="bg1">
                      <a:alpha val="40000"/>
                    </a:schemeClr>
                  </a:outerShdw>
                </a:effectLst>
              </a:rPr>
              <a:t>void dwarf galaxies &amp; </a:t>
            </a: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759 </a:t>
            </a:r>
            <a:r>
              <a:rPr lang="en-US" sz="2500" b="1" dirty="0">
                <a:solidFill>
                  <a:schemeClr val="tx1">
                    <a:lumMod val="65000"/>
                    <a:lumOff val="35000"/>
                  </a:schemeClr>
                </a:solidFill>
                <a:effectLst>
                  <a:outerShdw blurRad="50800" dist="12700" dir="2700000" algn="tl" rotWithShape="0">
                    <a:schemeClr val="bg1">
                      <a:alpha val="40000"/>
                    </a:schemeClr>
                  </a:outerShdw>
                </a:effectLst>
              </a:rPr>
              <a:t>wall dwarf galaxies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O/H abundance</a:t>
            </a:r>
            <a:endParaRPr lang="en-US" dirty="0"/>
          </a:p>
        </p:txBody>
      </p:sp>
      <p:sp>
        <p:nvSpPr>
          <p:cNvPr id="3" name="Content Placeholder 2"/>
          <p:cNvSpPr>
            <a:spLocks noGrp="1"/>
          </p:cNvSpPr>
          <p:nvPr>
            <p:ph type="body" idx="1"/>
          </p:nvPr>
        </p:nvSpPr>
        <p:spPr/>
        <p:txBody>
          <a:bodyPr>
            <a:normAutofit/>
          </a:bodyPr>
          <a:lstStyle/>
          <a:p>
            <a:r>
              <a:rPr lang="en-US" dirty="0" smtClean="0"/>
              <a:t>“Large-scale environmental dependence of gas-phase metallicity in dwarf galaxies”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67046" cy="829416"/>
          </a:xfrm>
        </p:spPr>
        <p:txBody>
          <a:bodyPr>
            <a:normAutofit fontScale="90000"/>
          </a:bodyPr>
          <a:lstStyle/>
          <a:p>
            <a:r>
              <a:rPr lang="en-US" sz="3400" b="1" dirty="0" smtClean="0"/>
              <a:t>Is there an environmental influence on the chemical evolution of dwarf galaxies?</a:t>
            </a:r>
            <a:endParaRPr lang="en-US" sz="3400" b="1" dirty="0"/>
          </a:p>
        </p:txBody>
      </p:sp>
      <p:sp>
        <p:nvSpPr>
          <p:cNvPr id="5" name="Content Placeholder 4"/>
          <p:cNvSpPr>
            <a:spLocks noGrp="1"/>
          </p:cNvSpPr>
          <p:nvPr>
            <p:ph idx="1"/>
          </p:nvPr>
        </p:nvSpPr>
        <p:spPr/>
        <p:txBody>
          <a:bodyPr anchor="ctr">
            <a:normAutofit/>
          </a:bodyPr>
          <a:lstStyle/>
          <a:p>
            <a:r>
              <a:rPr lang="en-US" dirty="0"/>
              <a:t>ΛCDM cosmology predicts </a:t>
            </a:r>
            <a:r>
              <a:rPr lang="en-US" dirty="0" smtClean="0"/>
              <a:t>galaxies to evolve differently based on their environment </a:t>
            </a:r>
            <a:r>
              <a:rPr lang="en-US" sz="1200" dirty="0" smtClean="0"/>
              <a:t>(</a:t>
            </a:r>
            <a:r>
              <a:rPr lang="en-US" sz="1200" dirty="0" err="1" smtClean="0"/>
              <a:t>Gottlöber</a:t>
            </a:r>
            <a:r>
              <a:rPr lang="en-US" sz="1200" dirty="0" smtClean="0"/>
              <a:t> </a:t>
            </a:r>
            <a:r>
              <a:rPr lang="en-US" sz="1200" dirty="0"/>
              <a:t>et al. 2003, Goldberg et al. 2005, Cen 2011</a:t>
            </a:r>
            <a:r>
              <a:rPr lang="en-US" sz="1200" dirty="0" smtClean="0"/>
              <a:t>)</a:t>
            </a:r>
          </a:p>
          <a:p>
            <a:endParaRPr lang="en-US" sz="1200" dirty="0" smtClean="0"/>
          </a:p>
          <a:p>
            <a:r>
              <a:rPr lang="en-US" dirty="0" smtClean="0"/>
              <a:t>Previous studies measured extremely low </a:t>
            </a:r>
            <a:r>
              <a:rPr lang="en-US" dirty="0" err="1" smtClean="0"/>
              <a:t>metallicities</a:t>
            </a:r>
            <a:r>
              <a:rPr lang="en-US" dirty="0" smtClean="0"/>
              <a:t> in some void galaxies </a:t>
            </a:r>
            <a:r>
              <a:rPr lang="en-US" sz="1200" dirty="0" smtClean="0"/>
              <a:t>(</a:t>
            </a:r>
            <a:r>
              <a:rPr lang="en-US" sz="1200" dirty="0" err="1" smtClean="0"/>
              <a:t>Pustilnik</a:t>
            </a:r>
            <a:r>
              <a:rPr lang="en-US" sz="1200" dirty="0" smtClean="0"/>
              <a:t> et al. 2006, Cooper et al. 2008, Deng 2011, </a:t>
            </a:r>
            <a:r>
              <a:rPr lang="en-US" sz="1200" dirty="0" err="1" smtClean="0"/>
              <a:t>Pustilnik</a:t>
            </a:r>
            <a:r>
              <a:rPr lang="en-US" sz="1200" dirty="0" smtClean="0"/>
              <a:t> et al. 2011, </a:t>
            </a:r>
            <a:r>
              <a:rPr lang="en-US" sz="1200" dirty="0" err="1" smtClean="0"/>
              <a:t>Pustilnik</a:t>
            </a:r>
            <a:r>
              <a:rPr lang="en-US" sz="1200" dirty="0" smtClean="0"/>
              <a:t> et al. 2013, </a:t>
            </a:r>
            <a:r>
              <a:rPr lang="en-US" sz="1200" dirty="0" err="1" smtClean="0"/>
              <a:t>Pustilnik</a:t>
            </a:r>
            <a:r>
              <a:rPr lang="en-US" sz="1200" dirty="0" smtClean="0"/>
              <a:t> 2014, </a:t>
            </a:r>
            <a:r>
              <a:rPr lang="en-US" sz="1200" dirty="0" err="1" smtClean="0"/>
              <a:t>Filho</a:t>
            </a:r>
            <a:r>
              <a:rPr lang="en-US" sz="1200" dirty="0" smtClean="0"/>
              <a:t> et al. 2015)</a:t>
            </a:r>
            <a:r>
              <a:rPr lang="en-US" dirty="0" smtClean="0"/>
              <a:t> – </a:t>
            </a:r>
            <a:r>
              <a:rPr lang="en-US" b="1" dirty="0"/>
              <a:t>I</a:t>
            </a:r>
            <a:r>
              <a:rPr lang="en-US" b="1" dirty="0" smtClean="0"/>
              <a:t>s this a pattern?</a:t>
            </a:r>
          </a:p>
        </p:txBody>
      </p:sp>
    </p:spTree>
    <p:extLst>
      <p:ext uri="{BB962C8B-B14F-4D97-AF65-F5344CB8AC3E}">
        <p14:creationId xmlns:p14="http://schemas.microsoft.com/office/powerpoint/2010/main" val="14905456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1sig_dwarf_SF_t3_12logO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668" y="3279553"/>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dwarf_SF_t3_12logO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970" y="207264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Metallicity dependence on large-scale environment</a:t>
            </a:r>
            <a:endParaRPr lang="en-US" dirty="0"/>
          </a:p>
        </p:txBody>
      </p:sp>
      <p:sp>
        <p:nvSpPr>
          <p:cNvPr id="7" name="TextBox 6"/>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8" name="TextBox 7"/>
          <p:cNvSpPr txBox="1"/>
          <p:nvPr/>
        </p:nvSpPr>
        <p:spPr>
          <a:xfrm>
            <a:off x="5789729" y="742324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42426"/>
            <a:ext cx="7795260" cy="829416"/>
          </a:xfrm>
        </p:spPr>
        <p:txBody>
          <a:bodyPr>
            <a:normAutofit/>
          </a:bodyPr>
          <a:lstStyle/>
          <a:p>
            <a:r>
              <a:rPr lang="en-US" sz="3300" dirty="0" smtClean="0"/>
              <a:t>O/H dependence for galaxies up through L</a:t>
            </a:r>
            <a:r>
              <a:rPr lang="en-US" sz="3300" baseline="-25000" dirty="0" smtClean="0"/>
              <a:t>*</a:t>
            </a:r>
            <a:endParaRPr lang="en-US" sz="3300" baseline="-25000" dirty="0"/>
          </a:p>
        </p:txBody>
      </p:sp>
      <p:pic>
        <p:nvPicPr>
          <p:cNvPr id="3" name="Picture 2" descr="1sig_dwarf_SF_t3_12logOH_his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634" y="1414260"/>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17-18_SF_t3_12logOH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712" y="1414260"/>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_t3_12logO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634" y="469454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19-20_SF_t3_12logOH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5712" y="469454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9" name="TextBox 8"/>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10" name="TextBox 9"/>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2" name="TextBox 11"/>
          <p:cNvSpPr txBox="1"/>
          <p:nvPr/>
        </p:nvSpPr>
        <p:spPr>
          <a:xfrm>
            <a:off x="432362"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72872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32362"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5" name="TextBox 14"/>
          <p:cNvSpPr txBox="1"/>
          <p:nvPr/>
        </p:nvSpPr>
        <p:spPr>
          <a:xfrm>
            <a:off x="472872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39345518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0sig_dwarf_SF_t3_12logO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322" y="3279994"/>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0sig_dwarf_SF_t3_12logO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24" y="207840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Metallicity dependence on large-scale environment</a:t>
            </a:r>
            <a:endParaRPr lang="en-US" dirty="0"/>
          </a:p>
        </p:txBody>
      </p:sp>
      <p:sp>
        <p:nvSpPr>
          <p:cNvPr id="5" name="TextBox 4"/>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of </a:t>
            </a:r>
            <a:r>
              <a:rPr lang="en-US" dirty="0" err="1" smtClean="0"/>
              <a:t>metallicities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49790125"/>
              </p:ext>
            </p:extLst>
          </p:nvPr>
        </p:nvGraphicFramePr>
        <p:xfrm>
          <a:off x="576998" y="3124345"/>
          <a:ext cx="7529060" cy="2773680"/>
        </p:xfrm>
        <a:graphic>
          <a:graphicData uri="http://schemas.openxmlformats.org/drawingml/2006/table">
            <a:tbl>
              <a:tblPr>
                <a:tableStyleId>{5C22544A-7EE6-4342-B048-85BDC9FD1C3A}</a:tableStyleId>
              </a:tblPr>
              <a:tblGrid>
                <a:gridCol w="1882265"/>
                <a:gridCol w="1882265"/>
                <a:gridCol w="1882265"/>
                <a:gridCol w="1882265"/>
              </a:tblGrid>
              <a:tr h="370840">
                <a:tc>
                  <a:txBody>
                    <a:bodyPr/>
                    <a:lstStyle/>
                    <a:p>
                      <a:pPr algn="ctr"/>
                      <a:endParaRPr lang="en-US" dirty="0"/>
                    </a:p>
                  </a:txBody>
                  <a:tcPr marL="95866" marR="95866"/>
                </a:tc>
                <a:tc>
                  <a:txBody>
                    <a:bodyPr/>
                    <a:lstStyle/>
                    <a:p>
                      <a:pPr algn="ctr"/>
                      <a:r>
                        <a:rPr lang="en-US" dirty="0" smtClean="0"/>
                        <a:t>Z &lt; 7.6</a:t>
                      </a:r>
                      <a:endParaRPr lang="en-US" dirty="0"/>
                    </a:p>
                  </a:txBody>
                  <a:tcPr marL="95866" marR="95866"/>
                </a:tc>
                <a:tc>
                  <a:txBody>
                    <a:bodyPr/>
                    <a:lstStyle/>
                    <a:p>
                      <a:pPr algn="ctr"/>
                      <a:r>
                        <a:rPr lang="en-US" dirty="0" smtClean="0"/>
                        <a:t>7.6 &lt; Z &lt; 8.2</a:t>
                      </a:r>
                      <a:endParaRPr lang="en-US" dirty="0"/>
                    </a:p>
                  </a:txBody>
                  <a:tcPr marL="95866" marR="95866"/>
                </a:tc>
                <a:tc>
                  <a:txBody>
                    <a:bodyPr/>
                    <a:lstStyle/>
                    <a:p>
                      <a:pPr algn="ctr"/>
                      <a:r>
                        <a:rPr lang="en-US" dirty="0" smtClean="0"/>
                        <a:t>Z &gt; 8.2</a:t>
                      </a:r>
                      <a:endParaRPr lang="en-US" dirty="0"/>
                    </a:p>
                  </a:txBody>
                  <a:tcPr marL="95866" marR="95866"/>
                </a:tc>
              </a:tr>
              <a:tr h="370840">
                <a:tc gridSpan="4">
                  <a:txBody>
                    <a:bodyPr/>
                    <a:lstStyle/>
                    <a:p>
                      <a:pPr algn="ctr"/>
                      <a:r>
                        <a:rPr lang="en-US" dirty="0" smtClean="0"/>
                        <a:t>1σ restriction on [OIII] λ4363</a:t>
                      </a:r>
                      <a:endParaRPr lang="en-US" dirty="0"/>
                    </a:p>
                  </a:txBody>
                  <a:tcPr marL="95866" marR="95866">
                    <a:solidFill>
                      <a:schemeClr val="accent1"/>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Void</a:t>
                      </a:r>
                      <a:endParaRPr lang="en-US" dirty="0"/>
                    </a:p>
                  </a:txBody>
                  <a:tcPr marL="95866" marR="95866">
                    <a:solidFill>
                      <a:schemeClr val="accent1">
                        <a:lumMod val="20000"/>
                        <a:lumOff val="80000"/>
                      </a:schemeClr>
                    </a:solidFill>
                  </a:tcPr>
                </a:tc>
                <a:tc>
                  <a:txBody>
                    <a:bodyPr/>
                    <a:lstStyle/>
                    <a:p>
                      <a:pPr algn="ctr"/>
                      <a:r>
                        <a:rPr lang="en-US" dirty="0" smtClean="0"/>
                        <a:t>9.52% (4)</a:t>
                      </a:r>
                      <a:endParaRPr lang="en-US" dirty="0"/>
                    </a:p>
                  </a:txBody>
                  <a:tcPr marL="95866" marR="95866">
                    <a:solidFill>
                      <a:schemeClr val="accent1">
                        <a:lumMod val="20000"/>
                        <a:lumOff val="80000"/>
                      </a:schemeClr>
                    </a:solidFill>
                  </a:tcPr>
                </a:tc>
                <a:tc>
                  <a:txBody>
                    <a:bodyPr/>
                    <a:lstStyle/>
                    <a:p>
                      <a:pPr algn="ctr"/>
                      <a:r>
                        <a:rPr lang="en-US" dirty="0" smtClean="0"/>
                        <a:t>66.67% (28)</a:t>
                      </a:r>
                      <a:endParaRPr lang="en-US" dirty="0"/>
                    </a:p>
                  </a:txBody>
                  <a:tcPr marL="95866" marR="95866">
                    <a:solidFill>
                      <a:schemeClr val="accent1">
                        <a:lumMod val="20000"/>
                        <a:lumOff val="80000"/>
                      </a:schemeClr>
                    </a:solidFill>
                  </a:tcPr>
                </a:tc>
                <a:tc>
                  <a:txBody>
                    <a:bodyPr/>
                    <a:lstStyle/>
                    <a:p>
                      <a:pPr algn="ctr"/>
                      <a:r>
                        <a:rPr lang="en-US" dirty="0" smtClean="0"/>
                        <a:t>23.81% (10)</a:t>
                      </a:r>
                      <a:endParaRPr lang="en-US" dirty="0"/>
                    </a:p>
                  </a:txBody>
                  <a:tcPr marL="95866" marR="95866">
                    <a:solidFill>
                      <a:schemeClr val="accent1">
                        <a:lumMod val="20000"/>
                        <a:lumOff val="80000"/>
                      </a:schemeClr>
                    </a:solidFill>
                  </a:tcPr>
                </a:tc>
              </a:tr>
              <a:tr h="370840">
                <a:tc>
                  <a:txBody>
                    <a:bodyPr/>
                    <a:lstStyle/>
                    <a:p>
                      <a:pPr algn="ctr"/>
                      <a:r>
                        <a:rPr lang="en-US" dirty="0" smtClean="0"/>
                        <a:t>Wall</a:t>
                      </a:r>
                      <a:endParaRPr lang="en-US" dirty="0"/>
                    </a:p>
                  </a:txBody>
                  <a:tcPr marL="95866" marR="95866">
                    <a:solidFill>
                      <a:schemeClr val="accent1">
                        <a:lumMod val="40000"/>
                        <a:lumOff val="60000"/>
                      </a:schemeClr>
                    </a:solidFill>
                  </a:tcPr>
                </a:tc>
                <a:tc>
                  <a:txBody>
                    <a:bodyPr/>
                    <a:lstStyle/>
                    <a:p>
                      <a:pPr algn="ctr"/>
                      <a:r>
                        <a:rPr lang="en-US" dirty="0" smtClean="0"/>
                        <a:t>19.10% (17)</a:t>
                      </a:r>
                      <a:endParaRPr lang="en-US" dirty="0"/>
                    </a:p>
                  </a:txBody>
                  <a:tcPr marL="95866" marR="95866">
                    <a:solidFill>
                      <a:schemeClr val="accent1">
                        <a:lumMod val="40000"/>
                        <a:lumOff val="60000"/>
                      </a:schemeClr>
                    </a:solidFill>
                  </a:tcPr>
                </a:tc>
                <a:tc>
                  <a:txBody>
                    <a:bodyPr/>
                    <a:lstStyle/>
                    <a:p>
                      <a:pPr algn="ctr"/>
                      <a:r>
                        <a:rPr lang="en-US" dirty="0" smtClean="0"/>
                        <a:t>59.55% (53)</a:t>
                      </a:r>
                      <a:endParaRPr lang="en-US" dirty="0"/>
                    </a:p>
                  </a:txBody>
                  <a:tcPr marL="95866" marR="95866">
                    <a:solidFill>
                      <a:schemeClr val="accent1">
                        <a:lumMod val="40000"/>
                        <a:lumOff val="60000"/>
                      </a:schemeClr>
                    </a:solidFill>
                  </a:tcPr>
                </a:tc>
                <a:tc>
                  <a:txBody>
                    <a:bodyPr/>
                    <a:lstStyle/>
                    <a:p>
                      <a:pPr algn="ctr"/>
                      <a:r>
                        <a:rPr lang="en-US" dirty="0" smtClean="0"/>
                        <a:t>21.35%</a:t>
                      </a:r>
                      <a:r>
                        <a:rPr lang="en-US" baseline="0" dirty="0" smtClean="0"/>
                        <a:t> (19)</a:t>
                      </a:r>
                      <a:endParaRPr lang="en-US" dirty="0"/>
                    </a:p>
                  </a:txBody>
                  <a:tcPr marL="95866" marR="95866">
                    <a:solidFill>
                      <a:schemeClr val="accent1">
                        <a:lumMod val="40000"/>
                        <a:lumOff val="60000"/>
                      </a:schemeClr>
                    </a:solidFill>
                  </a:tcPr>
                </a:tc>
              </a:tr>
              <a:tr h="370840">
                <a:tc gridSpan="4">
                  <a:txBody>
                    <a:bodyPr/>
                    <a:lstStyle/>
                    <a:p>
                      <a:pPr algn="ctr"/>
                      <a:r>
                        <a:rPr lang="en-US" dirty="0" smtClean="0"/>
                        <a:t>No restriction on [OIII] λ4363</a:t>
                      </a:r>
                      <a:endParaRPr lang="en-US" dirty="0"/>
                    </a:p>
                  </a:txBody>
                  <a:tcPr marL="95866" marR="95866">
                    <a:solidFill>
                      <a:srgbClr val="6283AD"/>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Void</a:t>
                      </a:r>
                      <a:endParaRPr lang="en-US" dirty="0"/>
                    </a:p>
                  </a:txBody>
                  <a:tcPr marL="95866" marR="95866">
                    <a:solidFill>
                      <a:schemeClr val="accent1">
                        <a:lumMod val="20000"/>
                        <a:lumOff val="80000"/>
                      </a:schemeClr>
                    </a:solidFill>
                  </a:tcPr>
                </a:tc>
                <a:tc>
                  <a:txBody>
                    <a:bodyPr/>
                    <a:lstStyle/>
                    <a:p>
                      <a:pPr algn="ctr"/>
                      <a:r>
                        <a:rPr lang="en-US" dirty="0" smtClean="0"/>
                        <a:t>13.33% (16)</a:t>
                      </a:r>
                      <a:endParaRPr lang="en-US" dirty="0"/>
                    </a:p>
                  </a:txBody>
                  <a:tcPr marL="95866" marR="95866">
                    <a:solidFill>
                      <a:schemeClr val="accent1">
                        <a:lumMod val="20000"/>
                        <a:lumOff val="80000"/>
                      </a:schemeClr>
                    </a:solidFill>
                  </a:tcPr>
                </a:tc>
                <a:tc>
                  <a:txBody>
                    <a:bodyPr/>
                    <a:lstStyle/>
                    <a:p>
                      <a:pPr algn="ctr"/>
                      <a:r>
                        <a:rPr lang="en-US" dirty="0" smtClean="0"/>
                        <a:t>45.83% (55)</a:t>
                      </a:r>
                      <a:endParaRPr lang="en-US" dirty="0"/>
                    </a:p>
                  </a:txBody>
                  <a:tcPr marL="95866" marR="95866">
                    <a:solidFill>
                      <a:schemeClr val="accent1">
                        <a:lumMod val="20000"/>
                        <a:lumOff val="80000"/>
                      </a:schemeClr>
                    </a:solidFill>
                  </a:tcPr>
                </a:tc>
                <a:tc>
                  <a:txBody>
                    <a:bodyPr/>
                    <a:lstStyle/>
                    <a:p>
                      <a:pPr algn="ctr"/>
                      <a:r>
                        <a:rPr lang="en-US" dirty="0" smtClean="0"/>
                        <a:t>40.83%</a:t>
                      </a:r>
                      <a:r>
                        <a:rPr lang="en-US" baseline="0" dirty="0" smtClean="0"/>
                        <a:t> (49)</a:t>
                      </a:r>
                      <a:endParaRPr lang="en-US" dirty="0"/>
                    </a:p>
                  </a:txBody>
                  <a:tcPr marL="95866" marR="95866">
                    <a:solidFill>
                      <a:schemeClr val="accent1">
                        <a:lumMod val="20000"/>
                        <a:lumOff val="80000"/>
                      </a:schemeClr>
                    </a:solidFill>
                  </a:tcPr>
                </a:tc>
              </a:tr>
              <a:tr h="370840">
                <a:tc>
                  <a:txBody>
                    <a:bodyPr/>
                    <a:lstStyle/>
                    <a:p>
                      <a:pPr algn="ctr"/>
                      <a:r>
                        <a:rPr lang="en-US" dirty="0" smtClean="0"/>
                        <a:t>Wall</a:t>
                      </a:r>
                      <a:endParaRPr lang="en-US" dirty="0"/>
                    </a:p>
                  </a:txBody>
                  <a:tcPr marL="95866" marR="95866">
                    <a:solidFill>
                      <a:srgbClr val="C0CDDE"/>
                    </a:solidFill>
                  </a:tcPr>
                </a:tc>
                <a:tc>
                  <a:txBody>
                    <a:bodyPr/>
                    <a:lstStyle/>
                    <a:p>
                      <a:pPr algn="ctr"/>
                      <a:r>
                        <a:rPr lang="en-US" dirty="0" smtClean="0"/>
                        <a:t>23.26% (60)</a:t>
                      </a:r>
                      <a:endParaRPr lang="en-US" dirty="0"/>
                    </a:p>
                  </a:txBody>
                  <a:tcPr marL="95866" marR="95866">
                    <a:solidFill>
                      <a:srgbClr val="C0CDDE"/>
                    </a:solidFill>
                  </a:tcPr>
                </a:tc>
                <a:tc>
                  <a:txBody>
                    <a:bodyPr/>
                    <a:lstStyle/>
                    <a:p>
                      <a:pPr algn="ctr"/>
                      <a:r>
                        <a:rPr lang="en-US" dirty="0" smtClean="0"/>
                        <a:t>46.12% (119)</a:t>
                      </a:r>
                      <a:endParaRPr lang="en-US" dirty="0"/>
                    </a:p>
                  </a:txBody>
                  <a:tcPr marL="95866" marR="95866">
                    <a:solidFill>
                      <a:srgbClr val="C0CDDE"/>
                    </a:solidFill>
                  </a:tcPr>
                </a:tc>
                <a:tc>
                  <a:txBody>
                    <a:bodyPr/>
                    <a:lstStyle/>
                    <a:p>
                      <a:pPr algn="ctr"/>
                      <a:r>
                        <a:rPr lang="en-US" dirty="0" smtClean="0"/>
                        <a:t>30.62% (79)</a:t>
                      </a:r>
                      <a:endParaRPr lang="en-US" dirty="0"/>
                    </a:p>
                  </a:txBody>
                  <a:tcPr marL="95866" marR="95866">
                    <a:solidFill>
                      <a:srgbClr val="C0CDDE"/>
                    </a:solidFill>
                  </a:tcPr>
                </a:tc>
              </a:tr>
            </a:tbl>
          </a:graphicData>
        </a:graphic>
      </p:graphicFrame>
      <p:sp>
        <p:nvSpPr>
          <p:cNvPr id="6" name="Text Placeholder 5"/>
          <p:cNvSpPr>
            <a:spLocks noGrp="1"/>
          </p:cNvSpPr>
          <p:nvPr>
            <p:ph type="body" sz="half" idx="2"/>
          </p:nvPr>
        </p:nvSpPr>
        <p:spPr/>
        <p:txBody>
          <a:bodyPr/>
          <a:lstStyle/>
          <a:p>
            <a:r>
              <a:rPr lang="en-US" dirty="0" smtClean="0"/>
              <a:t>There are more wall dwarf galaxies with low </a:t>
            </a:r>
            <a:r>
              <a:rPr lang="en-US" dirty="0" err="1" smtClean="0"/>
              <a:t>metallicities</a:t>
            </a:r>
            <a:r>
              <a:rPr lang="en-US" dirty="0" smtClean="0"/>
              <a:t> than void dwarf galaxies.</a:t>
            </a:r>
            <a:endParaRPr lang="en-US" dirty="0"/>
          </a:p>
        </p:txBody>
      </p:sp>
    </p:spTree>
    <p:extLst>
      <p:ext uri="{BB962C8B-B14F-4D97-AF65-F5344CB8AC3E}">
        <p14:creationId xmlns:p14="http://schemas.microsoft.com/office/powerpoint/2010/main" val="468423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Comparison to previously published values</a:t>
            </a:r>
            <a:endParaRPr lang="en-US" dirty="0"/>
          </a:p>
        </p:txBody>
      </p:sp>
      <p:pic>
        <p:nvPicPr>
          <p:cNvPr id="4" name="Picture 3" descr="1sig_dwarf_I06_SF_t3_T04comparison.eps"/>
          <p:cNvPicPr>
            <a:picLocks noChangeAspect="1"/>
          </p:cNvPicPr>
          <p:nvPr/>
        </p:nvPicPr>
        <p:blipFill rotWithShape="1">
          <a:blip r:embed="rId3">
            <a:extLst>
              <a:ext uri="{28A0092B-C50C-407E-A947-70E740481C1C}">
                <a14:useLocalDpi xmlns:a14="http://schemas.microsoft.com/office/drawing/2010/main" val="0"/>
              </a:ext>
            </a:extLst>
          </a:blip>
          <a:srcRect l="8331" r="10351"/>
          <a:stretch/>
        </p:blipFill>
        <p:spPr>
          <a:xfrm>
            <a:off x="1484254" y="2101809"/>
            <a:ext cx="5452847"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058683" y="728340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95817"/>
            <a:ext cx="7795260" cy="829416"/>
          </a:xfrm>
        </p:spPr>
        <p:txBody>
          <a:bodyPr>
            <a:normAutofit fontScale="90000"/>
          </a:bodyPr>
          <a:lstStyle/>
          <a:p>
            <a:r>
              <a:rPr lang="en-US" dirty="0" err="1" smtClean="0"/>
              <a:t>pyNeb</a:t>
            </a:r>
            <a:r>
              <a:rPr lang="en-US" dirty="0" smtClean="0"/>
              <a:t> comparison</a:t>
            </a:r>
            <a:endParaRPr lang="en-US" dirty="0"/>
          </a:p>
        </p:txBody>
      </p:sp>
      <p:pic>
        <p:nvPicPr>
          <p:cNvPr id="4" name="Picture 3" descr="I06vpyNeb_MPAJHU_rabsmag.eps"/>
          <p:cNvPicPr>
            <a:picLocks noChangeAspect="1"/>
          </p:cNvPicPr>
          <p:nvPr/>
        </p:nvPicPr>
        <p:blipFill>
          <a:blip r:embed="rId3"/>
          <a:stretch>
            <a:fillRect/>
          </a:stretch>
        </p:blipFill>
        <p:spPr>
          <a:xfrm>
            <a:off x="4482857" y="3409036"/>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I06vpyNeb_MPAJHU_rabsmag_Ne100.eps"/>
          <p:cNvPicPr>
            <a:picLocks noChangeAspect="1"/>
          </p:cNvPicPr>
          <p:nvPr/>
        </p:nvPicPr>
        <p:blipFill>
          <a:blip r:embed="rId4"/>
          <a:stretch>
            <a:fillRect/>
          </a:stretch>
        </p:blipFill>
        <p:spPr>
          <a:xfrm>
            <a:off x="384586" y="1602462"/>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012825" y="1662433"/>
            <a:ext cx="3470033" cy="348814"/>
          </a:xfrm>
          <a:prstGeom prst="rect">
            <a:avLst/>
          </a:prstGeom>
          <a:noFill/>
        </p:spPr>
        <p:txBody>
          <a:bodyPr wrap="square" lIns="101882" tIns="50941" rIns="101882" bIns="50941" rtlCol="0">
            <a:spAutoFit/>
          </a:bodyPr>
          <a:lstStyle/>
          <a:p>
            <a:pPr algn="ctr"/>
            <a:r>
              <a:rPr lang="en-US" sz="1600" dirty="0">
                <a:latin typeface="Arial"/>
                <a:cs typeface="Arial"/>
              </a:rPr>
              <a:t>N</a:t>
            </a:r>
            <a:r>
              <a:rPr lang="en-US" sz="1600" baseline="-25000" dirty="0">
                <a:latin typeface="Arial"/>
                <a:cs typeface="Arial"/>
              </a:rPr>
              <a:t>e</a:t>
            </a:r>
            <a:r>
              <a:rPr lang="en-US" sz="1600" dirty="0">
                <a:latin typeface="Arial"/>
                <a:cs typeface="Arial"/>
              </a:rPr>
              <a:t> = 100 cm</a:t>
            </a:r>
            <a:r>
              <a:rPr lang="en-US" sz="1600" baseline="30000" dirty="0">
                <a:latin typeface="Arial"/>
                <a:cs typeface="Arial"/>
              </a:rPr>
              <a:t>-3</a:t>
            </a:r>
            <a:endParaRPr lang="en-US" sz="1600" dirty="0">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10401"/>
            <a:ext cx="7795260" cy="829416"/>
          </a:xfrm>
        </p:spPr>
        <p:txBody>
          <a:bodyPr>
            <a:normAutofit/>
          </a:bodyPr>
          <a:lstStyle/>
          <a:p>
            <a:r>
              <a:rPr lang="en-US" sz="3600" dirty="0"/>
              <a:t>MPA-JHU </a:t>
            </a:r>
            <a:r>
              <a:rPr lang="en-US" sz="3600" dirty="0" err="1"/>
              <a:t>v</a:t>
            </a:r>
            <a:r>
              <a:rPr lang="en-US" sz="3600" dirty="0"/>
              <a:t>. SDSS DR12 pipeline data</a:t>
            </a:r>
          </a:p>
        </p:txBody>
      </p:sp>
      <p:pic>
        <p:nvPicPr>
          <p:cNvPr id="3" name="Picture 2" descr="SDSSdr12_MPAJHU_I06_rabsmag.eps"/>
          <p:cNvPicPr>
            <a:picLocks noChangeAspect="1"/>
          </p:cNvPicPr>
          <p:nvPr/>
        </p:nvPicPr>
        <p:blipFill>
          <a:blip r:embed="rId3"/>
          <a:srcRect l="9375" t="3226" r="7176" b="6647"/>
          <a:stretch>
            <a:fillRect/>
          </a:stretch>
        </p:blipFill>
        <p:spPr>
          <a:xfrm>
            <a:off x="384586" y="1727202"/>
            <a:ext cx="8652186" cy="5699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295765"/>
            <a:ext cx="7795260" cy="829416"/>
          </a:xfrm>
        </p:spPr>
        <p:txBody>
          <a:bodyPr>
            <a:normAutofit fontScale="90000"/>
          </a:bodyPr>
          <a:lstStyle/>
          <a:p>
            <a:r>
              <a:rPr lang="en-US" dirty="0" smtClean="0"/>
              <a:t>Mass-metallicity relation</a:t>
            </a:r>
            <a:endParaRPr lang="en-US" dirty="0"/>
          </a:p>
        </p:txBody>
      </p:sp>
      <p:pic>
        <p:nvPicPr>
          <p:cNvPr id="4" name="Picture 3" descr="MZ_1sig_I06_dwarf_SF_t3_pytho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846" y="1815571"/>
            <a:ext cx="6705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807028" y="6997171"/>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SFR_OH_1sig_I06_dwarf_SF_t3-eps-converted-to.pdf"/>
          <p:cNvPicPr>
            <a:picLocks noChangeAspect="1"/>
          </p:cNvPicPr>
          <p:nvPr/>
        </p:nvPicPr>
        <p:blipFill rotWithShape="1">
          <a:blip r:embed="rId3">
            <a:extLst>
              <a:ext uri="{28A0092B-C50C-407E-A947-70E740481C1C}">
                <a14:useLocalDpi xmlns:a14="http://schemas.microsoft.com/office/drawing/2010/main" val="0"/>
              </a:ext>
            </a:extLst>
          </a:blip>
          <a:srcRect r="2214"/>
          <a:stretch/>
        </p:blipFill>
        <p:spPr>
          <a:xfrm>
            <a:off x="4291604" y="1172891"/>
            <a:ext cx="5412631"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sSFR_OH_1sig_I06_dwarf_SF_t3-eps-converted-to.pdf"/>
          <p:cNvPicPr>
            <a:picLocks noChangeAspect="1"/>
          </p:cNvPicPr>
          <p:nvPr/>
        </p:nvPicPr>
        <p:blipFill rotWithShape="1">
          <a:blip r:embed="rId4">
            <a:extLst>
              <a:ext uri="{28A0092B-C50C-407E-A947-70E740481C1C}">
                <a14:useLocalDpi xmlns:a14="http://schemas.microsoft.com/office/drawing/2010/main" val="0"/>
              </a:ext>
            </a:extLst>
          </a:blip>
          <a:srcRect r="3084"/>
          <a:stretch/>
        </p:blipFill>
        <p:spPr>
          <a:xfrm>
            <a:off x="366942" y="3248579"/>
            <a:ext cx="5364481"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43475"/>
            <a:ext cx="7795260" cy="829416"/>
          </a:xfrm>
        </p:spPr>
        <p:txBody>
          <a:bodyPr>
            <a:noAutofit/>
          </a:bodyPr>
          <a:lstStyle/>
          <a:p>
            <a:r>
              <a:rPr lang="en-US" sz="4000" dirty="0"/>
              <a:t>Total (specific) star formation rate</a:t>
            </a:r>
          </a:p>
        </p:txBody>
      </p:sp>
      <p:sp>
        <p:nvSpPr>
          <p:cNvPr id="5" name="TextBox 4"/>
          <p:cNvSpPr txBox="1"/>
          <p:nvPr/>
        </p:nvSpPr>
        <p:spPr>
          <a:xfrm>
            <a:off x="5825816" y="5324188"/>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7" name="TextBox 6"/>
          <p:cNvSpPr txBox="1"/>
          <p:nvPr/>
        </p:nvSpPr>
        <p:spPr>
          <a:xfrm>
            <a:off x="1853004" y="739081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Dwarf galaxy distribution of (s)SFR</a:t>
            </a:r>
            <a:endParaRPr lang="en-US" sz="4200" dirty="0"/>
          </a:p>
        </p:txBody>
      </p:sp>
      <p:pic>
        <p:nvPicPr>
          <p:cNvPr id="4" name="Picture 3" descr="1sig_I06_SF_t3_sSFR_scaled.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403" y="3359154"/>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I06_SF_t3_SFR_scaled.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6" y="1672939"/>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Tree>
    <p:extLst>
      <p:ext uri="{BB962C8B-B14F-4D97-AF65-F5344CB8AC3E}">
        <p14:creationId xmlns:p14="http://schemas.microsoft.com/office/powerpoint/2010/main" val="12644548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Presentation overview</a:t>
            </a:r>
            <a:endParaRPr lang="en-US" dirty="0"/>
          </a:p>
        </p:txBody>
      </p:sp>
      <p:sp>
        <p:nvSpPr>
          <p:cNvPr id="6" name="Content Placeholder 5"/>
          <p:cNvSpPr>
            <a:spLocks noGrp="1"/>
          </p:cNvSpPr>
          <p:nvPr>
            <p:ph idx="1"/>
          </p:nvPr>
        </p:nvSpPr>
        <p:spPr/>
        <p:txBody>
          <a:bodyPr numCol="1" anchor="ctr">
            <a:normAutofit/>
          </a:bodyPr>
          <a:lstStyle/>
          <a:p>
            <a:r>
              <a:rPr lang="en-US" dirty="0" smtClean="0"/>
              <a:t>Data and environmental classification</a:t>
            </a:r>
          </a:p>
          <a:p>
            <a:r>
              <a:rPr lang="en-US" dirty="0" smtClean="0"/>
              <a:t>Analysis</a:t>
            </a:r>
          </a:p>
          <a:p>
            <a:pPr lvl="1"/>
            <a:r>
              <a:rPr lang="en-US" dirty="0" smtClean="0"/>
              <a:t>Direct T</a:t>
            </a:r>
            <a:r>
              <a:rPr lang="en-US" baseline="-25000" dirty="0" smtClean="0"/>
              <a:t>e</a:t>
            </a:r>
            <a:r>
              <a:rPr lang="en-US" dirty="0" smtClean="0"/>
              <a:t> method</a:t>
            </a:r>
          </a:p>
          <a:p>
            <a:pPr lvl="1"/>
            <a:r>
              <a:rPr lang="en-US" dirty="0" smtClean="0"/>
              <a:t>O</a:t>
            </a:r>
            <a:r>
              <a:rPr lang="en-US" baseline="30000" dirty="0" smtClean="0"/>
              <a:t>+</a:t>
            </a:r>
            <a:r>
              <a:rPr lang="en-US" dirty="0" smtClean="0"/>
              <a:t> approximation</a:t>
            </a:r>
          </a:p>
          <a:p>
            <a:r>
              <a:rPr lang="en-US" dirty="0" smtClean="0"/>
              <a:t>Results and interpretation</a:t>
            </a:r>
          </a:p>
          <a:p>
            <a:pPr lvl="1"/>
            <a:r>
              <a:rPr lang="en-US" dirty="0" smtClean="0"/>
              <a:t>O/H</a:t>
            </a:r>
          </a:p>
          <a:p>
            <a:pPr lvl="1"/>
            <a:r>
              <a:rPr lang="en-US" dirty="0" smtClean="0"/>
              <a:t>N/O</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_OH_1sig_I06_dwarf_SF_t3-eps-converted-to.pdf"/>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384587" y="1636363"/>
            <a:ext cx="5364479"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metallicity 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pic>
        <p:nvPicPr>
          <p:cNvPr id="9" name="Picture 8" descr="ur_OH_1sig_I06_dwarf_SF_t3-eps-converted-to.pdf"/>
          <p:cNvPicPr>
            <a:picLocks noChangeAspect="1"/>
          </p:cNvPicPr>
          <p:nvPr/>
        </p:nvPicPr>
        <p:blipFill rotWithShape="1">
          <a:blip r:embed="rId4">
            <a:extLst>
              <a:ext uri="{28A0092B-C50C-407E-A947-70E740481C1C}">
                <a14:useLocalDpi xmlns:a14="http://schemas.microsoft.com/office/drawing/2010/main" val="0"/>
              </a:ext>
            </a:extLst>
          </a:blip>
          <a:srcRect r="3084"/>
          <a:stretch/>
        </p:blipFill>
        <p:spPr>
          <a:xfrm>
            <a:off x="4285849"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Dwarf galaxy distribution of color</a:t>
            </a:r>
            <a:endParaRPr lang="en-US" sz="4400" dirty="0"/>
          </a:p>
        </p:txBody>
      </p:sp>
      <p:pic>
        <p:nvPicPr>
          <p:cNvPr id="3" name="Picture 2" descr="urHist_1sig_I06_dwarf_SF_t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395" y="1793733"/>
            <a:ext cx="7112000"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3959976" y="712773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extLst>
      <p:ext uri="{BB962C8B-B14F-4D97-AF65-F5344CB8AC3E}">
        <p14:creationId xmlns:p14="http://schemas.microsoft.com/office/powerpoint/2010/main" val="41997316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 abundance</a:t>
            </a:r>
            <a:endParaRPr lang="en-US" dirty="0"/>
          </a:p>
        </p:txBody>
      </p:sp>
      <p:sp>
        <p:nvSpPr>
          <p:cNvPr id="3" name="Text Placeholder 2"/>
          <p:cNvSpPr>
            <a:spLocks noGrp="1"/>
          </p:cNvSpPr>
          <p:nvPr>
            <p:ph type="body" idx="1"/>
          </p:nvPr>
        </p:nvSpPr>
        <p:spPr/>
        <p:txBody>
          <a:bodyPr/>
          <a:lstStyle/>
          <a:p>
            <a:r>
              <a:rPr lang="en-US" dirty="0" smtClean="0"/>
              <a:t>“Large-scale environmental dependence of the abundance ratio of nitrogen to oxygen in dwarf galaxies”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dwarf_SF_t3_12logN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811" y="328915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N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6" y="177517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Nitrogen abundance dependence on large-scale environment</a:t>
            </a:r>
          </a:p>
        </p:txBody>
      </p:sp>
      <p:sp>
        <p:nvSpPr>
          <p:cNvPr id="5" name="TextBox 4"/>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r>
              <a:rPr lang="en-US" sz="1300" i="1" dirty="0"/>
              <a:t>)</a:t>
            </a:r>
          </a:p>
        </p:txBody>
      </p:sp>
      <p:sp>
        <p:nvSpPr>
          <p:cNvPr id="6" name="TextBox 5"/>
          <p:cNvSpPr txBox="1"/>
          <p:nvPr/>
        </p:nvSpPr>
        <p:spPr>
          <a:xfrm>
            <a:off x="384587" y="592745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r>
              <a:rPr lang="en-US" sz="1300" i="1" dirty="0"/>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12logNH_his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318" y="4702602"/>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18-19_SF_t3_12logNH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86" y="4702602"/>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7-18_SF_t3_12logN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7318" y="142200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dwarf_SF_t3_12logNH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586" y="142200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267919"/>
            <a:ext cx="7795260" cy="829416"/>
          </a:xfrm>
        </p:spPr>
        <p:txBody>
          <a:bodyPr>
            <a:normAutofit/>
          </a:bodyPr>
          <a:lstStyle/>
          <a:p>
            <a:r>
              <a:rPr lang="en-US" sz="3200" dirty="0" smtClean="0"/>
              <a:t>N/H dependence for galaxies up through L</a:t>
            </a:r>
            <a:r>
              <a:rPr lang="en-US" sz="3200" baseline="-25000" dirty="0" smtClean="0"/>
              <a:t>*</a:t>
            </a:r>
            <a:endParaRPr lang="en-US" sz="3200" baseline="-25000" dirty="0"/>
          </a:p>
        </p:txBody>
      </p:sp>
      <p:sp>
        <p:nvSpPr>
          <p:cNvPr id="3" name="TextBox 2"/>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4" name="TextBox 3"/>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5" name="TextBox 4"/>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6" name="TextBox 5"/>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1" name="TextBox 10"/>
          <p:cNvSpPr txBox="1"/>
          <p:nvPr/>
        </p:nvSpPr>
        <p:spPr>
          <a:xfrm>
            <a:off x="494314"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2" name="TextBox 11"/>
          <p:cNvSpPr txBox="1"/>
          <p:nvPr/>
        </p:nvSpPr>
        <p:spPr>
          <a:xfrm>
            <a:off x="482704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94314"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82704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33959059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_dwarf_0-20_SF_t3_logNpOp_logNO_fit-eps-converted-to.pdf"/>
          <p:cNvPicPr>
            <a:picLocks noChangeAspect="1"/>
          </p:cNvPicPr>
          <p:nvPr/>
        </p:nvPicPr>
        <p:blipFill rotWithShape="1">
          <a:blip r:embed="rId3">
            <a:extLst>
              <a:ext uri="{28A0092B-C50C-407E-A947-70E740481C1C}">
                <a14:useLocalDpi xmlns:a14="http://schemas.microsoft.com/office/drawing/2010/main" val="0"/>
              </a:ext>
            </a:extLst>
          </a:blip>
          <a:srcRect r="2998"/>
          <a:stretch/>
        </p:blipFill>
        <p:spPr>
          <a:xfrm>
            <a:off x="1231962" y="1905531"/>
            <a:ext cx="6083710" cy="5184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N</a:t>
            </a:r>
            <a:r>
              <a:rPr lang="en-US" baseline="30000" dirty="0" smtClean="0"/>
              <a:t>+</a:t>
            </a:r>
            <a:r>
              <a:rPr lang="en-US" dirty="0" smtClean="0"/>
              <a:t>/O</a:t>
            </a:r>
            <a:r>
              <a:rPr lang="en-US" baseline="30000" dirty="0" smtClean="0"/>
              <a:t>+</a:t>
            </a:r>
            <a:r>
              <a:rPr lang="en-US" dirty="0" smtClean="0"/>
              <a:t> v. N/O</a:t>
            </a:r>
            <a:endParaRPr lang="en-US" dirty="0"/>
          </a:p>
        </p:txBody>
      </p:sp>
      <p:sp>
        <p:nvSpPr>
          <p:cNvPr id="5" name="TextBox 4"/>
          <p:cNvSpPr txBox="1"/>
          <p:nvPr/>
        </p:nvSpPr>
        <p:spPr>
          <a:xfrm>
            <a:off x="3437252" y="708713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r>
              <a:rPr lang="en-US" sz="1300" i="1" dirty="0"/>
              <a:t>)</a:t>
            </a:r>
          </a:p>
        </p:txBody>
      </p:sp>
    </p:spTree>
    <p:extLst>
      <p:ext uri="{BB962C8B-B14F-4D97-AF65-F5344CB8AC3E}">
        <p14:creationId xmlns:p14="http://schemas.microsoft.com/office/powerpoint/2010/main" val="9264510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dwarf_SF_t3_logNO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406" y="331046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logNO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6" y="1873529"/>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N/O dependence on large-scale environment</a:t>
            </a:r>
          </a:p>
        </p:txBody>
      </p:sp>
      <p:sp>
        <p:nvSpPr>
          <p:cNvPr id="5" name="TextBox 4"/>
          <p:cNvSpPr txBox="1"/>
          <p:nvPr/>
        </p:nvSpPr>
        <p:spPr>
          <a:xfrm>
            <a:off x="5791467" y="747266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(2016b)</a:t>
            </a:r>
          </a:p>
        </p:txBody>
      </p:sp>
      <p:sp>
        <p:nvSpPr>
          <p:cNvPr id="6" name="TextBox 5"/>
          <p:cNvSpPr txBox="1"/>
          <p:nvPr/>
        </p:nvSpPr>
        <p:spPr>
          <a:xfrm>
            <a:off x="384587" y="6018810"/>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(2016b)</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logNO_his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578" y="4699743"/>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18-19_SF_t3_logNO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91" y="4699743"/>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7-18_SF_t3_logNO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578" y="1429749"/>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dwarf_SF_t3_logNO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891" y="1429749"/>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253609"/>
            <a:ext cx="7795260" cy="829416"/>
          </a:xfrm>
        </p:spPr>
        <p:txBody>
          <a:bodyPr>
            <a:normAutofit/>
          </a:bodyPr>
          <a:lstStyle/>
          <a:p>
            <a:r>
              <a:rPr lang="en-US" sz="3100" dirty="0" smtClean="0"/>
              <a:t>Distribution of N/O for galaxies up through L*</a:t>
            </a:r>
            <a:endParaRPr lang="en-US" sz="3100" dirty="0"/>
          </a:p>
        </p:txBody>
      </p:sp>
      <p:sp>
        <p:nvSpPr>
          <p:cNvPr id="3" name="TextBox 2"/>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4" name="TextBox 3"/>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5" name="TextBox 4"/>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6" name="TextBox 5"/>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1" name="TextBox 10"/>
          <p:cNvSpPr txBox="1"/>
          <p:nvPr/>
        </p:nvSpPr>
        <p:spPr>
          <a:xfrm>
            <a:off x="432362"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2" name="TextBox 11"/>
          <p:cNvSpPr txBox="1"/>
          <p:nvPr/>
        </p:nvSpPr>
        <p:spPr>
          <a:xfrm>
            <a:off x="472872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32362"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72872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2000488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_dwarf_0-20_SF_t3_Z12logOH_logNO-eps-converted-to.pdf"/>
          <p:cNvPicPr>
            <a:picLocks noChangeAspect="1"/>
          </p:cNvPicPr>
          <p:nvPr/>
        </p:nvPicPr>
        <p:blipFill rotWithShape="1">
          <a:blip r:embed="rId3">
            <a:extLst>
              <a:ext uri="{28A0092B-C50C-407E-A947-70E740481C1C}">
                <a14:useLocalDpi xmlns:a14="http://schemas.microsoft.com/office/drawing/2010/main"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as predicted 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313291708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_dwarf_0-20_SF_t3_Z12logOH_N12logNH-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O/H – N/H relationship</a:t>
            </a:r>
            <a:endParaRPr lang="en-US" dirty="0"/>
          </a:p>
        </p:txBody>
      </p:sp>
      <p:sp>
        <p:nvSpPr>
          <p:cNvPr id="4" name="Text Placeholder 3"/>
          <p:cNvSpPr>
            <a:spLocks noGrp="1"/>
          </p:cNvSpPr>
          <p:nvPr>
            <p:ph type="body" sz="half" idx="2"/>
          </p:nvPr>
        </p:nvSpPr>
        <p:spPr/>
        <p:txBody>
          <a:bodyPr/>
          <a:lstStyle/>
          <a:p>
            <a:r>
              <a:rPr lang="en-US" dirty="0" smtClean="0"/>
              <a:t>Primary N production </a:t>
            </a:r>
            <a:r>
              <a:rPr lang="en-US" dirty="0" smtClean="0">
                <a:sym typeface="Wingdings"/>
              </a:rPr>
              <a:t> slope of 1 between O/H and N/H</a:t>
            </a:r>
          </a:p>
          <a:p>
            <a:pPr>
              <a:spcBef>
                <a:spcPts val="500"/>
              </a:spcBef>
            </a:pPr>
            <a:r>
              <a:rPr lang="en-US" dirty="0" smtClean="0">
                <a:sym typeface="Wingdings"/>
              </a:rPr>
              <a:t>Secondary N production  slope greater than 1</a:t>
            </a:r>
            <a:endParaRPr lang="en-US" dirty="0"/>
          </a:p>
        </p:txBody>
      </p:sp>
      <p:sp>
        <p:nvSpPr>
          <p:cNvPr id="6" name="TextBox 5"/>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28012637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cosmic web</a:t>
            </a:r>
            <a:endParaRPr lang="en-US" dirty="0"/>
          </a:p>
        </p:txBody>
      </p:sp>
      <p:pic>
        <p:nvPicPr>
          <p:cNvPr id="5" name="Picture Placeholder 4" descr="sdss_pie2.jpeg"/>
          <p:cNvPicPr>
            <a:picLocks noGrp="1" noChangeAspect="1"/>
          </p:cNvPicPr>
          <p:nvPr>
            <p:ph idx="1"/>
          </p:nvPr>
        </p:nvPicPr>
        <p:blipFill>
          <a:blip r:embed="rId3"/>
          <a:srcRect l="34" r="178"/>
          <a:stretch>
            <a:fillRect/>
          </a:stretch>
        </p:blipFill>
        <p:spPr>
          <a:xfrm>
            <a:off x="1826747" y="2203873"/>
            <a:ext cx="4942916" cy="5126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ontent Placeholder 2"/>
          <p:cNvSpPr>
            <a:spLocks noGrp="1"/>
          </p:cNvSpPr>
          <p:nvPr>
            <p:ph type="body" sz="half" idx="2"/>
          </p:nvPr>
        </p:nvSpPr>
        <p:spPr/>
        <p:txBody>
          <a:bodyPr/>
          <a:lstStyle/>
          <a:p>
            <a:r>
              <a:rPr lang="en-US" dirty="0" smtClean="0"/>
              <a:t>The large-scale structure of our universe is a non-uniform, sponge-like distribution of galaxies.</a:t>
            </a:r>
            <a:endParaRPr lang="en-US" dirty="0"/>
          </a:p>
        </p:txBody>
      </p:sp>
      <p:sp>
        <p:nvSpPr>
          <p:cNvPr id="7" name="TextBox 6"/>
          <p:cNvSpPr txBox="1"/>
          <p:nvPr/>
        </p:nvSpPr>
        <p:spPr>
          <a:xfrm>
            <a:off x="2169473" y="7330587"/>
            <a:ext cx="4600190" cy="272154"/>
          </a:xfrm>
          <a:prstGeom prst="rect">
            <a:avLst/>
          </a:prstGeom>
          <a:noFill/>
        </p:spPr>
        <p:txBody>
          <a:bodyPr wrap="square" lIns="101882" tIns="50941" rIns="101882" bIns="50941" rtlCol="0">
            <a:spAutoFit/>
          </a:bodyPr>
          <a:lstStyle/>
          <a:p>
            <a:pPr algn="r"/>
            <a:r>
              <a:rPr lang="en-US" sz="1100" i="1" dirty="0"/>
              <a:t>SDSS galaxy map – www.sdss.org</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MNO_1sig_I06_dwarf_0-20_SF_t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normAutofit fontScale="90000"/>
          </a:bodyPr>
          <a:lstStyle/>
          <a:p>
            <a:r>
              <a:rPr lang="en-US" dirty="0" smtClean="0"/>
              <a:t>Mass – log(N/O) relationship</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25116478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gr_NO_1sig_I06_dwarf_0-20_SF_t3-eps-converted-to.pdf"/>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4293324" y="3322578"/>
            <a:ext cx="5364479"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N/O 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pic>
        <p:nvPicPr>
          <p:cNvPr id="8" name="Picture 7" descr="ur_NO_1sig_I06_dwarf_0-20_SF_t3-eps-converted-to.pdf"/>
          <p:cNvPicPr>
            <a:picLocks noChangeAspect="1"/>
          </p:cNvPicPr>
          <p:nvPr/>
        </p:nvPicPr>
        <p:blipFill rotWithShape="1">
          <a:blip r:embed="rId4">
            <a:extLst>
              <a:ext uri="{28A0092B-C50C-407E-A947-70E740481C1C}">
                <a14:useLocalDpi xmlns:a14="http://schemas.microsoft.com/office/drawing/2010/main" val="0"/>
              </a:ext>
            </a:extLst>
          </a:blip>
          <a:srcRect r="2671"/>
          <a:stretch/>
        </p:blipFill>
        <p:spPr>
          <a:xfrm>
            <a:off x="384586" y="1636363"/>
            <a:ext cx="5387323"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63008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u-r_sSFR_dwarf_0-20_SF_t3-eps-converted-to.pdf"/>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4293323" y="1618826"/>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g-r_sSFR_dwarf_0-20_SF_t3-eps-converted-to.pdf"/>
          <p:cNvPicPr>
            <a:picLocks noChangeAspect="1"/>
          </p:cNvPicPr>
          <p:nvPr/>
        </p:nvPicPr>
        <p:blipFill rotWithShape="1">
          <a:blip r:embed="rId4">
            <a:extLst>
              <a:ext uri="{28A0092B-C50C-407E-A947-70E740481C1C}">
                <a14:useLocalDpi xmlns:a14="http://schemas.microsoft.com/office/drawing/2010/main" val="0"/>
              </a:ext>
            </a:extLst>
          </a:blip>
          <a:srcRect r="3084"/>
          <a:stretch/>
        </p:blipFill>
        <p:spPr>
          <a:xfrm>
            <a:off x="384586"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a:t>
            </a:r>
            <a:r>
              <a:rPr lang="en-US" dirty="0" err="1" smtClean="0"/>
              <a:t>sSFR</a:t>
            </a:r>
            <a:r>
              <a:rPr lang="en-US" dirty="0" smtClean="0"/>
              <a:t> relation</a:t>
            </a:r>
            <a:endParaRPr lang="en-US" dirty="0"/>
          </a:p>
        </p:txBody>
      </p:sp>
      <p:sp>
        <p:nvSpPr>
          <p:cNvPr id="5" name="TextBox 4"/>
          <p:cNvSpPr txBox="1"/>
          <p:nvPr/>
        </p:nvSpPr>
        <p:spPr>
          <a:xfrm>
            <a:off x="5786858" y="577020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7473954"/>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spTree>
    <p:extLst>
      <p:ext uri="{BB962C8B-B14F-4D97-AF65-F5344CB8AC3E}">
        <p14:creationId xmlns:p14="http://schemas.microsoft.com/office/powerpoint/2010/main" val="4263008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FR_NO_1sig_I06_dwarf_0-20_SF_t3-eps-converted-to.pdf"/>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384586"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sSFR_NO_1sig_I06_dwarf_0-20_SF_t3-eps-converted-to.pdf"/>
          <p:cNvPicPr>
            <a:picLocks noChangeAspect="1"/>
          </p:cNvPicPr>
          <p:nvPr/>
        </p:nvPicPr>
        <p:blipFill rotWithShape="1">
          <a:blip r:embed="rId4">
            <a:extLst>
              <a:ext uri="{28A0092B-C50C-407E-A947-70E740481C1C}">
                <a14:useLocalDpi xmlns:a14="http://schemas.microsoft.com/office/drawing/2010/main" val="0"/>
              </a:ext>
            </a:extLst>
          </a:blip>
          <a:srcRect r="2536"/>
          <a:stretch/>
        </p:blipFill>
        <p:spPr>
          <a:xfrm>
            <a:off x="4263006" y="1618826"/>
            <a:ext cx="5394797"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(s)SFR – N/O relation</a:t>
            </a:r>
            <a:endParaRPr lang="en-US" dirty="0"/>
          </a:p>
        </p:txBody>
      </p:sp>
      <p:sp>
        <p:nvSpPr>
          <p:cNvPr id="5" name="TextBox 4"/>
          <p:cNvSpPr txBox="1"/>
          <p:nvPr/>
        </p:nvSpPr>
        <p:spPr>
          <a:xfrm>
            <a:off x="5786858" y="577020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7473954"/>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spTree>
    <p:extLst>
      <p:ext uri="{BB962C8B-B14F-4D97-AF65-F5344CB8AC3E}">
        <p14:creationId xmlns:p14="http://schemas.microsoft.com/office/powerpoint/2010/main" val="3734922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t>
            </a:r>
            <a:r>
              <a:rPr lang="en-US" baseline="30000" dirty="0" smtClean="0"/>
              <a:t>+</a:t>
            </a:r>
            <a:r>
              <a:rPr lang="en-US" dirty="0" smtClean="0"/>
              <a:t> abundance approximation</a:t>
            </a:r>
            <a:endParaRPr lang="en-US" dirty="0"/>
          </a:p>
        </p:txBody>
      </p:sp>
      <p:sp>
        <p:nvSpPr>
          <p:cNvPr id="3" name="Text Placeholder 2"/>
          <p:cNvSpPr>
            <a:spLocks noGrp="1"/>
          </p:cNvSpPr>
          <p:nvPr>
            <p:ph type="body" idx="1"/>
          </p:nvPr>
        </p:nvSpPr>
        <p:spPr/>
        <p:txBody>
          <a:bodyPr/>
          <a:lstStyle/>
          <a:p>
            <a:r>
              <a:rPr lang="en-US" dirty="0" smtClean="0"/>
              <a:t>“Large-scale environmental dependence of chemical abundances in dwarf galaxies and implications for connecting star formation and halo mass”</a:t>
            </a:r>
          </a:p>
        </p:txBody>
      </p:sp>
    </p:spTree>
    <p:extLst>
      <p:ext uri="{BB962C8B-B14F-4D97-AF65-F5344CB8AC3E}">
        <p14:creationId xmlns:p14="http://schemas.microsoft.com/office/powerpoint/2010/main" val="19213177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Redshift</a:t>
            </a:r>
            <a:r>
              <a:rPr lang="en-US" dirty="0" smtClean="0"/>
              <a:t> &amp; a Spectrum</a:t>
            </a:r>
            <a:endParaRPr lang="en-US" dirty="0"/>
          </a:p>
        </p:txBody>
      </p:sp>
      <p:sp>
        <p:nvSpPr>
          <p:cNvPr id="76802" name="AutoShape 2" descr="data:image/png;base64,iVBORw0KGgoAAAANSUhEUgAABFsAAAH0CAYAAADi0iKUAAAgAElEQVR4Xu3cMYplBRCG0RoFMRE0F5ehmVtwDYKpqXtwEYKhWzFzDwamYq5IZ9IYDMzHq+nqYzz+991zK/oY5s34jwABAgQIECBAgAABAgQIECBAIBN4ky0ZIkCAAAECBAgQIECAAAECBAgQGLHFE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GaAhmUAAAvSSURBV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KPEvh+Zr6emQ9n5teZ+fFRD/YcAgQIECBAgMAjBcSWR2p7FgECBAgQeL0CT2Hlh2ev//PMfPt6Sbw5AQIECBAgcFVAbLn6Zb0XAQIECBB4vwR+n5nPn/2kf2bmo5n5+/36qX4NAQIECBAgQODdBMSWd/PzfxMgQIAAAQJvJ/DXzHzyP3/0s5n58+0m/CkCBAgQIECAwMsQEFtexnfyKwkQIECAwEsXePo3Wr589hJPf9vli5f+Yn4/AQIECBAgQOC5gNjiJggQIECAAIFHCHwzM7/MzMf/edh3M/PTIx7uGQQIECBAgACBRwqILY/U9iwCBAgQIPC6BT6dma9m5oOZ+W1m/njdHN6e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BdW/RD1r2QGc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6804" name="AutoShape 4" descr="data:image/png;base64,iVBORw0KGgoAAAANSUhEUgAABFsAAAH0CAYAAADi0iKUAAAgAElEQVR4Xu3cMYplBRCG0RoFMRE0F5ehmVtwDYKpqXtwEYKhWzFzDwamYq5IZ9IYDMzHq+nqYzz+991zK/oY5s34jwABAgQIECBAgAABAgQIECBAIBN4ky0ZIkCAAAECBAgQIECAAAECBAgQGLHFE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GaAhmUAAAvSSURBV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KPEvh+Zr6emQ9n5teZ+fFRD/YcAgQIECBAgMAjBcSWR2p7FgECBAgQeL0CT2Hlh2ev//PMfPt6Sbw5AQIECBAgcFVAbLn6Zb0XAQIECBB4vwR+n5nPn/2kf2bmo5n5+/36qX4NAQIECBAgQODdBMSWd/PzfxMgQIAAAQJvJ/DXzHzyP3/0s5n58+0m/CkCBAgQIECAwMsQEFtexnfyKwkQIECAwEsXePo3Wr589hJPf9vli5f+Yn4/AQIECBAgQOC5gNjiJggQIECAAIFHCHwzM7/MzMf/edh3M/PTIx7uGQQIECBAgACBRwqILY/U9iwCBAgQIPC6BT6dma9m5oOZ+W1m/njdHN6e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BdW/RD1r2QGc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6805" name="Picture 5"/>
          <p:cNvPicPr>
            <a:picLocks noChangeAspect="1" noChangeArrowheads="1"/>
          </p:cNvPicPr>
          <p:nvPr/>
        </p:nvPicPr>
        <p:blipFill>
          <a:blip r:embed="rId3"/>
          <a:srcRect l="8515" t="19952" r="23211" b="13942"/>
          <a:stretch>
            <a:fillRect/>
          </a:stretch>
        </p:blipFill>
        <p:spPr bwMode="auto">
          <a:xfrm>
            <a:off x="-1233920" y="2268421"/>
            <a:ext cx="8883233" cy="4835769"/>
          </a:xfrm>
          <a:prstGeom prst="rect">
            <a:avLst/>
          </a:prstGeom>
          <a:noFill/>
          <a:ln w="9525">
            <a:noFill/>
            <a:miter lim="800000"/>
            <a:headEnd/>
            <a:tailEnd/>
          </a:ln>
        </p:spPr>
      </p:pic>
      <p:sp useBgFill="1">
        <p:nvSpPr>
          <p:cNvPr id="7" name="Rectangle 6"/>
          <p:cNvSpPr/>
          <p:nvPr/>
        </p:nvSpPr>
        <p:spPr>
          <a:xfrm>
            <a:off x="1" y="2268421"/>
            <a:ext cx="1811220" cy="483576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8" name="Rectangle 7"/>
          <p:cNvSpPr/>
          <p:nvPr/>
        </p:nvSpPr>
        <p:spPr>
          <a:xfrm>
            <a:off x="7649313" y="2203873"/>
            <a:ext cx="2409087" cy="5568528"/>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811220" y="2268421"/>
            <a:ext cx="5838093" cy="4835769"/>
          </a:xfrm>
          <a:prstGeom prst="rect">
            <a:avLst/>
          </a:prstGeom>
          <a:noFill/>
          <a:ln w="76200">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half" idx="2"/>
          </p:nvPr>
        </p:nvSpPr>
        <p:spPr/>
        <p:txBody>
          <a:bodyPr/>
          <a:lstStyle/>
          <a:p>
            <a:r>
              <a:rPr lang="en-US" dirty="0" smtClean="0"/>
              <a:t>Different parts of a spectrum are visible depending on the galaxy’s </a:t>
            </a:r>
            <a:r>
              <a:rPr lang="en-US" dirty="0" err="1" smtClean="0"/>
              <a:t>redshift</a:t>
            </a:r>
            <a:r>
              <a:rPr lang="en-US" dirty="0" smtClean="0"/>
              <a:t>.</a:t>
            </a:r>
            <a:endParaRPr lang="en-US" dirty="0"/>
          </a:p>
        </p:txBody>
      </p:sp>
    </p:spTree>
    <p:extLst>
      <p:ext uri="{BB962C8B-B14F-4D97-AF65-F5344CB8AC3E}">
        <p14:creationId xmlns:p14="http://schemas.microsoft.com/office/powerpoint/2010/main" val="33429958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5000" fill="hold"/>
                                        <p:tgtEl>
                                          <p:spTgt spid="7680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t>
            </a:r>
            <a:r>
              <a:rPr lang="en-US" baseline="30000" dirty="0" smtClean="0"/>
              <a:t>+</a:t>
            </a:r>
            <a:r>
              <a:rPr lang="en-US" dirty="0" smtClean="0"/>
              <a:t> abundance approximation</a:t>
            </a:r>
            <a:endParaRPr lang="en-US" dirty="0"/>
          </a:p>
        </p:txBody>
      </p:sp>
      <p:sp>
        <p:nvSpPr>
          <p:cNvPr id="5" name="Text Placeholder 4"/>
          <p:cNvSpPr>
            <a:spLocks noGrp="1"/>
          </p:cNvSpPr>
          <p:nvPr>
            <p:ph type="body" sz="half" idx="2"/>
          </p:nvPr>
        </p:nvSpPr>
        <p:spPr/>
        <p:txBody>
          <a:bodyPr/>
          <a:lstStyle/>
          <a:p>
            <a:r>
              <a:rPr lang="en-US" dirty="0"/>
              <a:t>Developing a substitute for the [</a:t>
            </a:r>
            <a:r>
              <a:rPr lang="en-US" dirty="0" err="1"/>
              <a:t>O</a:t>
            </a:r>
            <a:r>
              <a:rPr lang="en-US" cap="small" dirty="0" err="1"/>
              <a:t>ii</a:t>
            </a:r>
            <a:r>
              <a:rPr lang="en-US" dirty="0"/>
              <a:t>] λ3727 doublet, we can now study SDSS dwarf galaxies at redshifts z &lt; </a:t>
            </a:r>
            <a:r>
              <a:rPr lang="en-US" dirty="0" smtClean="0"/>
              <a:t>0.02</a:t>
            </a:r>
            <a:endParaRPr lang="en-US" dirty="0"/>
          </a:p>
        </p:txBody>
      </p:sp>
      <p:pic>
        <p:nvPicPr>
          <p:cNvPr id="6" name="Picture 5"/>
          <p:cNvPicPr>
            <a:picLocks noChangeAspect="1"/>
          </p:cNvPicPr>
          <p:nvPr/>
        </p:nvPicPr>
        <p:blipFill>
          <a:blip r:embed="rId3"/>
          <a:stretch>
            <a:fillRect/>
          </a:stretch>
        </p:blipFill>
        <p:spPr>
          <a:xfrm>
            <a:off x="1551848" y="2040200"/>
            <a:ext cx="5517326"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onut 6"/>
          <p:cNvSpPr/>
          <p:nvPr/>
        </p:nvSpPr>
        <p:spPr>
          <a:xfrm>
            <a:off x="1681293" y="2154182"/>
            <a:ext cx="5258437" cy="5258437"/>
          </a:xfrm>
          <a:prstGeom prst="donut">
            <a:avLst>
              <a:gd name="adj" fmla="val 39802"/>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3790235" y="4263124"/>
            <a:ext cx="1040553" cy="1040553"/>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3967611" y="4440500"/>
            <a:ext cx="685800" cy="685800"/>
          </a:xfrm>
          <a:prstGeom prst="ellipse">
            <a:avLst/>
          </a:prstGeom>
          <a:solidFill>
            <a:srgbClr val="FFFF00">
              <a:alpha val="50000"/>
            </a:srgbClr>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55099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How is O</a:t>
            </a:r>
            <a:r>
              <a:rPr lang="en-US" baseline="30000" dirty="0" smtClean="0"/>
              <a:t>++</a:t>
            </a:r>
            <a:r>
              <a:rPr lang="en-US" dirty="0" smtClean="0"/>
              <a:t>/H related to O/H?</a:t>
            </a:r>
            <a:endParaRPr lang="en-US" dirty="0"/>
          </a:p>
        </p:txBody>
      </p:sp>
      <p:sp>
        <p:nvSpPr>
          <p:cNvPr id="12" name="Text Placeholder 11"/>
          <p:cNvSpPr>
            <a:spLocks noGrp="1"/>
          </p:cNvSpPr>
          <p:nvPr>
            <p:ph type="body" sz="half" idx="2"/>
          </p:nvPr>
        </p:nvSpPr>
        <p:spPr/>
        <p:txBody>
          <a:bodyPr/>
          <a:lstStyle/>
          <a:p>
            <a:r>
              <a:rPr lang="en-US" dirty="0" smtClean="0"/>
              <a:t>Different relationship for SF and AGN/composite galaxies</a:t>
            </a:r>
            <a:endParaRPr lang="en-US" dirty="0"/>
          </a:p>
        </p:txBody>
      </p:sp>
      <p:sp>
        <p:nvSpPr>
          <p:cNvPr id="7" name="TextBox 6"/>
          <p:cNvSpPr txBox="1"/>
          <p:nvPr/>
        </p:nvSpPr>
        <p:spPr>
          <a:xfrm>
            <a:off x="3157788" y="7236481"/>
            <a:ext cx="3878419" cy="313932"/>
          </a:xfrm>
          <a:prstGeom prst="rect">
            <a:avLst/>
          </a:prstGeom>
          <a:noFill/>
        </p:spPr>
        <p:txBody>
          <a:bodyPr wrap="square" lIns="101882" tIns="50941" rIns="101882" bIns="50941" rtlCol="0">
            <a:spAutoFit/>
          </a:bodyPr>
          <a:lstStyle/>
          <a:p>
            <a:pPr algn="r"/>
            <a:r>
              <a:rPr lang="en-US" sz="1300" i="1" dirty="0" smtClean="0"/>
              <a:t>Douglass et al. (2017)</a:t>
            </a:r>
            <a:endParaRPr lang="en-US" sz="1300" i="1" dirty="0"/>
          </a:p>
        </p:txBody>
      </p:sp>
      <p:pic>
        <p:nvPicPr>
          <p:cNvPr id="3" name="Picture 2" descr="Zlow_v_Zreal_1sig_I06_BPTclass_fits.eps"/>
          <p:cNvPicPr>
            <a:picLocks noChangeAspect="1"/>
          </p:cNvPicPr>
          <p:nvPr/>
        </p:nvPicPr>
        <p:blipFill rotWithShape="1">
          <a:blip r:embed="rId3">
            <a:extLst>
              <a:ext uri="{28A0092B-C50C-407E-A947-70E740481C1C}">
                <a14:useLocalDpi xmlns:a14="http://schemas.microsoft.com/office/drawing/2010/main" val="0"/>
              </a:ext>
            </a:extLst>
          </a:blip>
          <a:srcRect l="9298" r="11099"/>
          <a:stretch/>
        </p:blipFill>
        <p:spPr>
          <a:xfrm>
            <a:off x="1698395" y="2203873"/>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38150597"/>
              </p:ext>
            </p:extLst>
          </p:nvPr>
        </p:nvGraphicFramePr>
        <p:xfrm>
          <a:off x="306018" y="5725898"/>
          <a:ext cx="7971744" cy="1846749"/>
        </p:xfrm>
        <a:graphic>
          <a:graphicData uri="http://schemas.openxmlformats.org/drawingml/2006/table">
            <a:tbl>
              <a:tblPr firstRow="1" bandRow="1">
                <a:tableStyleId>{5DA37D80-6434-44D0-A028-1B22A696006F}</a:tableStyleId>
              </a:tblPr>
              <a:tblGrid>
                <a:gridCol w="1557951"/>
                <a:gridCol w="1953595"/>
                <a:gridCol w="2431547"/>
                <a:gridCol w="2028651"/>
              </a:tblGrid>
              <a:tr h="420285">
                <a:tc>
                  <a:txBody>
                    <a:bodyPr/>
                    <a:lstStyle/>
                    <a:p>
                      <a:pPr algn="ctr"/>
                      <a:endParaRPr lang="en-US" sz="2000" dirty="0"/>
                    </a:p>
                  </a:txBody>
                  <a:tcPr marL="100584" marR="100584" marT="51816" marB="51816" anchor="ctr"/>
                </a:tc>
                <a:tc>
                  <a:txBody>
                    <a:bodyPr/>
                    <a:lstStyle/>
                    <a:p>
                      <a:pPr algn="ctr"/>
                      <a:r>
                        <a:rPr lang="en-US" sz="2000" dirty="0" smtClean="0">
                          <a:solidFill>
                            <a:srgbClr val="0092D2"/>
                          </a:solidFill>
                        </a:rPr>
                        <a:t>Star-forming (dwarf)</a:t>
                      </a:r>
                      <a:endParaRPr lang="en-US" sz="2000" dirty="0">
                        <a:solidFill>
                          <a:srgbClr val="0092D2"/>
                        </a:solidFill>
                      </a:endParaRPr>
                    </a:p>
                  </a:txBody>
                  <a:tcPr marL="100584" marR="100584" marT="51816" marB="51816" anchor="ctr"/>
                </a:tc>
                <a:tc>
                  <a:txBody>
                    <a:bodyPr/>
                    <a:lstStyle/>
                    <a:p>
                      <a:pPr algn="ctr"/>
                      <a:r>
                        <a:rPr lang="en-US" sz="2000" dirty="0" smtClean="0">
                          <a:solidFill>
                            <a:srgbClr val="0092D2"/>
                          </a:solidFill>
                        </a:rPr>
                        <a:t>Star-forming</a:t>
                      </a:r>
                      <a:endParaRPr lang="en-US" sz="2000" dirty="0">
                        <a:solidFill>
                          <a:srgbClr val="0092D2"/>
                        </a:solidFill>
                      </a:endParaRPr>
                    </a:p>
                  </a:txBody>
                  <a:tcPr marL="100584" marR="100584" marT="51816" marB="51816" anchor="ctr"/>
                </a:tc>
                <a:tc>
                  <a:txBody>
                    <a:bodyPr/>
                    <a:lstStyle/>
                    <a:p>
                      <a:pPr algn="ctr"/>
                      <a:r>
                        <a:rPr lang="en-US" sz="2000" dirty="0" smtClean="0">
                          <a:solidFill>
                            <a:srgbClr val="FF00FF"/>
                          </a:solidFill>
                        </a:rPr>
                        <a:t>AGN &amp; composite</a:t>
                      </a:r>
                      <a:endParaRPr lang="en-US" sz="2000" dirty="0">
                        <a:solidFill>
                          <a:srgbClr val="FF00FF"/>
                        </a:solidFill>
                      </a:endParaRPr>
                    </a:p>
                  </a:txBody>
                  <a:tcPr marL="100584" marR="100584" marT="51816" marB="51816" anchor="ctr"/>
                </a:tc>
              </a:tr>
              <a:tr h="420285">
                <a:tc>
                  <a:txBody>
                    <a:bodyPr/>
                    <a:lstStyle/>
                    <a:p>
                      <a:r>
                        <a:rPr lang="en-US" sz="2000" dirty="0" smtClean="0">
                          <a:solidFill>
                            <a:schemeClr val="tx1">
                              <a:lumMod val="75000"/>
                              <a:lumOff val="25000"/>
                            </a:schemeClr>
                          </a:solidFill>
                        </a:rPr>
                        <a:t>Slope</a:t>
                      </a:r>
                      <a:endParaRPr lang="en-US" sz="2000" dirty="0">
                        <a:solidFill>
                          <a:schemeClr val="tx1">
                            <a:lumMod val="75000"/>
                            <a:lumOff val="25000"/>
                          </a:schemeClr>
                        </a:solidFill>
                      </a:endParaRPr>
                    </a:p>
                  </a:txBody>
                  <a:tcPr marL="100584" marR="100584" marT="51816" marB="51816"/>
                </a:tc>
                <a:tc>
                  <a:txBody>
                    <a:bodyPr/>
                    <a:lstStyle/>
                    <a:p>
                      <a:r>
                        <a:rPr lang="en-US" sz="2000" dirty="0" smtClean="0">
                          <a:solidFill>
                            <a:srgbClr val="0092D2"/>
                          </a:solidFill>
                        </a:rPr>
                        <a:t>0.84 ± 0.013</a:t>
                      </a:r>
                      <a:endParaRPr lang="en-US" sz="2000" dirty="0">
                        <a:solidFill>
                          <a:srgbClr val="0092D2"/>
                        </a:solidFill>
                      </a:endParaRPr>
                    </a:p>
                  </a:txBody>
                  <a:tcPr marL="100584" marR="100584" marT="51816" marB="51816"/>
                </a:tc>
                <a:tc>
                  <a:txBody>
                    <a:bodyPr/>
                    <a:lstStyle/>
                    <a:p>
                      <a:r>
                        <a:rPr lang="en-US" sz="2000" dirty="0" smtClean="0">
                          <a:solidFill>
                            <a:srgbClr val="0092D2"/>
                          </a:solidFill>
                        </a:rPr>
                        <a:t>0.824 ± 0.0010</a:t>
                      </a:r>
                      <a:endParaRPr lang="en-US" sz="2000" dirty="0">
                        <a:solidFill>
                          <a:srgbClr val="0092D2"/>
                        </a:solidFill>
                      </a:endParaRPr>
                    </a:p>
                  </a:txBody>
                  <a:tcPr marL="100584" marR="100584" marT="51816" marB="51816"/>
                </a:tc>
                <a:tc>
                  <a:txBody>
                    <a:bodyPr/>
                    <a:lstStyle/>
                    <a:p>
                      <a:r>
                        <a:rPr lang="en-US" sz="2000" dirty="0" smtClean="0">
                          <a:solidFill>
                            <a:srgbClr val="FF00FF"/>
                          </a:solidFill>
                        </a:rPr>
                        <a:t>0.764</a:t>
                      </a:r>
                      <a:r>
                        <a:rPr lang="en-US" sz="2000" baseline="0" dirty="0" smtClean="0">
                          <a:solidFill>
                            <a:srgbClr val="FF00FF"/>
                          </a:solidFill>
                        </a:rPr>
                        <a:t> ± 0.0035</a:t>
                      </a:r>
                      <a:endParaRPr lang="en-US" sz="2000" dirty="0">
                        <a:solidFill>
                          <a:srgbClr val="FF00FF"/>
                        </a:solidFill>
                      </a:endParaRPr>
                    </a:p>
                  </a:txBody>
                  <a:tcPr marL="100584" marR="100584" marT="51816" marB="51816"/>
                </a:tc>
              </a:tr>
              <a:tr h="420285">
                <a:tc>
                  <a:txBody>
                    <a:bodyPr/>
                    <a:lstStyle/>
                    <a:p>
                      <a:r>
                        <a:rPr lang="en-US" sz="2000" dirty="0" smtClean="0">
                          <a:solidFill>
                            <a:schemeClr val="tx1">
                              <a:lumMod val="75000"/>
                              <a:lumOff val="25000"/>
                            </a:schemeClr>
                          </a:solidFill>
                        </a:rPr>
                        <a:t>y-intercept [log(ICF)]</a:t>
                      </a:r>
                      <a:endParaRPr lang="en-US" sz="2000" dirty="0">
                        <a:solidFill>
                          <a:schemeClr val="tx1">
                            <a:lumMod val="75000"/>
                            <a:lumOff val="25000"/>
                          </a:schemeClr>
                        </a:solidFill>
                      </a:endParaRPr>
                    </a:p>
                  </a:txBody>
                  <a:tcPr marL="100584" marR="100584" marT="51816" marB="51816" anchor="ctr"/>
                </a:tc>
                <a:tc>
                  <a:txBody>
                    <a:bodyPr/>
                    <a:lstStyle/>
                    <a:p>
                      <a:r>
                        <a:rPr lang="en-US" sz="2000" dirty="0" smtClean="0">
                          <a:solidFill>
                            <a:srgbClr val="0092D2"/>
                          </a:solidFill>
                        </a:rPr>
                        <a:t>1.61 ± 0.094</a:t>
                      </a:r>
                      <a:endParaRPr lang="en-US" sz="2000" dirty="0">
                        <a:solidFill>
                          <a:srgbClr val="0092D2"/>
                        </a:solidFill>
                      </a:endParaRPr>
                    </a:p>
                  </a:txBody>
                  <a:tcPr marL="100584" marR="100584" marT="51816" marB="51816" anchor="ctr"/>
                </a:tc>
                <a:tc>
                  <a:txBody>
                    <a:bodyPr/>
                    <a:lstStyle/>
                    <a:p>
                      <a:r>
                        <a:rPr lang="en-US" sz="2000" dirty="0" smtClean="0">
                          <a:solidFill>
                            <a:srgbClr val="0092D2"/>
                          </a:solidFill>
                        </a:rPr>
                        <a:t>1.787 ± 0.0065</a:t>
                      </a:r>
                      <a:endParaRPr lang="en-US" sz="2000" dirty="0">
                        <a:solidFill>
                          <a:srgbClr val="0092D2"/>
                        </a:solidFill>
                      </a:endParaRPr>
                    </a:p>
                  </a:txBody>
                  <a:tcPr marL="100584" marR="100584" marT="51816" marB="51816" anchor="ctr"/>
                </a:tc>
                <a:tc>
                  <a:txBody>
                    <a:bodyPr/>
                    <a:lstStyle/>
                    <a:p>
                      <a:r>
                        <a:rPr lang="en-US" sz="2000" dirty="0" smtClean="0">
                          <a:solidFill>
                            <a:srgbClr val="FF00FF"/>
                          </a:solidFill>
                        </a:rPr>
                        <a:t>2.05 ± 0.023</a:t>
                      </a:r>
                      <a:endParaRPr lang="en-US" sz="2000" dirty="0">
                        <a:solidFill>
                          <a:srgbClr val="FF00FF"/>
                        </a:solidFill>
                      </a:endParaRPr>
                    </a:p>
                  </a:txBody>
                  <a:tcPr marL="100584" marR="100584" marT="51816" marB="51816" anchor="ctr"/>
                </a:tc>
              </a:tr>
            </a:tbl>
          </a:graphicData>
        </a:graphic>
      </p:graphicFrame>
      <p:sp>
        <p:nvSpPr>
          <p:cNvPr id="6" name="TextBox 5"/>
          <p:cNvSpPr txBox="1"/>
          <p:nvPr/>
        </p:nvSpPr>
        <p:spPr>
          <a:xfrm>
            <a:off x="3088934" y="5259191"/>
            <a:ext cx="3878419" cy="313932"/>
          </a:xfrm>
          <a:prstGeom prst="rect">
            <a:avLst/>
          </a:prstGeom>
          <a:noFill/>
        </p:spPr>
        <p:txBody>
          <a:bodyPr wrap="square" lIns="101882" tIns="50941" rIns="101882" bIns="50941" rtlCol="0">
            <a:spAutoFit/>
          </a:bodyPr>
          <a:lstStyle/>
          <a:p>
            <a:pPr algn="r"/>
            <a:r>
              <a:rPr lang="en-US" sz="1300" i="1" dirty="0"/>
              <a:t>Douglass </a:t>
            </a:r>
            <a:r>
              <a:rPr lang="en-US" sz="1300" i="1" dirty="0" smtClean="0"/>
              <a:t>et. al </a:t>
            </a:r>
            <a:r>
              <a:rPr lang="en-US" sz="1300" i="1" dirty="0"/>
              <a:t>(</a:t>
            </a:r>
            <a:r>
              <a:rPr lang="en-US" sz="1300" i="1" dirty="0" smtClean="0"/>
              <a:t>2017)</a:t>
            </a:r>
            <a:endParaRPr lang="en-US" sz="1300" i="1" dirty="0"/>
          </a:p>
        </p:txBody>
      </p:sp>
      <p:pic>
        <p:nvPicPr>
          <p:cNvPr id="7" name="Picture 6" descr="Zlow_v_Zreal_1sig_I06_BPTclass_fits.eps"/>
          <p:cNvPicPr>
            <a:picLocks noChangeAspect="1"/>
          </p:cNvPicPr>
          <p:nvPr/>
        </p:nvPicPr>
        <p:blipFill rotWithShape="1">
          <a:blip r:embed="rId3">
            <a:extLst>
              <a:ext uri="{28A0092B-C50C-407E-A947-70E740481C1C}">
                <a14:useLocalDpi xmlns:a14="http://schemas.microsoft.com/office/drawing/2010/main" val="0"/>
              </a:ext>
            </a:extLst>
          </a:blip>
          <a:srcRect l="9298" r="11099"/>
          <a:stretch/>
        </p:blipFill>
        <p:spPr>
          <a:xfrm>
            <a:off x="1629541" y="229991"/>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36937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Dwarf sample increase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42324772"/>
              </p:ext>
            </p:extLst>
          </p:nvPr>
        </p:nvGraphicFramePr>
        <p:xfrm>
          <a:off x="384175" y="2707957"/>
          <a:ext cx="7795260" cy="3672440"/>
        </p:xfrm>
        <a:graphic>
          <a:graphicData uri="http://schemas.openxmlformats.org/drawingml/2006/table">
            <a:tbl>
              <a:tblPr firstRow="1" firstCol="1" bandRow="1">
                <a:tableStyleId>{5C22544A-7EE6-4342-B048-85BDC9FD1C3A}</a:tableStyleId>
              </a:tblPr>
              <a:tblGrid>
                <a:gridCol w="2942820"/>
                <a:gridCol w="2491646"/>
                <a:gridCol w="2360794"/>
              </a:tblGrid>
              <a:tr h="1339496">
                <a:tc>
                  <a:txBody>
                    <a:bodyPr/>
                    <a:lstStyle/>
                    <a:p>
                      <a:endParaRPr lang="en-US" sz="2000" dirty="0"/>
                    </a:p>
                  </a:txBody>
                  <a:tcPr marL="100584" marR="100584" marT="51816" marB="51816" anchor="ctr"/>
                </a:tc>
                <a:tc>
                  <a:txBody>
                    <a:bodyPr/>
                    <a:lstStyle/>
                    <a:p>
                      <a:pPr algn="ctr"/>
                      <a:r>
                        <a:rPr lang="en-US" sz="2000" dirty="0" smtClean="0"/>
                        <a:t>Without approximation</a:t>
                      </a:r>
                      <a:endParaRPr lang="en-US" sz="2000" dirty="0"/>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With</a:t>
                      </a:r>
                      <a:r>
                        <a:rPr lang="en-US" sz="2000" baseline="0" dirty="0" smtClean="0"/>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aseline="0" dirty="0" smtClean="0"/>
                        <a:t>approximation</a:t>
                      </a:r>
                      <a:endParaRPr lang="en-US" sz="2000" dirty="0" smtClean="0"/>
                    </a:p>
                  </a:txBody>
                  <a:tcPr marL="100584" marR="100584" marT="51816" marB="51816" anchor="ctr"/>
                </a:tc>
              </a:tr>
              <a:tr h="776057">
                <a:tc>
                  <a:txBody>
                    <a:bodyPr/>
                    <a:lstStyle/>
                    <a:p>
                      <a:r>
                        <a:rPr lang="en-US" sz="2000" dirty="0" smtClean="0"/>
                        <a:t>Void dwarf galaxies</a:t>
                      </a:r>
                      <a:endParaRPr lang="en-US" sz="2000" dirty="0"/>
                    </a:p>
                  </a:txBody>
                  <a:tcPr marL="100584" marR="100584" marT="51816" marB="51816" anchor="ctr"/>
                </a:tc>
                <a:tc>
                  <a:txBody>
                    <a:bodyPr/>
                    <a:lstStyle/>
                    <a:p>
                      <a:pPr algn="ctr"/>
                      <a:r>
                        <a:rPr lang="en-US" sz="2000" dirty="0" smtClean="0"/>
                        <a:t>42</a:t>
                      </a:r>
                      <a:endParaRPr lang="en-US" sz="2000" dirty="0"/>
                    </a:p>
                  </a:txBody>
                  <a:tcPr marL="100584" marR="100584" marT="51816" marB="51816" anchor="ctr"/>
                </a:tc>
                <a:tc>
                  <a:txBody>
                    <a:bodyPr/>
                    <a:lstStyle/>
                    <a:p>
                      <a:pPr algn="ctr"/>
                      <a:r>
                        <a:rPr lang="en-US" sz="2000" dirty="0" smtClean="0"/>
                        <a:t>993</a:t>
                      </a:r>
                      <a:endParaRPr lang="en-US" sz="2000" dirty="0"/>
                    </a:p>
                  </a:txBody>
                  <a:tcPr marL="100584" marR="100584" marT="51816" marB="51816" anchor="ctr"/>
                </a:tc>
              </a:tr>
              <a:tr h="776057">
                <a:tc>
                  <a:txBody>
                    <a:bodyPr/>
                    <a:lstStyle/>
                    <a:p>
                      <a:r>
                        <a:rPr lang="en-US" sz="2000" dirty="0" smtClean="0"/>
                        <a:t>Wall dwarf galaxies</a:t>
                      </a:r>
                      <a:endParaRPr lang="en-US" sz="2000" dirty="0"/>
                    </a:p>
                  </a:txBody>
                  <a:tcPr marL="100584" marR="100584" marT="51816" marB="51816" anchor="ctr"/>
                </a:tc>
                <a:tc>
                  <a:txBody>
                    <a:bodyPr/>
                    <a:lstStyle/>
                    <a:p>
                      <a:pPr algn="ctr"/>
                      <a:r>
                        <a:rPr lang="en-US" sz="2000" dirty="0" smtClean="0"/>
                        <a:t>89</a:t>
                      </a:r>
                      <a:endParaRPr lang="en-US" sz="2000" dirty="0"/>
                    </a:p>
                  </a:txBody>
                  <a:tcPr marL="100584" marR="100584" marT="51816" marB="51816" anchor="ctr"/>
                </a:tc>
                <a:tc>
                  <a:txBody>
                    <a:bodyPr/>
                    <a:lstStyle/>
                    <a:p>
                      <a:pPr algn="ctr"/>
                      <a:r>
                        <a:rPr lang="en-US" sz="2000" dirty="0" smtClean="0"/>
                        <a:t>759</a:t>
                      </a:r>
                      <a:endParaRPr lang="en-US" sz="2000" dirty="0"/>
                    </a:p>
                  </a:txBody>
                  <a:tcPr marL="100584" marR="100584" marT="51816" marB="51816" anchor="ctr"/>
                </a:tc>
              </a:tr>
              <a:tr h="780830">
                <a:tc>
                  <a:txBody>
                    <a:bodyPr/>
                    <a:lstStyle/>
                    <a:p>
                      <a:r>
                        <a:rPr lang="en-US" sz="2000" dirty="0" smtClean="0"/>
                        <a:t>Uncertain</a:t>
                      </a:r>
                      <a:r>
                        <a:rPr lang="en-US" sz="2000" baseline="0" dirty="0" smtClean="0"/>
                        <a:t> dwarf galaxies</a:t>
                      </a:r>
                      <a:endParaRPr lang="en-US" sz="2000" dirty="0"/>
                    </a:p>
                  </a:txBody>
                  <a:tcPr marL="100584" marR="100584" marT="51816" marB="51816" anchor="ctr"/>
                </a:tc>
                <a:tc>
                  <a:txBody>
                    <a:bodyPr/>
                    <a:lstStyle/>
                    <a:p>
                      <a:pPr algn="ctr"/>
                      <a:r>
                        <a:rPr lang="en-US" sz="2000" dirty="0" smtClean="0"/>
                        <a:t>4</a:t>
                      </a:r>
                      <a:endParaRPr lang="en-US" sz="2000" dirty="0"/>
                    </a:p>
                  </a:txBody>
                  <a:tcPr marL="100584" marR="100584" marT="51816" marB="51816" anchor="ctr"/>
                </a:tc>
                <a:tc>
                  <a:txBody>
                    <a:bodyPr/>
                    <a:lstStyle/>
                    <a:p>
                      <a:pPr algn="ctr"/>
                      <a:r>
                        <a:rPr lang="en-US" sz="2000" dirty="0" smtClean="0"/>
                        <a:t>168</a:t>
                      </a:r>
                      <a:endParaRPr lang="en-US" sz="2000" dirty="0"/>
                    </a:p>
                  </a:txBody>
                  <a:tcPr marL="100584" marR="100584" marT="51816" marB="51816" anchor="ctr"/>
                </a:tc>
              </a:tr>
            </a:tbl>
          </a:graphicData>
        </a:graphic>
      </p:graphicFrame>
    </p:spTree>
    <p:extLst>
      <p:ext uri="{BB962C8B-B14F-4D97-AF65-F5344CB8AC3E}">
        <p14:creationId xmlns:p14="http://schemas.microsoft.com/office/powerpoint/2010/main" val="21192714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097111"/>
            <a:ext cx="5226915" cy="642303"/>
          </a:xfrm>
        </p:spPr>
        <p:txBody>
          <a:bodyPr>
            <a:normAutofit fontScale="90000"/>
          </a:bodyPr>
          <a:lstStyle/>
          <a:p>
            <a:r>
              <a:rPr lang="en-US" dirty="0" smtClean="0"/>
              <a:t>Dark matter simulation</a:t>
            </a:r>
            <a:endParaRPr lang="en-US" dirty="0"/>
          </a:p>
        </p:txBody>
      </p:sp>
      <p:sp>
        <p:nvSpPr>
          <p:cNvPr id="4" name="Text Placeholder 3"/>
          <p:cNvSpPr>
            <a:spLocks noGrp="1"/>
          </p:cNvSpPr>
          <p:nvPr>
            <p:ph type="body" sz="half" idx="2"/>
          </p:nvPr>
        </p:nvSpPr>
        <p:spPr>
          <a:xfrm>
            <a:off x="419101" y="6739414"/>
            <a:ext cx="4706686" cy="912177"/>
          </a:xfrm>
        </p:spPr>
        <p:txBody>
          <a:bodyPr/>
          <a:lstStyle/>
          <a:p>
            <a:r>
              <a:rPr lang="en-US" dirty="0" smtClean="0"/>
              <a:t>Baryonic matter is expected to trace the dark matter structure.</a:t>
            </a:r>
            <a:endParaRPr lang="en-US" dirty="0"/>
          </a:p>
        </p:txBody>
      </p:sp>
      <p:sp>
        <p:nvSpPr>
          <p:cNvPr id="6" name="TextBox 5"/>
          <p:cNvSpPr txBox="1"/>
          <p:nvPr/>
        </p:nvSpPr>
        <p:spPr>
          <a:xfrm>
            <a:off x="5646016" y="7500246"/>
            <a:ext cx="4285977"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pic>
        <p:nvPicPr>
          <p:cNvPr id="7" name="Picture 6"/>
          <p:cNvPicPr>
            <a:picLocks noChangeAspect="1"/>
          </p:cNvPicPr>
          <p:nvPr/>
        </p:nvPicPr>
        <p:blipFill>
          <a:blip r:embed="rId3"/>
          <a:stretch>
            <a:fillRect/>
          </a:stretch>
        </p:blipFill>
        <p:spPr>
          <a:xfrm>
            <a:off x="121712" y="114300"/>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21712" y="124212"/>
            <a:ext cx="2669999" cy="400110"/>
          </a:xfrm>
          <a:prstGeom prst="rect">
            <a:avLst/>
          </a:prstGeom>
          <a:noFill/>
        </p:spPr>
        <p:txBody>
          <a:bodyPr wrap="square" rtlCol="0">
            <a:spAutoFit/>
          </a:bodyPr>
          <a:lstStyle/>
          <a:p>
            <a:r>
              <a:rPr lang="en-US" dirty="0" smtClean="0">
                <a:solidFill>
                  <a:schemeClr val="bg1"/>
                </a:solidFill>
              </a:rPr>
              <a:t>z = 18.3 (t = 0.21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2172606" y="1661882"/>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172606" y="1661882"/>
            <a:ext cx="2669999" cy="400110"/>
          </a:xfrm>
          <a:prstGeom prst="rect">
            <a:avLst/>
          </a:prstGeom>
          <a:noFill/>
        </p:spPr>
        <p:txBody>
          <a:bodyPr wrap="square" rtlCol="0">
            <a:spAutoFit/>
          </a:bodyPr>
          <a:lstStyle/>
          <a:p>
            <a:r>
              <a:rPr lang="en-US" dirty="0" smtClean="0">
                <a:solidFill>
                  <a:schemeClr val="bg1"/>
                </a:solidFill>
              </a:rPr>
              <a:t>z = 5.7 (t = 1.0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1" name="Picture 10"/>
          <p:cNvPicPr>
            <a:picLocks noChangeAspect="1"/>
          </p:cNvPicPr>
          <p:nvPr/>
        </p:nvPicPr>
        <p:blipFill>
          <a:blip r:embed="rId5"/>
          <a:stretch>
            <a:fillRect/>
          </a:stretch>
        </p:blipFill>
        <p:spPr>
          <a:xfrm>
            <a:off x="4223500" y="3209464"/>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4223500" y="3209464"/>
            <a:ext cx="2669999" cy="400110"/>
          </a:xfrm>
          <a:prstGeom prst="rect">
            <a:avLst/>
          </a:prstGeom>
          <a:noFill/>
        </p:spPr>
        <p:txBody>
          <a:bodyPr wrap="square" rtlCol="0">
            <a:spAutoFit/>
          </a:bodyPr>
          <a:lstStyle/>
          <a:p>
            <a:r>
              <a:rPr lang="en-US" dirty="0" smtClean="0">
                <a:solidFill>
                  <a:schemeClr val="bg1"/>
                </a:solidFill>
              </a:rPr>
              <a:t>z = 1.4 (t = 4.7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3" name="Picture 12"/>
          <p:cNvPicPr>
            <a:picLocks noChangeAspect="1"/>
          </p:cNvPicPr>
          <p:nvPr/>
        </p:nvPicPr>
        <p:blipFill>
          <a:blip r:embed="rId6"/>
          <a:stretch>
            <a:fillRect/>
          </a:stretch>
        </p:blipFill>
        <p:spPr>
          <a:xfrm>
            <a:off x="6274393" y="4757046"/>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6274393" y="4765087"/>
            <a:ext cx="2669999" cy="400110"/>
          </a:xfrm>
          <a:prstGeom prst="rect">
            <a:avLst/>
          </a:prstGeom>
          <a:noFill/>
        </p:spPr>
        <p:txBody>
          <a:bodyPr wrap="square" rtlCol="0">
            <a:spAutoFit/>
          </a:bodyPr>
          <a:lstStyle/>
          <a:p>
            <a:r>
              <a:rPr lang="en-US" dirty="0" smtClean="0">
                <a:solidFill>
                  <a:schemeClr val="bg1"/>
                </a:solidFill>
              </a:rPr>
              <a:t>z = 0 (t = 13.6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37811611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96385" y="1860407"/>
            <a:ext cx="6789420" cy="5596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Autofit/>
          </a:bodyPr>
          <a:lstStyle/>
          <a:p>
            <a:r>
              <a:rPr lang="en-US" sz="4500" dirty="0"/>
              <a:t>Sample dwarf galaxy</a:t>
            </a:r>
          </a:p>
        </p:txBody>
      </p:sp>
      <p:sp useBgFill="1">
        <p:nvSpPr>
          <p:cNvPr id="12" name="TextBox 11"/>
          <p:cNvSpPr txBox="1"/>
          <p:nvPr/>
        </p:nvSpPr>
        <p:spPr>
          <a:xfrm>
            <a:off x="7337266" y="5470641"/>
            <a:ext cx="2081747" cy="2127762"/>
          </a:xfrm>
          <a:prstGeom prst="rect">
            <a:avLst/>
          </a:prstGeom>
        </p:spPr>
        <p:txBody>
          <a:bodyPr wrap="square" lIns="101882" tIns="50941" rIns="101882" bIns="50941" rtlCol="0">
            <a:spAutoFit/>
          </a:bodyPr>
          <a:lstStyle/>
          <a:p>
            <a:pPr algn="ctr"/>
            <a:r>
              <a:rPr lang="en-US" sz="1800" b="1" dirty="0"/>
              <a:t>12 + log(O/H) = </a:t>
            </a:r>
            <a:r>
              <a:rPr lang="en-US" sz="1800" b="1" dirty="0" smtClean="0"/>
              <a:t>8.35 </a:t>
            </a:r>
            <a:r>
              <a:rPr lang="en-US" sz="1800" b="1" dirty="0"/>
              <a:t>± </a:t>
            </a:r>
            <a:r>
              <a:rPr lang="en-US" sz="1800" b="1" dirty="0" smtClean="0"/>
              <a:t>0.159</a:t>
            </a:r>
            <a:endParaRPr lang="en-US" sz="1800" b="1" dirty="0"/>
          </a:p>
          <a:p>
            <a:pPr algn="ctr"/>
            <a:endParaRPr lang="en-US" sz="1100" b="1" dirty="0"/>
          </a:p>
          <a:p>
            <a:pPr algn="ctr"/>
            <a:r>
              <a:rPr lang="en-US" sz="1800" b="1" dirty="0"/>
              <a:t>12 + log(N/H) = </a:t>
            </a:r>
            <a:r>
              <a:rPr lang="en-US" sz="1800" b="1" dirty="0" smtClean="0"/>
              <a:t>7.05 </a:t>
            </a:r>
            <a:r>
              <a:rPr lang="en-US" sz="1800" b="1" dirty="0"/>
              <a:t>± </a:t>
            </a:r>
            <a:r>
              <a:rPr lang="en-US" sz="1800" b="1" dirty="0" smtClean="0"/>
              <a:t>0.118</a:t>
            </a:r>
            <a:endParaRPr lang="en-US" sz="1800" b="1" dirty="0"/>
          </a:p>
          <a:p>
            <a:pPr algn="ctr"/>
            <a:endParaRPr lang="en-US" sz="1100" b="1" dirty="0"/>
          </a:p>
          <a:p>
            <a:pPr algn="ctr"/>
            <a:r>
              <a:rPr lang="en-US" sz="1800" b="1" dirty="0"/>
              <a:t>log(N/O) = </a:t>
            </a:r>
          </a:p>
          <a:p>
            <a:pPr algn="ctr"/>
            <a:r>
              <a:rPr lang="en-US" sz="1800" b="1" dirty="0"/>
              <a:t>-</a:t>
            </a:r>
            <a:r>
              <a:rPr lang="en-US" sz="1800" b="1" dirty="0" smtClean="0"/>
              <a:t>1.31 </a:t>
            </a:r>
            <a:r>
              <a:rPr lang="en-US" sz="1800" b="1" dirty="0"/>
              <a:t>± </a:t>
            </a:r>
            <a:r>
              <a:rPr lang="en-US" sz="1800" b="1" dirty="0" smtClean="0"/>
              <a:t>0.198</a:t>
            </a:r>
            <a:endParaRPr lang="en-US" sz="1800" b="1" dirty="0"/>
          </a:p>
        </p:txBody>
      </p:sp>
      <p:pic>
        <p:nvPicPr>
          <p:cNvPr id="8" name="Picture 7"/>
          <p:cNvPicPr>
            <a:picLocks noChangeAspect="1"/>
          </p:cNvPicPr>
          <p:nvPr/>
        </p:nvPicPr>
        <p:blipFill>
          <a:blip r:embed="rId4"/>
          <a:stretch>
            <a:fillRect/>
          </a:stretch>
        </p:blipFill>
        <p:spPr>
          <a:xfrm>
            <a:off x="6718181" y="2137750"/>
            <a:ext cx="3017520" cy="3108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485616" y="7441437"/>
            <a:ext cx="4600190" cy="313932"/>
          </a:xfrm>
          <a:prstGeom prst="rect">
            <a:avLst/>
          </a:prstGeom>
          <a:noFill/>
        </p:spPr>
        <p:txBody>
          <a:bodyPr wrap="square" lIns="101882" tIns="50941" rIns="101882" bIns="50941" rtlCol="0">
            <a:spAutoFit/>
          </a:bodyPr>
          <a:lstStyle/>
          <a:p>
            <a:pPr algn="r"/>
            <a:r>
              <a:rPr lang="en-US" sz="1300" i="1" dirty="0"/>
              <a:t>SDSS DR7 galaxy spectrum – www.sdss.org</a:t>
            </a:r>
          </a:p>
        </p:txBody>
      </p:sp>
      <p:sp>
        <p:nvSpPr>
          <p:cNvPr id="7" name="TextBox 6"/>
          <p:cNvSpPr txBox="1"/>
          <p:nvPr/>
        </p:nvSpPr>
        <p:spPr>
          <a:xfrm>
            <a:off x="6718181" y="5246711"/>
            <a:ext cx="3017520" cy="313932"/>
          </a:xfrm>
          <a:prstGeom prst="rect">
            <a:avLst/>
          </a:prstGeom>
          <a:noFill/>
        </p:spPr>
        <p:txBody>
          <a:bodyPr wrap="square" lIns="101882" tIns="50941" rIns="101882" bIns="50941" rtlCol="0">
            <a:spAutoFit/>
          </a:bodyPr>
          <a:lstStyle/>
          <a:p>
            <a:pPr algn="r"/>
            <a:r>
              <a:rPr lang="en-US" sz="1300" i="1" dirty="0" err="1"/>
              <a:t>www.sdss.org</a:t>
            </a:r>
            <a:endParaRPr lang="en-US" sz="1300" i="1" dirty="0"/>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sig_dwarf_I06relations_SF_t3_T04comparison_dust.eps"/>
          <p:cNvPicPr>
            <a:picLocks noChangeAspect="1"/>
          </p:cNvPicPr>
          <p:nvPr/>
        </p:nvPicPr>
        <p:blipFill>
          <a:blip r:embed="rId3"/>
          <a:srcRect l="8804" r="12316"/>
          <a:stretch>
            <a:fillRect/>
          </a:stretch>
        </p:blipFill>
        <p:spPr>
          <a:xfrm>
            <a:off x="1484254" y="2098761"/>
            <a:ext cx="5452848" cy="5184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Comparison to previously published values</a:t>
            </a:r>
            <a:endParaRPr lang="en-US" dirty="0"/>
          </a:p>
        </p:txBody>
      </p:sp>
      <p:sp>
        <p:nvSpPr>
          <p:cNvPr id="5" name="TextBox 4"/>
          <p:cNvSpPr txBox="1"/>
          <p:nvPr/>
        </p:nvSpPr>
        <p:spPr>
          <a:xfrm>
            <a:off x="3058683" y="7283409"/>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Z_1sig_I06relations_dwarf_SF_t3_dust_NSA_python.eps"/>
          <p:cNvPicPr>
            <a:picLocks noChangeAspect="1"/>
          </p:cNvPicPr>
          <p:nvPr/>
        </p:nvPicPr>
        <p:blipFill>
          <a:blip r:embed="rId3"/>
          <a:stretch>
            <a:fillRect/>
          </a:stretch>
        </p:blipFill>
        <p:spPr>
          <a:xfrm>
            <a:off x="914320" y="1993875"/>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a:xfrm>
            <a:off x="384587" y="594360"/>
            <a:ext cx="8782864" cy="829416"/>
          </a:xfrm>
        </p:spPr>
        <p:txBody>
          <a:bodyPr>
            <a:normAutofit fontScale="90000"/>
          </a:bodyPr>
          <a:lstStyle/>
          <a:p>
            <a:r>
              <a:rPr lang="en-US" dirty="0" smtClean="0"/>
              <a:t>Mass – Metallicity relationship</a:t>
            </a:r>
            <a:endParaRPr lang="en-US" dirty="0"/>
          </a:p>
        </p:txBody>
      </p:sp>
      <p:sp>
        <p:nvSpPr>
          <p:cNvPr id="5" name="TextBox 4"/>
          <p:cNvSpPr txBox="1"/>
          <p:nvPr/>
        </p:nvSpPr>
        <p:spPr>
          <a:xfrm>
            <a:off x="4267120" y="7023075"/>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Tree>
    <p:extLst>
      <p:ext uri="{BB962C8B-B14F-4D97-AF65-F5344CB8AC3E}">
        <p14:creationId xmlns:p14="http://schemas.microsoft.com/office/powerpoint/2010/main" val="923207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sig_dwarf_SF_t3_12logOHrelations_dust_CDF.eps"/>
          <p:cNvPicPr>
            <a:picLocks noChangeAspect="1"/>
          </p:cNvPicPr>
          <p:nvPr/>
        </p:nvPicPr>
        <p:blipFill rotWithShape="1">
          <a:blip r:embed="rId3">
            <a:extLst>
              <a:ext uri="{28A0092B-C50C-407E-A947-70E740481C1C}">
                <a14:useLocalDpi xmlns:a14="http://schemas.microsoft.com/office/drawing/2010/main" val="0"/>
              </a:ext>
            </a:extLst>
          </a:blip>
          <a:srcRect r="2941"/>
          <a:stretch/>
        </p:blipFill>
        <p:spPr>
          <a:xfrm>
            <a:off x="4958373" y="3767233"/>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4">
            <a:extLst>
              <a:ext uri="{28A0092B-C50C-407E-A947-70E740481C1C}">
                <a14:useLocalDpi xmlns:a14="http://schemas.microsoft.com/office/drawing/2010/main" val="0"/>
              </a:ext>
            </a:extLst>
          </a:blip>
          <a:srcRect r="2941"/>
          <a:stretch/>
        </p:blipFill>
        <p:spPr>
          <a:xfrm>
            <a:off x="384586" y="2560321"/>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594360"/>
            <a:ext cx="8065935" cy="829416"/>
          </a:xfrm>
        </p:spPr>
        <p:txBody>
          <a:bodyPr>
            <a:normAutofit fontScale="90000"/>
          </a:bodyPr>
          <a:lstStyle/>
          <a:p>
            <a:r>
              <a:rPr lang="en-US" sz="3800" dirty="0" smtClean="0"/>
              <a:t>Large-scale environmental dependence of gas-phase oxygen (O/H)</a:t>
            </a:r>
            <a:endParaRPr lang="en-US" sz="3800" dirty="0"/>
          </a:p>
        </p:txBody>
      </p:sp>
      <p:sp>
        <p:nvSpPr>
          <p:cNvPr id="5" name="TextBox 4"/>
          <p:cNvSpPr txBox="1"/>
          <p:nvPr/>
        </p:nvSpPr>
        <p:spPr>
          <a:xfrm>
            <a:off x="384587" y="6217921"/>
            <a:ext cx="3878419" cy="272154"/>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6" name="TextBox 5"/>
          <p:cNvSpPr txBox="1"/>
          <p:nvPr/>
        </p:nvSpPr>
        <p:spPr>
          <a:xfrm>
            <a:off x="5813319" y="7424833"/>
            <a:ext cx="3878419" cy="272154"/>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graphicFrame>
        <p:nvGraphicFramePr>
          <p:cNvPr id="9" name="Table 8"/>
          <p:cNvGraphicFramePr>
            <a:graphicFrameLocks noGrp="1"/>
          </p:cNvGraphicFramePr>
          <p:nvPr>
            <p:extLst>
              <p:ext uri="{D42A27DB-BD31-4B8C-83A1-F6EECF244321}">
                <p14:modId xmlns:p14="http://schemas.microsoft.com/office/powerpoint/2010/main" val="3626881322"/>
              </p:ext>
            </p:extLst>
          </p:nvPr>
        </p:nvGraphicFramePr>
        <p:xfrm>
          <a:off x="5332527" y="1703560"/>
          <a:ext cx="4359211" cy="1854200"/>
        </p:xfrm>
        <a:graphic>
          <a:graphicData uri="http://schemas.openxmlformats.org/drawingml/2006/table">
            <a:tbl>
              <a:tblPr firstRow="1" bandRow="1">
                <a:tableStyleId>{21E4AEA4-8DFA-4A89-87EB-49C32662AFE0}</a:tableStyleId>
              </a:tblPr>
              <a:tblGrid>
                <a:gridCol w="1981202"/>
                <a:gridCol w="2378009"/>
              </a:tblGrid>
              <a:tr h="370840">
                <a:tc>
                  <a:txBody>
                    <a:bodyPr/>
                    <a:lstStyle/>
                    <a:p>
                      <a:r>
                        <a:rPr lang="en-US" sz="1800" baseline="0" dirty="0" err="1" smtClean="0"/>
                        <a:t>M</a:t>
                      </a:r>
                      <a:r>
                        <a:rPr lang="en-US" sz="1800" baseline="-25000" dirty="0" err="1" smtClean="0"/>
                        <a:t>r</a:t>
                      </a:r>
                      <a:r>
                        <a:rPr lang="en-US" sz="1800" baseline="0" dirty="0" smtClean="0"/>
                        <a:t> range</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Average</a:t>
                      </a:r>
                      <a:r>
                        <a:rPr lang="en-US" sz="1800" baseline="0" dirty="0" smtClean="0"/>
                        <a:t> shift</a:t>
                      </a:r>
                      <a:endParaRPr lang="en-US" sz="1800" dirty="0" smtClean="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-0.03±0.012 (7%)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-0.02±0.015 (5%)</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-0.00±0.014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-0.04±0.016 (10%)</a:t>
                      </a:r>
                      <a:endParaRPr lang="en-US" sz="1800" dirty="0" smtClean="0">
                        <a:latin typeface="+mn-lt"/>
                      </a:endParaRPr>
                    </a:p>
                  </a:txBody>
                  <a:tcPr/>
                </a:tc>
              </a:tr>
            </a:tbl>
          </a:graphicData>
        </a:graphic>
      </p:graphicFrame>
      <p:sp>
        <p:nvSpPr>
          <p:cNvPr id="11" name="TextBox 10"/>
          <p:cNvSpPr txBox="1"/>
          <p:nvPr/>
        </p:nvSpPr>
        <p:spPr>
          <a:xfrm>
            <a:off x="1791149" y="2384689"/>
            <a:ext cx="1920240"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Dwarf galaxies</a:t>
            </a:r>
            <a:endParaRPr lang="en-US" dirty="0"/>
          </a:p>
        </p:txBody>
      </p:sp>
    </p:spTree>
    <p:extLst>
      <p:ext uri="{BB962C8B-B14F-4D97-AF65-F5344CB8AC3E}">
        <p14:creationId xmlns:p14="http://schemas.microsoft.com/office/powerpoint/2010/main" val="41593155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12logOHrelations_dust_hist.eps"/>
          <p:cNvPicPr>
            <a:picLocks noChangeAspect="1"/>
          </p:cNvPicPr>
          <p:nvPr/>
        </p:nvPicPr>
        <p:blipFill rotWithShape="1">
          <a:blip r:embed="rId3">
            <a:extLst>
              <a:ext uri="{28A0092B-C50C-407E-A947-70E740481C1C}">
                <a14:useLocalDpi xmlns:a14="http://schemas.microsoft.com/office/drawing/2010/main" val="0"/>
              </a:ext>
            </a:extLst>
          </a:blip>
          <a:srcRect l="-1" r="3074"/>
          <a:stretch/>
        </p:blipFill>
        <p:spPr>
          <a:xfrm>
            <a:off x="4677664" y="4688607"/>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OHrelations_dust_hist.eps"/>
          <p:cNvPicPr>
            <a:picLocks noChangeAspect="1"/>
          </p:cNvPicPr>
          <p:nvPr/>
        </p:nvPicPr>
        <p:blipFill rotWithShape="1">
          <a:blip r:embed="rId4">
            <a:extLst>
              <a:ext uri="{28A0092B-C50C-407E-A947-70E740481C1C}">
                <a14:useLocalDpi xmlns:a14="http://schemas.microsoft.com/office/drawing/2010/main" val="0"/>
              </a:ext>
            </a:extLst>
          </a:blip>
          <a:srcRect r="2996"/>
          <a:stretch/>
        </p:blipFill>
        <p:spPr>
          <a:xfrm>
            <a:off x="378599" y="4682512"/>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OHrelations_dust_hist.eps"/>
          <p:cNvPicPr>
            <a:picLocks noChangeAspect="1"/>
          </p:cNvPicPr>
          <p:nvPr/>
        </p:nvPicPr>
        <p:blipFill rotWithShape="1">
          <a:blip r:embed="rId5">
            <a:extLst>
              <a:ext uri="{28A0092B-C50C-407E-A947-70E740481C1C}">
                <a14:useLocalDpi xmlns:a14="http://schemas.microsoft.com/office/drawing/2010/main" val="0"/>
              </a:ext>
            </a:extLst>
          </a:blip>
          <a:srcRect l="-1" r="3074"/>
          <a:stretch/>
        </p:blipFill>
        <p:spPr>
          <a:xfrm>
            <a:off x="4677664" y="1409265"/>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OHrelations_dust_hist.eps"/>
          <p:cNvPicPr>
            <a:picLocks noChangeAspect="1"/>
          </p:cNvPicPr>
          <p:nvPr/>
        </p:nvPicPr>
        <p:blipFill rotWithShape="1">
          <a:blip r:embed="rId6">
            <a:extLst>
              <a:ext uri="{28A0092B-C50C-407E-A947-70E740481C1C}">
                <a14:useLocalDpi xmlns:a14="http://schemas.microsoft.com/office/drawing/2010/main" val="0"/>
              </a:ext>
            </a:extLst>
          </a:blip>
          <a:srcRect r="2996"/>
          <a:stretch/>
        </p:blipFill>
        <p:spPr>
          <a:xfrm>
            <a:off x="378599" y="1427355"/>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812168" cy="829416"/>
          </a:xfrm>
        </p:spPr>
        <p:txBody>
          <a:bodyPr>
            <a:noAutofit/>
          </a:bodyPr>
          <a:lstStyle/>
          <a:p>
            <a:pPr algn="l"/>
            <a:r>
              <a:rPr lang="en-US" sz="3600" dirty="0"/>
              <a:t>Metallicity dependence for dwarf galaxies</a:t>
            </a:r>
          </a:p>
        </p:txBody>
      </p:sp>
      <p:sp>
        <p:nvSpPr>
          <p:cNvPr id="5" name="TextBox 4"/>
          <p:cNvSpPr txBox="1"/>
          <p:nvPr/>
        </p:nvSpPr>
        <p:spPr>
          <a:xfrm>
            <a:off x="1504280" y="1218067"/>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458410" y="120607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146336"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458410"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val="9421474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1sig_19-20_SF_t3_12logOHrelations_dust_hist.eps"/>
          <p:cNvPicPr>
            <a:picLocks noChangeAspect="1"/>
          </p:cNvPicPr>
          <p:nvPr/>
        </p:nvPicPr>
        <p:blipFill rotWithShape="1">
          <a:blip r:embed="rId3">
            <a:extLst>
              <a:ext uri="{28A0092B-C50C-407E-A947-70E740481C1C}">
                <a14:useLocalDpi xmlns:a14="http://schemas.microsoft.com/office/drawing/2010/main" val="0"/>
              </a:ext>
            </a:extLst>
          </a:blip>
          <a:srcRect l="-1" r="3074"/>
          <a:stretch/>
        </p:blipFill>
        <p:spPr>
          <a:xfrm>
            <a:off x="4677664" y="4682511"/>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1sig_18-19_SF_t3_12logOH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384586" y="4682511"/>
            <a:ext cx="335279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7-18_SF_t3_12logOH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16714"/>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6">
            <a:extLst>
              <a:ext uri="{28A0092B-C50C-407E-A947-70E740481C1C}">
                <a14:useLocalDpi xmlns:a14="http://schemas.microsoft.com/office/drawing/2010/main" val="0"/>
              </a:ext>
            </a:extLst>
          </a:blip>
          <a:srcRect r="3342"/>
          <a:stretch/>
        </p:blipFill>
        <p:spPr>
          <a:xfrm>
            <a:off x="384585" y="1421071"/>
            <a:ext cx="3346814"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179122" cy="829416"/>
          </a:xfrm>
          <a:noFill/>
        </p:spPr>
        <p:txBody>
          <a:bodyPr>
            <a:noAutofit/>
          </a:bodyPr>
          <a:lstStyle/>
          <a:p>
            <a:pPr algn="l"/>
            <a:r>
              <a:rPr lang="en-US" sz="3600" dirty="0" smtClean="0"/>
              <a:t>O/H dependence </a:t>
            </a:r>
            <a:r>
              <a:rPr lang="en-US" sz="3600" dirty="0"/>
              <a:t>for galaxies up to L</a:t>
            </a:r>
            <a:r>
              <a:rPr lang="en-US" sz="3600" baseline="-25000" dirty="0"/>
              <a:t>*</a:t>
            </a:r>
            <a:endParaRPr lang="en-US" sz="3600" dirty="0"/>
          </a:p>
        </p:txBody>
      </p:sp>
      <p:sp>
        <p:nvSpPr>
          <p:cNvPr id="5" name="TextBox 4"/>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-0.03±0.012 (</a:t>
            </a:r>
            <a:r>
              <a:rPr lang="en-US" dirty="0"/>
              <a:t>7</a:t>
            </a:r>
            <a:r>
              <a:rPr lang="en-US" dirty="0" smtClean="0"/>
              <a:t>%)</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-0.02±0.015 (5%)</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-0.00±0.014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-0.04±0.016 (10%)</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ormAutofit/>
          </a:bodyPr>
          <a:lstStyle/>
          <a:p>
            <a:pPr>
              <a:spcBef>
                <a:spcPts val="669"/>
              </a:spcBef>
            </a:pPr>
            <a:r>
              <a:rPr lang="en-US" sz="2400" dirty="0" smtClean="0"/>
              <a:t>Star formation due to</a:t>
            </a:r>
          </a:p>
          <a:p>
            <a:pPr lvl="1"/>
            <a:r>
              <a:rPr lang="en-US" sz="2000" dirty="0"/>
              <a:t>Galactic interactions</a:t>
            </a:r>
          </a:p>
          <a:p>
            <a:pPr lvl="1"/>
            <a:r>
              <a:rPr lang="en-US" sz="2000" dirty="0"/>
              <a:t>Internal secular evolution</a:t>
            </a:r>
          </a:p>
          <a:p>
            <a:pPr>
              <a:spcBef>
                <a:spcPts val="669"/>
              </a:spcBef>
            </a:pPr>
            <a:r>
              <a:rPr lang="en-US" sz="2400" dirty="0" smtClean="0"/>
              <a:t>Supernovae</a:t>
            </a:r>
          </a:p>
          <a:p>
            <a:pPr>
              <a:spcBef>
                <a:spcPts val="669"/>
              </a:spcBef>
            </a:pPr>
            <a:r>
              <a:rPr lang="en-US" sz="2400" dirty="0" err="1" smtClean="0"/>
              <a:t>Infall</a:t>
            </a:r>
            <a:r>
              <a:rPr lang="en-US" sz="2400" dirty="0" smtClean="0"/>
              <a:t> of metal-rich gas</a:t>
            </a:r>
          </a:p>
        </p:txBody>
      </p:sp>
      <p:sp>
        <p:nvSpPr>
          <p:cNvPr id="3" name="Title 2"/>
          <p:cNvSpPr>
            <a:spLocks noGrp="1"/>
          </p:cNvSpPr>
          <p:nvPr>
            <p:ph type="title"/>
          </p:nvPr>
        </p:nvSpPr>
        <p:spPr/>
        <p:txBody>
          <a:bodyPr>
            <a:normAutofit fontScale="90000"/>
          </a:bodyPr>
          <a:lstStyle/>
          <a:p>
            <a:r>
              <a:rPr lang="en-US" dirty="0" smtClean="0"/>
              <a:t>Contributions to metallicity</a:t>
            </a:r>
            <a:endParaRPr lang="en-US" dirty="0"/>
          </a:p>
        </p:txBody>
      </p:sp>
      <p:sp>
        <p:nvSpPr>
          <p:cNvPr id="4" name="Text Placeholder 3"/>
          <p:cNvSpPr>
            <a:spLocks noGrp="1"/>
          </p:cNvSpPr>
          <p:nvPr>
            <p:ph type="body" idx="1"/>
          </p:nvPr>
        </p:nvSpPr>
        <p:spPr/>
        <p:txBody>
          <a:bodyPr>
            <a:normAutofit/>
          </a:bodyPr>
          <a:lstStyle/>
          <a:p>
            <a:r>
              <a:rPr lang="en-US" dirty="0" smtClean="0"/>
              <a:t>Increases metallicity</a:t>
            </a:r>
            <a:endParaRPr lang="en-US" dirty="0"/>
          </a:p>
        </p:txBody>
      </p:sp>
      <p:sp>
        <p:nvSpPr>
          <p:cNvPr id="5" name="Text Placeholder 4"/>
          <p:cNvSpPr>
            <a:spLocks noGrp="1"/>
          </p:cNvSpPr>
          <p:nvPr>
            <p:ph type="body" sz="quarter" idx="3"/>
          </p:nvPr>
        </p:nvSpPr>
        <p:spPr/>
        <p:txBody>
          <a:bodyPr>
            <a:normAutofit/>
          </a:bodyPr>
          <a:lstStyle/>
          <a:p>
            <a:r>
              <a:rPr lang="en-US" dirty="0" smtClean="0"/>
              <a:t>Decreases metallicity</a:t>
            </a:r>
            <a:endParaRPr lang="en-US" dirty="0"/>
          </a:p>
        </p:txBody>
      </p:sp>
      <p:sp>
        <p:nvSpPr>
          <p:cNvPr id="6" name="Content Placeholder 5"/>
          <p:cNvSpPr>
            <a:spLocks noGrp="1"/>
          </p:cNvSpPr>
          <p:nvPr>
            <p:ph sz="quarter" idx="4"/>
          </p:nvPr>
        </p:nvSpPr>
        <p:spPr/>
        <p:txBody>
          <a:bodyPr>
            <a:normAutofit/>
          </a:bodyPr>
          <a:lstStyle/>
          <a:p>
            <a:pPr>
              <a:lnSpc>
                <a:spcPct val="90000"/>
              </a:lnSpc>
            </a:pPr>
            <a:r>
              <a:rPr lang="en-US" sz="2400" dirty="0" err="1"/>
              <a:t>Infall</a:t>
            </a:r>
            <a:r>
              <a:rPr lang="en-US" sz="2400" dirty="0"/>
              <a:t> of pristine gas</a:t>
            </a:r>
          </a:p>
          <a:p>
            <a:pPr>
              <a:lnSpc>
                <a:spcPct val="90000"/>
              </a:lnSpc>
            </a:pPr>
            <a:r>
              <a:rPr lang="en-US" sz="2400" dirty="0"/>
              <a:t>Supernova-driven winds</a:t>
            </a:r>
          </a:p>
          <a:p>
            <a:pPr>
              <a:lnSpc>
                <a:spcPct val="90000"/>
              </a:lnSpc>
            </a:pPr>
            <a:r>
              <a:rPr lang="en-US" sz="2400" dirty="0"/>
              <a:t>Galactic interactions</a:t>
            </a:r>
          </a:p>
        </p:txBody>
      </p:sp>
      <p:pic>
        <p:nvPicPr>
          <p:cNvPr id="7" name="Picture 6"/>
          <p:cNvPicPr>
            <a:picLocks noChangeAspect="1"/>
          </p:cNvPicPr>
          <p:nvPr/>
        </p:nvPicPr>
        <p:blipFill>
          <a:blip r:embed="rId3"/>
          <a:stretch>
            <a:fillRect/>
          </a:stretch>
        </p:blipFill>
        <p:spPr>
          <a:xfrm>
            <a:off x="2501360" y="4834363"/>
            <a:ext cx="3604626" cy="26421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039816" y="7457979"/>
            <a:ext cx="4090394" cy="313932"/>
          </a:xfrm>
          <a:prstGeom prst="rect">
            <a:avLst/>
          </a:prstGeom>
          <a:noFill/>
        </p:spPr>
        <p:txBody>
          <a:bodyPr wrap="square" lIns="101882" tIns="50941" rIns="101882" bIns="50941" rtlCol="0">
            <a:spAutoFit/>
          </a:bodyPr>
          <a:lstStyle/>
          <a:p>
            <a:pPr algn="r"/>
            <a:r>
              <a:rPr lang="en-US" sz="1300" i="1" dirty="0"/>
              <a:t>Unknown artist, FIMS, Space Science Lab, NASA</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p:nvPr/>
        </p:nvSpPr>
        <p:spPr>
          <a:xfrm>
            <a:off x="384586" y="549723"/>
            <a:ext cx="7786381" cy="8031480"/>
          </a:xfrm>
          <a:prstGeom prst="ellipse">
            <a:avLst/>
          </a:prstGeom>
          <a:gradFill flip="none" rotWithShape="1">
            <a:gsLst>
              <a:gs pos="0">
                <a:srgbClr val="660066"/>
              </a:gs>
              <a:gs pos="71000">
                <a:srgbClr val="3366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0" name="Cloud 9"/>
          <p:cNvSpPr/>
          <p:nvPr/>
        </p:nvSpPr>
        <p:spPr>
          <a:xfrm rot="19188258" flipH="1">
            <a:off x="2293892" y="2560898"/>
            <a:ext cx="4237159" cy="4138907"/>
          </a:xfrm>
          <a:prstGeom prst="cloud">
            <a:avLst/>
          </a:prstGeom>
          <a:solidFill>
            <a:srgbClr val="660066">
              <a:alpha val="50000"/>
            </a:srgbClr>
          </a:solidFill>
          <a:ln>
            <a:solidFill>
              <a:srgbClr val="660066">
                <a:alpha val="25000"/>
              </a:srgbClr>
            </a:solidFill>
          </a:ln>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3" name="Title 2"/>
          <p:cNvSpPr>
            <a:spLocks noGrp="1"/>
          </p:cNvSpPr>
          <p:nvPr>
            <p:ph type="title"/>
          </p:nvPr>
        </p:nvSpPr>
        <p:spPr>
          <a:xfrm>
            <a:off x="384585" y="594360"/>
            <a:ext cx="8020861" cy="829416"/>
          </a:xfrm>
        </p:spPr>
        <p:txBody>
          <a:bodyPr>
            <a:normAutofit fontScale="90000"/>
          </a:bodyPr>
          <a:lstStyle/>
          <a:p>
            <a:r>
              <a:rPr lang="en-US" dirty="0" smtClean="0"/>
              <a:t>Chemical enrichment of ISM</a:t>
            </a:r>
            <a:endParaRPr lang="en-US" dirty="0"/>
          </a:p>
        </p:txBody>
      </p:sp>
      <p:sp>
        <p:nvSpPr>
          <p:cNvPr id="15" name="TextBox 14"/>
          <p:cNvSpPr txBox="1"/>
          <p:nvPr/>
        </p:nvSpPr>
        <p:spPr>
          <a:xfrm>
            <a:off x="4010651" y="6097225"/>
            <a:ext cx="744363" cy="379876"/>
          </a:xfrm>
          <a:prstGeom prst="rect">
            <a:avLst/>
          </a:prstGeom>
          <a:noFill/>
        </p:spPr>
        <p:txBody>
          <a:bodyPr wrap="none" lIns="101882" tIns="50941" rIns="101882" bIns="50941" rtlCol="0">
            <a:spAutoFit/>
          </a:bodyPr>
          <a:lstStyle/>
          <a:p>
            <a:r>
              <a:rPr lang="en-US" sz="1800" dirty="0">
                <a:solidFill>
                  <a:schemeClr val="bg1">
                    <a:lumMod val="85000"/>
                  </a:schemeClr>
                </a:solidFill>
              </a:rPr>
              <a:t>CGM</a:t>
            </a:r>
          </a:p>
        </p:txBody>
      </p:sp>
      <p:sp>
        <p:nvSpPr>
          <p:cNvPr id="18" name="TextBox 17"/>
          <p:cNvSpPr txBox="1"/>
          <p:nvPr/>
        </p:nvSpPr>
        <p:spPr>
          <a:xfrm>
            <a:off x="1416491" y="2235620"/>
            <a:ext cx="1242646" cy="379876"/>
          </a:xfrm>
          <a:prstGeom prst="rect">
            <a:avLst/>
          </a:prstGeom>
          <a:noFill/>
        </p:spPr>
        <p:txBody>
          <a:bodyPr wrap="none" lIns="101882" tIns="50941" rIns="101882" bIns="50941" rtlCol="0">
            <a:spAutoFit/>
          </a:bodyPr>
          <a:lstStyle/>
          <a:p>
            <a:r>
              <a:rPr lang="en-US" sz="1800" dirty="0">
                <a:solidFill>
                  <a:schemeClr val="tx1">
                    <a:lumMod val="85000"/>
                    <a:lumOff val="15000"/>
                  </a:schemeClr>
                </a:solidFill>
              </a:rPr>
              <a:t>IGM </a:t>
            </a:r>
            <a:r>
              <a:rPr lang="en-US" sz="1300" dirty="0">
                <a:solidFill>
                  <a:schemeClr val="tx1">
                    <a:lumMod val="85000"/>
                    <a:lumOff val="15000"/>
                  </a:schemeClr>
                </a:solidFill>
              </a:rPr>
              <a:t>or</a:t>
            </a:r>
            <a:r>
              <a:rPr lang="en-US" sz="1800" dirty="0">
                <a:solidFill>
                  <a:schemeClr val="tx1">
                    <a:lumMod val="85000"/>
                    <a:lumOff val="15000"/>
                  </a:schemeClr>
                </a:solidFill>
              </a:rPr>
              <a:t> ICM</a:t>
            </a:r>
          </a:p>
        </p:txBody>
      </p:sp>
      <p:sp>
        <p:nvSpPr>
          <p:cNvPr id="21" name="Up Arrow 20"/>
          <p:cNvSpPr/>
          <p:nvPr/>
        </p:nvSpPr>
        <p:spPr>
          <a:xfrm rot="13732556">
            <a:off x="5654989" y="2524242"/>
            <a:ext cx="631164" cy="1135092"/>
          </a:xfrm>
          <a:prstGeom prst="upArrow">
            <a:avLst/>
          </a:prstGeom>
          <a:solidFill>
            <a:srgbClr val="0000FF"/>
          </a:solidFill>
          <a:ln>
            <a:noFill/>
          </a:ln>
        </p:spPr>
        <p:style>
          <a:lnRef idx="1">
            <a:schemeClr val="accent6"/>
          </a:lnRef>
          <a:fillRef idx="3">
            <a:schemeClr val="accent6"/>
          </a:fillRef>
          <a:effectRef idx="2">
            <a:schemeClr val="accent6"/>
          </a:effectRef>
          <a:fontRef idx="minor">
            <a:schemeClr val="lt1"/>
          </a:fontRef>
        </p:style>
        <p:txBody>
          <a:bodyPr lIns="101882" tIns="50941" rIns="101882" bIns="50941" spcCol="0" rtlCol="0" anchor="ctr"/>
          <a:lstStyle/>
          <a:p>
            <a:pPr algn="ctr"/>
            <a:endParaRPr lang="en-US"/>
          </a:p>
        </p:txBody>
      </p:sp>
      <p:sp>
        <p:nvSpPr>
          <p:cNvPr id="22" name="TextBox 21"/>
          <p:cNvSpPr txBox="1"/>
          <p:nvPr/>
        </p:nvSpPr>
        <p:spPr>
          <a:xfrm>
            <a:off x="5885087" y="2795696"/>
            <a:ext cx="376699" cy="410654"/>
          </a:xfrm>
          <a:prstGeom prst="rect">
            <a:avLst/>
          </a:prstGeom>
          <a:noFill/>
        </p:spPr>
        <p:txBody>
          <a:bodyPr wrap="none" lIns="101882" tIns="50941" rIns="101882" bIns="50941" rtlCol="0">
            <a:spAutoFit/>
          </a:bodyPr>
          <a:lstStyle/>
          <a:p>
            <a:r>
              <a:rPr lang="en-US" dirty="0" smtClean="0">
                <a:solidFill>
                  <a:schemeClr val="accent1">
                    <a:lumMod val="20000"/>
                    <a:lumOff val="80000"/>
                  </a:schemeClr>
                </a:solidFill>
              </a:rPr>
              <a:t>H</a:t>
            </a:r>
            <a:endParaRPr lang="en-US" dirty="0">
              <a:solidFill>
                <a:schemeClr val="accent1">
                  <a:lumMod val="20000"/>
                  <a:lumOff val="80000"/>
                </a:schemeClr>
              </a:solidFill>
            </a:endParaRPr>
          </a:p>
        </p:txBody>
      </p:sp>
      <p:sp>
        <p:nvSpPr>
          <p:cNvPr id="24" name="Arc 23"/>
          <p:cNvSpPr/>
          <p:nvPr/>
        </p:nvSpPr>
        <p:spPr>
          <a:xfrm rot="15660807">
            <a:off x="3815503" y="3558568"/>
            <a:ext cx="1870862" cy="1274674"/>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25" name="TextBox 24"/>
          <p:cNvSpPr txBox="1"/>
          <p:nvPr/>
        </p:nvSpPr>
        <p:spPr>
          <a:xfrm>
            <a:off x="4574147" y="3037415"/>
            <a:ext cx="572942" cy="410654"/>
          </a:xfrm>
          <a:prstGeom prst="rect">
            <a:avLst/>
          </a:prstGeom>
          <a:noFill/>
        </p:spPr>
        <p:txBody>
          <a:bodyPr wrap="none" lIns="101882" tIns="50941" rIns="101882" bIns="50941" rtlCol="0">
            <a:spAutoFit/>
          </a:bodyPr>
          <a:lstStyle/>
          <a:p>
            <a:r>
              <a:rPr lang="en-US" dirty="0" smtClean="0">
                <a:solidFill>
                  <a:srgbClr val="FFFF00"/>
                </a:solidFill>
              </a:rPr>
              <a:t>Z,H</a:t>
            </a:r>
            <a:endParaRPr lang="en-US" dirty="0">
              <a:solidFill>
                <a:srgbClr val="FFFF00"/>
              </a:solidFill>
            </a:endParaRPr>
          </a:p>
        </p:txBody>
      </p:sp>
      <p:sp>
        <p:nvSpPr>
          <p:cNvPr id="26" name="TextBox 25"/>
          <p:cNvSpPr txBox="1"/>
          <p:nvPr/>
        </p:nvSpPr>
        <p:spPr>
          <a:xfrm>
            <a:off x="5403470" y="4185228"/>
            <a:ext cx="807631" cy="410654"/>
          </a:xfrm>
          <a:prstGeom prst="rect">
            <a:avLst/>
          </a:prstGeom>
          <a:noFill/>
        </p:spPr>
        <p:txBody>
          <a:bodyPr wrap="none" lIns="101882" tIns="50941" rIns="101882" bIns="50941" rtlCol="0">
            <a:spAutoFit/>
          </a:bodyPr>
          <a:lstStyle/>
          <a:p>
            <a:r>
              <a:rPr lang="en-US" dirty="0" smtClean="0">
                <a:solidFill>
                  <a:srgbClr val="00D00F"/>
                </a:solidFill>
              </a:rPr>
              <a:t>Z + H</a:t>
            </a:r>
            <a:endParaRPr lang="en-US" dirty="0">
              <a:solidFill>
                <a:srgbClr val="00D00F"/>
              </a:solidFill>
            </a:endParaRPr>
          </a:p>
        </p:txBody>
      </p:sp>
      <p:sp>
        <p:nvSpPr>
          <p:cNvPr id="11" name="Oval 10"/>
          <p:cNvSpPr/>
          <p:nvPr/>
        </p:nvSpPr>
        <p:spPr>
          <a:xfrm>
            <a:off x="3954068" y="4097303"/>
            <a:ext cx="888965" cy="915903"/>
          </a:xfrm>
          <a:prstGeom prst="ellipse">
            <a:avLst/>
          </a:prstGeom>
          <a:solidFill>
            <a:srgbClr val="660066"/>
          </a:solidFill>
          <a:ln>
            <a:solidFill>
              <a:srgbClr val="660066"/>
            </a:solidFill>
          </a:ln>
          <a:scene3d>
            <a:camera prst="orthographicFront"/>
            <a:lightRig rig="threePt" dir="t"/>
          </a:scene3d>
          <a:sp3d extrusionH="63500">
            <a:bevelT w="381000" h="190500"/>
          </a:sp3d>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3" name="TextBox 12"/>
          <p:cNvSpPr txBox="1"/>
          <p:nvPr/>
        </p:nvSpPr>
        <p:spPr>
          <a:xfrm>
            <a:off x="4104719" y="4335604"/>
            <a:ext cx="579955" cy="379876"/>
          </a:xfrm>
          <a:prstGeom prst="rect">
            <a:avLst/>
          </a:prstGeom>
          <a:noFill/>
        </p:spPr>
        <p:txBody>
          <a:bodyPr wrap="none" lIns="101882" tIns="50941" rIns="101882" bIns="50941" rtlCol="0">
            <a:spAutoFit/>
          </a:bodyPr>
          <a:lstStyle/>
          <a:p>
            <a:r>
              <a:rPr lang="en-US" sz="1800" dirty="0">
                <a:solidFill>
                  <a:schemeClr val="bg1">
                    <a:lumMod val="85000"/>
                  </a:schemeClr>
                </a:solidFill>
              </a:rPr>
              <a:t>ISM</a:t>
            </a:r>
          </a:p>
        </p:txBody>
      </p:sp>
      <p:sp>
        <p:nvSpPr>
          <p:cNvPr id="23" name="Arc 22"/>
          <p:cNvSpPr/>
          <p:nvPr/>
        </p:nvSpPr>
        <p:spPr>
          <a:xfrm rot="18639380" flipH="1" flipV="1">
            <a:off x="4347304" y="3513142"/>
            <a:ext cx="1870862" cy="1274674"/>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Tree>
    <p:extLst>
      <p:ext uri="{BB962C8B-B14F-4D97-AF65-F5344CB8AC3E}">
        <p14:creationId xmlns:p14="http://schemas.microsoft.com/office/powerpoint/2010/main" val="343779166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M</a:t>
            </a:r>
            <a:r>
              <a:rPr lang="en-US" baseline="-25000" dirty="0"/>
              <a:t>DM halo</a:t>
            </a:r>
            <a:r>
              <a:rPr lang="en-US" dirty="0"/>
              <a:t>/M</a:t>
            </a:r>
            <a:r>
              <a:rPr lang="en-US" baseline="-25000" dirty="0"/>
              <a:t>*</a:t>
            </a:r>
            <a:r>
              <a:rPr lang="en-US" dirty="0"/>
              <a:t> larger in void </a:t>
            </a:r>
            <a:r>
              <a:rPr lang="en-US" dirty="0" smtClean="0"/>
              <a:t>galaxies?</a:t>
            </a:r>
            <a:endParaRPr lang="en-US" dirty="0"/>
          </a:p>
        </p:txBody>
      </p:sp>
      <p:sp>
        <p:nvSpPr>
          <p:cNvPr id="6" name="Text Placeholder 5"/>
          <p:cNvSpPr>
            <a:spLocks noGrp="1"/>
          </p:cNvSpPr>
          <p:nvPr>
            <p:ph type="body" idx="1"/>
          </p:nvPr>
        </p:nvSpPr>
        <p:spPr>
          <a:xfrm>
            <a:off x="409415" y="1910393"/>
            <a:ext cx="3771900" cy="791104"/>
          </a:xfrm>
        </p:spPr>
        <p:txBody>
          <a:bodyPr anchor="b">
            <a:normAutofit/>
          </a:bodyPr>
          <a:lstStyle/>
          <a:p>
            <a:r>
              <a:rPr lang="en-US" dirty="0" smtClean="0">
                <a:solidFill>
                  <a:schemeClr val="tx2">
                    <a:lumMod val="75000"/>
                  </a:schemeClr>
                </a:solidFill>
              </a:rPr>
              <a:t>Void central galaxy</a:t>
            </a:r>
            <a:endParaRPr lang="en-US" dirty="0">
              <a:solidFill>
                <a:schemeClr val="tx2">
                  <a:lumMod val="75000"/>
                </a:schemeClr>
              </a:solidFill>
            </a:endParaRPr>
          </a:p>
        </p:txBody>
      </p:sp>
      <p:sp>
        <p:nvSpPr>
          <p:cNvPr id="8" name="Text Placeholder 7"/>
          <p:cNvSpPr>
            <a:spLocks noGrp="1"/>
          </p:cNvSpPr>
          <p:nvPr>
            <p:ph type="body" sz="quarter" idx="3"/>
          </p:nvPr>
        </p:nvSpPr>
        <p:spPr>
          <a:xfrm>
            <a:off x="4412877" y="1910393"/>
            <a:ext cx="3771900" cy="791104"/>
          </a:xfrm>
        </p:spPr>
        <p:txBody>
          <a:bodyPr/>
          <a:lstStyle/>
          <a:p>
            <a:r>
              <a:rPr lang="en-US" dirty="0" smtClean="0">
                <a:solidFill>
                  <a:schemeClr val="tx2">
                    <a:lumMod val="75000"/>
                  </a:schemeClr>
                </a:solidFill>
              </a:rPr>
              <a:t>Wall central galaxy</a:t>
            </a:r>
            <a:endParaRPr lang="en-US" dirty="0">
              <a:solidFill>
                <a:schemeClr val="tx2">
                  <a:lumMod val="75000"/>
                </a:schemeClr>
              </a:solidFill>
            </a:endParaRPr>
          </a:p>
        </p:txBody>
      </p:sp>
      <p:sp>
        <p:nvSpPr>
          <p:cNvPr id="10" name="Oval 9"/>
          <p:cNvSpPr/>
          <p:nvPr/>
        </p:nvSpPr>
        <p:spPr>
          <a:xfrm>
            <a:off x="649775" y="3259745"/>
            <a:ext cx="3327400" cy="342823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1" name="Oval 10"/>
          <p:cNvSpPr>
            <a:spLocks noChangeAspect="1"/>
          </p:cNvSpPr>
          <p:nvPr/>
        </p:nvSpPr>
        <p:spPr>
          <a:xfrm>
            <a:off x="5273877" y="3937540"/>
            <a:ext cx="2010514" cy="207264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pic>
        <p:nvPicPr>
          <p:cNvPr id="13" name="Picture 12" descr="galaxy.png"/>
          <p:cNvPicPr>
            <a:picLocks noChangeAspect="1"/>
          </p:cNvPicPr>
          <p:nvPr/>
        </p:nvPicPr>
        <p:blipFill>
          <a:blip r:embed="rId4"/>
          <a:stretch>
            <a:fillRect/>
          </a:stretch>
        </p:blipFill>
        <p:spPr>
          <a:xfrm>
            <a:off x="5817496" y="4429205"/>
            <a:ext cx="912273" cy="1036320"/>
          </a:xfrm>
          <a:prstGeom prst="rect">
            <a:avLst/>
          </a:prstGeom>
        </p:spPr>
      </p:pic>
      <p:sp>
        <p:nvSpPr>
          <p:cNvPr id="15" name="Arc 14"/>
          <p:cNvSpPr/>
          <p:nvPr/>
        </p:nvSpPr>
        <p:spPr>
          <a:xfrm rot="4123316" flipH="1">
            <a:off x="4696774" y="4320450"/>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pic>
        <p:nvPicPr>
          <p:cNvPr id="3" name="Picture 2" descr="galaxy_r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8413" y="4429203"/>
            <a:ext cx="912274" cy="1036320"/>
          </a:xfrm>
          <a:prstGeom prst="rect">
            <a:avLst/>
          </a:prstGeom>
        </p:spPr>
      </p:pic>
      <p:sp>
        <p:nvSpPr>
          <p:cNvPr id="2" name="Arc 1"/>
          <p:cNvSpPr/>
          <p:nvPr/>
        </p:nvSpPr>
        <p:spPr>
          <a:xfrm rot="4123316" flipH="1">
            <a:off x="798657" y="4262225"/>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16" name="Arc 15"/>
          <p:cNvSpPr/>
          <p:nvPr/>
        </p:nvSpPr>
        <p:spPr>
          <a:xfrm rot="4123316" flipV="1">
            <a:off x="704373" y="3717568"/>
            <a:ext cx="1927555" cy="1237183"/>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5" name="TextBox 4"/>
          <p:cNvSpPr txBox="1"/>
          <p:nvPr/>
        </p:nvSpPr>
        <p:spPr>
          <a:xfrm>
            <a:off x="2949618" y="5861547"/>
            <a:ext cx="572267" cy="400110"/>
          </a:xfrm>
          <a:prstGeom prst="rect">
            <a:avLst/>
          </a:prstGeom>
          <a:noFill/>
        </p:spPr>
        <p:txBody>
          <a:bodyPr wrap="none" rtlCol="0">
            <a:spAutoFit/>
          </a:bodyPr>
          <a:lstStyle/>
          <a:p>
            <a:r>
              <a:rPr lang="en-US" dirty="0" smtClean="0"/>
              <a:t>DM</a:t>
            </a:r>
            <a:endParaRPr lang="en-US" dirty="0"/>
          </a:p>
        </p:txBody>
      </p:sp>
      <p:sp>
        <p:nvSpPr>
          <p:cNvPr id="14" name="TextBox 13"/>
          <p:cNvSpPr txBox="1"/>
          <p:nvPr/>
        </p:nvSpPr>
        <p:spPr>
          <a:xfrm>
            <a:off x="6443635" y="5442374"/>
            <a:ext cx="572267" cy="400110"/>
          </a:xfrm>
          <a:prstGeom prst="rect">
            <a:avLst/>
          </a:prstGeom>
          <a:noFill/>
        </p:spPr>
        <p:txBody>
          <a:bodyPr wrap="none" rtlCol="0">
            <a:spAutoFit/>
          </a:bodyPr>
          <a:lstStyle/>
          <a:p>
            <a:r>
              <a:rPr lang="en-US" dirty="0" smtClean="0"/>
              <a:t>DM</a:t>
            </a:r>
            <a:endParaRPr lang="en-US" dirty="0"/>
          </a:p>
        </p:txBody>
      </p:sp>
      <p:sp>
        <p:nvSpPr>
          <p:cNvPr id="7" name="TextBox 6"/>
          <p:cNvSpPr txBox="1"/>
          <p:nvPr/>
        </p:nvSpPr>
        <p:spPr>
          <a:xfrm>
            <a:off x="3595134" y="7104406"/>
            <a:ext cx="4589643" cy="276999"/>
          </a:xfrm>
          <a:prstGeom prst="rect">
            <a:avLst/>
          </a:prstGeom>
          <a:noFill/>
        </p:spPr>
        <p:txBody>
          <a:bodyPr wrap="none" rtlCol="0">
            <a:spAutoFit/>
          </a:bodyPr>
          <a:lstStyle/>
          <a:p>
            <a:pPr algn="r"/>
            <a:r>
              <a:rPr lang="en-US" sz="1200" i="1" dirty="0" smtClean="0"/>
              <a:t>Simulation results of Jung et al. (2014) and </a:t>
            </a:r>
            <a:r>
              <a:rPr lang="en-US" sz="1200" i="1" dirty="0" err="1" smtClean="0"/>
              <a:t>Tonnesen</a:t>
            </a:r>
            <a:r>
              <a:rPr lang="en-US" sz="1200" i="1" dirty="0" smtClean="0"/>
              <a:t> &amp; Cen (2015)</a:t>
            </a:r>
            <a:endParaRPr lang="en-US" sz="1200" i="1" dirty="0"/>
          </a:p>
        </p:txBody>
      </p:sp>
    </p:spTree>
    <p:extLst>
      <p:ext uri="{BB962C8B-B14F-4D97-AF65-F5344CB8AC3E}">
        <p14:creationId xmlns:p14="http://schemas.microsoft.com/office/powerpoint/2010/main" val="92306293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1sig_0-17_I06relations_SF_t3_HI_CDF.eps"/>
          <p:cNvPicPr>
            <a:picLocks noChangeAspect="1"/>
          </p:cNvPicPr>
          <p:nvPr/>
        </p:nvPicPr>
        <p:blipFill>
          <a:blip r:embed="rId3"/>
          <a:srcRect r="3084"/>
          <a:stretch>
            <a:fillRect/>
          </a:stretch>
        </p:blipFill>
        <p:spPr>
          <a:xfrm>
            <a:off x="4948877" y="3776837"/>
            <a:ext cx="4726414"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1sig_0-17_I06relations_SF_t3_HI_hist.eps"/>
          <p:cNvPicPr>
            <a:picLocks noChangeAspect="1"/>
          </p:cNvPicPr>
          <p:nvPr/>
        </p:nvPicPr>
        <p:blipFill>
          <a:blip r:embed="rId4"/>
          <a:srcRect r="3084"/>
          <a:stretch>
            <a:fillRect/>
          </a:stretch>
        </p:blipFill>
        <p:spPr>
          <a:xfrm>
            <a:off x="384586" y="1769081"/>
            <a:ext cx="4726414"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smtClean="0"/>
              <a:t>HI mass dependence </a:t>
            </a:r>
            <a:r>
              <a:rPr lang="en-US" sz="4000" dirty="0"/>
              <a:t>on large-scale environment</a:t>
            </a:r>
          </a:p>
        </p:txBody>
      </p:sp>
      <p:sp>
        <p:nvSpPr>
          <p:cNvPr id="7" name="TextBox 6"/>
          <p:cNvSpPr txBox="1"/>
          <p:nvPr/>
        </p:nvSpPr>
        <p:spPr>
          <a:xfrm>
            <a:off x="384586" y="5426681"/>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434437"/>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p:nvSpPr>
          <p:cNvPr id="9" name="TextBox 8"/>
          <p:cNvSpPr txBox="1"/>
          <p:nvPr/>
        </p:nvSpPr>
        <p:spPr>
          <a:xfrm>
            <a:off x="1817146" y="1621781"/>
            <a:ext cx="1920240"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Dwarf galaxies</a:t>
            </a:r>
            <a:endParaRPr lang="en-US" dirty="0"/>
          </a:p>
        </p:txBody>
      </p:sp>
    </p:spTree>
    <p:extLst>
      <p:ext uri="{BB962C8B-B14F-4D97-AF65-F5344CB8AC3E}">
        <p14:creationId xmlns:p14="http://schemas.microsoft.com/office/powerpoint/2010/main" val="1349831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206844" cy="829416"/>
          </a:xfrm>
        </p:spPr>
        <p:txBody>
          <a:bodyPr>
            <a:normAutofit fontScale="90000"/>
          </a:bodyPr>
          <a:lstStyle/>
          <a:p>
            <a:r>
              <a:rPr lang="en-US" sz="4400" dirty="0" smtClean="0"/>
              <a:t>Simulations match observations on the large scale</a:t>
            </a:r>
            <a:endParaRPr lang="en-US" sz="4400" dirty="0"/>
          </a:p>
        </p:txBody>
      </p:sp>
      <p:pic>
        <p:nvPicPr>
          <p:cNvPr id="4" name="Picture 3"/>
          <p:cNvPicPr>
            <a:picLocks noChangeAspect="1"/>
          </p:cNvPicPr>
          <p:nvPr/>
        </p:nvPicPr>
        <p:blipFill>
          <a:blip r:embed="rId3"/>
          <a:stretch>
            <a:fillRect/>
          </a:stretch>
        </p:blipFill>
        <p:spPr>
          <a:xfrm>
            <a:off x="1624673" y="1866707"/>
            <a:ext cx="5365214"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893887" y="7353107"/>
            <a:ext cx="6096000"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sp>
        <p:nvSpPr>
          <p:cNvPr id="3" name="TextBox 2"/>
          <p:cNvSpPr txBox="1"/>
          <p:nvPr/>
        </p:nvSpPr>
        <p:spPr>
          <a:xfrm>
            <a:off x="6458438" y="2006104"/>
            <a:ext cx="1691640" cy="70788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smtClean="0">
                <a:solidFill>
                  <a:srgbClr val="0000FF"/>
                </a:solidFill>
              </a:rPr>
              <a:t>Observations</a:t>
            </a:r>
          </a:p>
          <a:p>
            <a:r>
              <a:rPr lang="en-US" dirty="0" smtClean="0">
                <a:solidFill>
                  <a:srgbClr val="FF0000"/>
                </a:solidFill>
              </a:rPr>
              <a:t>Simulations</a:t>
            </a:r>
            <a:endParaRPr lang="en-US" dirty="0">
              <a:solidFill>
                <a:srgbClr val="FF0000"/>
              </a:solidFill>
            </a:endParaRPr>
          </a:p>
        </p:txBody>
      </p:sp>
    </p:spTree>
    <p:extLst>
      <p:ext uri="{BB962C8B-B14F-4D97-AF65-F5344CB8AC3E}">
        <p14:creationId xmlns:p14="http://schemas.microsoft.com/office/powerpoint/2010/main" val="137617649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Nitrogen synthesis</a:t>
            </a:r>
            <a:endParaRPr lang="en-US" dirty="0"/>
          </a:p>
        </p:txBody>
      </p:sp>
      <p:sp>
        <p:nvSpPr>
          <p:cNvPr id="4" name="Text Placeholder 3"/>
          <p:cNvSpPr>
            <a:spLocks noGrp="1"/>
          </p:cNvSpPr>
          <p:nvPr>
            <p:ph type="body" sz="half" idx="2"/>
          </p:nvPr>
        </p:nvSpPr>
        <p:spPr/>
        <p:txBody>
          <a:bodyPr/>
          <a:lstStyle/>
          <a:p>
            <a:r>
              <a:rPr lang="en-US" dirty="0" smtClean="0"/>
              <a:t>Nitrogen behaves as both a primary and secondary element, depending on the initial </a:t>
            </a:r>
            <a:r>
              <a:rPr lang="en-US" dirty="0" err="1" smtClean="0"/>
              <a:t>metallicity</a:t>
            </a:r>
            <a:r>
              <a:rPr lang="en-US" dirty="0" smtClean="0"/>
              <a:t> of the star.</a:t>
            </a:r>
            <a:endParaRPr lang="en-US" dirty="0"/>
          </a:p>
        </p:txBody>
      </p:sp>
      <p:sp>
        <p:nvSpPr>
          <p:cNvPr id="6" name="TextBox 5"/>
          <p:cNvSpPr txBox="1"/>
          <p:nvPr/>
        </p:nvSpPr>
        <p:spPr>
          <a:xfrm>
            <a:off x="1145012" y="2293672"/>
            <a:ext cx="2446055"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Low-</a:t>
            </a:r>
            <a:r>
              <a:rPr lang="en-US" sz="2200" dirty="0" err="1"/>
              <a:t>metallicity</a:t>
            </a:r>
            <a:r>
              <a:rPr lang="en-US" sz="2200" dirty="0"/>
              <a:t> star</a:t>
            </a:r>
          </a:p>
        </p:txBody>
      </p:sp>
      <p:sp>
        <p:nvSpPr>
          <p:cNvPr id="7" name="Down Arrow 6"/>
          <p:cNvSpPr/>
          <p:nvPr/>
        </p:nvSpPr>
        <p:spPr>
          <a:xfrm>
            <a:off x="2255182"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8" name="TextBox 7"/>
          <p:cNvSpPr txBox="1"/>
          <p:nvPr/>
        </p:nvSpPr>
        <p:spPr>
          <a:xfrm>
            <a:off x="924932" y="6389164"/>
            <a:ext cx="2965298" cy="718430"/>
          </a:xfrm>
          <a:prstGeom prst="rect">
            <a:avLst/>
          </a:prstGeom>
          <a:noFill/>
        </p:spPr>
        <p:txBody>
          <a:bodyPr wrap="none" lIns="101882" tIns="50941" rIns="101882" bIns="50941" rtlCol="0">
            <a:spAutoFit/>
          </a:bodyPr>
          <a:lstStyle/>
          <a:p>
            <a:pPr algn="ctr"/>
            <a:r>
              <a:rPr lang="en-US" dirty="0" smtClean="0"/>
              <a:t>C,O,N </a:t>
            </a:r>
          </a:p>
          <a:p>
            <a:pPr algn="ctr"/>
            <a:r>
              <a:rPr lang="en-US" dirty="0" smtClean="0"/>
              <a:t>all produced in same ratio</a:t>
            </a:r>
            <a:endParaRPr lang="en-US" dirty="0"/>
          </a:p>
        </p:txBody>
      </p:sp>
      <p:sp>
        <p:nvSpPr>
          <p:cNvPr id="10" name="TextBox 9"/>
          <p:cNvSpPr txBox="1"/>
          <p:nvPr/>
        </p:nvSpPr>
        <p:spPr>
          <a:xfrm>
            <a:off x="5102671" y="2293672"/>
            <a:ext cx="2505207"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High-</a:t>
            </a:r>
            <a:r>
              <a:rPr lang="en-US" sz="2200" dirty="0" err="1"/>
              <a:t>metallicity</a:t>
            </a:r>
            <a:r>
              <a:rPr lang="en-US" sz="2200" dirty="0"/>
              <a:t> star</a:t>
            </a:r>
          </a:p>
        </p:txBody>
      </p:sp>
      <p:sp>
        <p:nvSpPr>
          <p:cNvPr id="11" name="Down Arrow 10"/>
          <p:cNvSpPr/>
          <p:nvPr/>
        </p:nvSpPr>
        <p:spPr>
          <a:xfrm>
            <a:off x="6212840"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12" name="TextBox 11"/>
          <p:cNvSpPr txBox="1"/>
          <p:nvPr/>
        </p:nvSpPr>
        <p:spPr>
          <a:xfrm>
            <a:off x="5156325" y="6389164"/>
            <a:ext cx="2417842" cy="732508"/>
          </a:xfrm>
          <a:prstGeom prst="rect">
            <a:avLst/>
          </a:prstGeom>
          <a:noFill/>
        </p:spPr>
        <p:txBody>
          <a:bodyPr wrap="none" lIns="101882" tIns="50941" rIns="101882" bIns="50941" rtlCol="0">
            <a:spAutoFit/>
          </a:bodyPr>
          <a:lstStyle/>
          <a:p>
            <a:pPr algn="ctr"/>
            <a:r>
              <a:rPr lang="en-US" dirty="0" smtClean="0"/>
              <a:t>N produced in higher</a:t>
            </a:r>
          </a:p>
          <a:p>
            <a:pPr algn="ctr"/>
            <a:r>
              <a:rPr lang="en-US" dirty="0" smtClean="0"/>
              <a:t>ratio than C,O</a:t>
            </a:r>
            <a:endParaRPr lang="en-US" dirty="0"/>
          </a:p>
        </p:txBody>
      </p:sp>
      <p:grpSp>
        <p:nvGrpSpPr>
          <p:cNvPr id="25" name="Group 24"/>
          <p:cNvGrpSpPr/>
          <p:nvPr/>
        </p:nvGrpSpPr>
        <p:grpSpPr>
          <a:xfrm>
            <a:off x="1460983" y="2947845"/>
            <a:ext cx="1893198" cy="1950568"/>
            <a:chOff x="1460983" y="1229971"/>
            <a:chExt cx="1893198" cy="1950568"/>
          </a:xfrm>
        </p:grpSpPr>
        <p:sp>
          <p:nvSpPr>
            <p:cNvPr id="5" name="Oval 4"/>
            <p:cNvSpPr/>
            <p:nvPr/>
          </p:nvSpPr>
          <p:spPr>
            <a:xfrm>
              <a:off x="1460983" y="122997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2373797"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4" name="TextBox 13"/>
            <p:cNvSpPr txBox="1"/>
            <p:nvPr/>
          </p:nvSpPr>
          <p:spPr>
            <a:xfrm>
              <a:off x="2746166" y="1889591"/>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5" name="TextBox 14"/>
            <p:cNvSpPr txBox="1"/>
            <p:nvPr/>
          </p:nvSpPr>
          <p:spPr>
            <a:xfrm>
              <a:off x="1696628" y="209887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6" name="TextBox 15"/>
            <p:cNvSpPr txBox="1"/>
            <p:nvPr/>
          </p:nvSpPr>
          <p:spPr>
            <a:xfrm>
              <a:off x="2187613" y="192615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7" name="TextBox 16"/>
            <p:cNvSpPr txBox="1"/>
            <p:nvPr/>
          </p:nvSpPr>
          <p:spPr>
            <a:xfrm>
              <a:off x="2559982" y="1334863"/>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8" name="TextBox 17"/>
            <p:cNvSpPr txBox="1"/>
            <p:nvPr/>
          </p:nvSpPr>
          <p:spPr>
            <a:xfrm>
              <a:off x="1882813"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grpSp>
        <p:nvGrpSpPr>
          <p:cNvPr id="26" name="Group 25"/>
          <p:cNvGrpSpPr/>
          <p:nvPr/>
        </p:nvGrpSpPr>
        <p:grpSpPr>
          <a:xfrm>
            <a:off x="5418641" y="2947845"/>
            <a:ext cx="1893198" cy="1950568"/>
            <a:chOff x="5418641" y="1229971"/>
            <a:chExt cx="1893198" cy="1950568"/>
          </a:xfrm>
        </p:grpSpPr>
        <p:sp>
          <p:nvSpPr>
            <p:cNvPr id="9" name="Oval 8"/>
            <p:cNvSpPr/>
            <p:nvPr/>
          </p:nvSpPr>
          <p:spPr>
            <a:xfrm>
              <a:off x="5418641" y="1229971"/>
              <a:ext cx="1893198" cy="195056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9" name="TextBox 18"/>
            <p:cNvSpPr txBox="1"/>
            <p:nvPr/>
          </p:nvSpPr>
          <p:spPr>
            <a:xfrm>
              <a:off x="6703823"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0" name="TextBox 19"/>
            <p:cNvSpPr txBox="1"/>
            <p:nvPr/>
          </p:nvSpPr>
          <p:spPr>
            <a:xfrm>
              <a:off x="6517639" y="1889591"/>
              <a:ext cx="372369" cy="418576"/>
            </a:xfrm>
            <a:prstGeom prst="rect">
              <a:avLst/>
            </a:prstGeom>
            <a:noFill/>
          </p:spPr>
          <p:txBody>
            <a:bodyPr wrap="none" lIns="101882" tIns="50941" rIns="101882" bIns="50941" rtlCol="0">
              <a:spAutoFit/>
            </a:bodyPr>
            <a:lstStyle/>
            <a:p>
              <a:r>
                <a:rPr lang="en-US" dirty="0" smtClean="0"/>
                <a:t>O</a:t>
              </a:r>
              <a:endParaRPr lang="en-US" dirty="0"/>
            </a:p>
          </p:txBody>
        </p:sp>
        <p:sp>
          <p:nvSpPr>
            <p:cNvPr id="21" name="TextBox 20"/>
            <p:cNvSpPr txBox="1"/>
            <p:nvPr/>
          </p:nvSpPr>
          <p:spPr>
            <a:xfrm>
              <a:off x="5654286" y="2098879"/>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2" name="TextBox 21"/>
            <p:cNvSpPr txBox="1"/>
            <p:nvPr/>
          </p:nvSpPr>
          <p:spPr>
            <a:xfrm>
              <a:off x="6585209" y="1334863"/>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3" name="TextBox 22"/>
            <p:cNvSpPr txBox="1"/>
            <p:nvPr/>
          </p:nvSpPr>
          <p:spPr>
            <a:xfrm>
              <a:off x="6145271" y="234473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4" name="TextBox 23"/>
            <p:cNvSpPr txBox="1"/>
            <p:nvPr/>
          </p:nvSpPr>
          <p:spPr>
            <a:xfrm>
              <a:off x="5840471"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spTree>
    <p:extLst>
      <p:ext uri="{BB962C8B-B14F-4D97-AF65-F5344CB8AC3E}">
        <p14:creationId xmlns:p14="http://schemas.microsoft.com/office/powerpoint/2010/main" val="39165557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Mass – log(N/O) relationship</a:t>
            </a:r>
            <a:endParaRPr lang="en-US" dirty="0"/>
          </a:p>
        </p:txBody>
      </p:sp>
      <p:sp>
        <p:nvSpPr>
          <p:cNvPr id="6" name="Text Placeholder 5"/>
          <p:cNvSpPr>
            <a:spLocks noGrp="1"/>
          </p:cNvSpPr>
          <p:nvPr>
            <p:ph type="body" sz="half" idx="2"/>
          </p:nvPr>
        </p:nvSpPr>
        <p:spPr>
          <a:xfrm>
            <a:off x="403590" y="1250527"/>
            <a:ext cx="8229600" cy="953346"/>
          </a:xfrm>
        </p:spPr>
        <p:txBody>
          <a:bodyPr/>
          <a:lstStyle/>
          <a:p>
            <a:r>
              <a:rPr lang="en-US" dirty="0" smtClean="0"/>
              <a:t>Same slope for both void and wall galaxies, but the critical mass for the N/O plateau is lower for void galaxies (≈7.2) </a:t>
            </a:r>
            <a:r>
              <a:rPr lang="en-US" dirty="0"/>
              <a:t>than </a:t>
            </a:r>
            <a:r>
              <a:rPr lang="en-US" dirty="0" smtClean="0"/>
              <a:t>wall galaxies (≈7.6)</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pic>
        <p:nvPicPr>
          <p:cNvPr id="2" name="Picture 1" descr="MNO_1sig_I06relations_dwarf_SF_t3_dust_NSA_scatterMbi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822324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I06relations_dwarf_SF_t3_dust_NSA_Z12logOH_logNO_scatterMbin.eps"/>
          <p:cNvPicPr>
            <a:picLocks noChangeAspect="1"/>
          </p:cNvPicPr>
          <p:nvPr/>
        </p:nvPicPr>
        <p:blipFill rotWithShape="1">
          <a:blip r:embed="rId3">
            <a:extLst>
              <a:ext uri="{28A0092B-C50C-407E-A947-70E740481C1C}">
                <a14:useLocalDpi xmlns:a14="http://schemas.microsoft.com/office/drawing/2010/main"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predicted 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extLst>
      <p:ext uri="{BB962C8B-B14F-4D97-AF65-F5344CB8AC3E}">
        <p14:creationId xmlns:p14="http://schemas.microsoft.com/office/powerpoint/2010/main" val="348467110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 N/H relationship</a:t>
            </a:r>
            <a:endParaRPr lang="en-US" dirty="0"/>
          </a:p>
        </p:txBody>
      </p:sp>
      <p:sp>
        <p:nvSpPr>
          <p:cNvPr id="4" name="Text Placeholder 3"/>
          <p:cNvSpPr>
            <a:spLocks noGrp="1"/>
          </p:cNvSpPr>
          <p:nvPr>
            <p:ph type="body" sz="half" idx="2"/>
          </p:nvPr>
        </p:nvSpPr>
        <p:spPr/>
        <p:txBody>
          <a:bodyPr/>
          <a:lstStyle/>
          <a:p>
            <a:r>
              <a:rPr lang="en-US" dirty="0" smtClean="0"/>
              <a:t>Evidence of two evolutionary tracks, one with a much steeper slope than the other</a:t>
            </a:r>
            <a:endParaRPr lang="en-US" dirty="0"/>
          </a:p>
        </p:txBody>
      </p:sp>
      <p:pic>
        <p:nvPicPr>
          <p:cNvPr id="5" name="Picture 4" descr="1sig_I06relations_dwarf_SF_t3_dust_NSA_Z12logOH_N12logNH_scatterMbin.eps"/>
          <p:cNvPicPr>
            <a:picLocks noChangeAspect="1"/>
          </p:cNvPicPr>
          <p:nvPr/>
        </p:nvPicPr>
        <p:blipFill>
          <a:blip r:embed="rId3"/>
          <a:stretch>
            <a:fillRect/>
          </a:stretch>
        </p:blipFill>
        <p:spPr>
          <a:xfrm>
            <a:off x="996394" y="2270116"/>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1sig_dwarf_SF_t3_12logNHrelations_dust_CDF.eps"/>
          <p:cNvPicPr>
            <a:picLocks noChangeAspect="1"/>
          </p:cNvPicPr>
          <p:nvPr/>
        </p:nvPicPr>
        <p:blipFill>
          <a:blip r:embed="rId3"/>
          <a:srcRect r="3084"/>
          <a:stretch>
            <a:fillRect/>
          </a:stretch>
        </p:blipFill>
        <p:spPr>
          <a:xfrm>
            <a:off x="4310811" y="328306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dwarf_SF_t3_12logNHrelations_dust_hist.eps"/>
          <p:cNvPicPr>
            <a:picLocks noChangeAspect="1"/>
          </p:cNvPicPr>
          <p:nvPr/>
        </p:nvPicPr>
        <p:blipFill>
          <a:blip r:embed="rId4"/>
          <a:srcRect r="3084"/>
          <a:stretch>
            <a:fillRect/>
          </a:stretch>
        </p:blipFill>
        <p:spPr>
          <a:xfrm>
            <a:off x="384586" y="176908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Nitrogen abundance dependence on large-scale environment</a:t>
            </a:r>
          </a:p>
        </p:txBody>
      </p:sp>
      <p:sp>
        <p:nvSpPr>
          <p:cNvPr id="7" name="TextBox 6"/>
          <p:cNvSpPr txBox="1"/>
          <p:nvPr/>
        </p:nvSpPr>
        <p:spPr>
          <a:xfrm>
            <a:off x="378599" y="5920458"/>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434437"/>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useBgFill="1">
        <p:nvSpPr>
          <p:cNvPr id="9" name="TextBox 8"/>
          <p:cNvSpPr txBox="1"/>
          <p:nvPr/>
        </p:nvSpPr>
        <p:spPr>
          <a:xfrm>
            <a:off x="6035609" y="1706206"/>
            <a:ext cx="3264835" cy="1323439"/>
          </a:xfrm>
          <a:prstGeom prst="rect">
            <a:avLst/>
          </a:prstGeom>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smtClean="0"/>
              <a:t>Void dwarf galaxies have </a:t>
            </a:r>
            <a:r>
              <a:rPr lang="en-US" b="1" dirty="0" smtClean="0"/>
              <a:t>lower </a:t>
            </a:r>
            <a:r>
              <a:rPr lang="en-US" dirty="0"/>
              <a:t>N</a:t>
            </a:r>
            <a:r>
              <a:rPr lang="en-US" dirty="0" smtClean="0"/>
              <a:t>/H values by an average of 0.04±0.011 or about 10%.</a:t>
            </a:r>
            <a:endParaRPr lang="en-US" dirty="0"/>
          </a:p>
        </p:txBody>
      </p:sp>
    </p:spTree>
    <p:extLst>
      <p:ext uri="{BB962C8B-B14F-4D97-AF65-F5344CB8AC3E}">
        <p14:creationId xmlns:p14="http://schemas.microsoft.com/office/powerpoint/2010/main" val="1349831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12logNHrelations_dust_hist.eps"/>
          <p:cNvPicPr>
            <a:picLocks noChangeAspect="1"/>
          </p:cNvPicPr>
          <p:nvPr/>
        </p:nvPicPr>
        <p:blipFill rotWithShape="1">
          <a:blip r:embed="rId3">
            <a:extLst>
              <a:ext uri="{28A0092B-C50C-407E-A947-70E740481C1C}">
                <a14:useLocalDpi xmlns:a14="http://schemas.microsoft.com/office/drawing/2010/main" val="0"/>
              </a:ext>
            </a:extLst>
          </a:blip>
          <a:srcRect r="3169"/>
          <a:stretch/>
        </p:blipFill>
        <p:spPr>
          <a:xfrm>
            <a:off x="468094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NH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37859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NH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NHrelations_dust_hist.eps"/>
          <p:cNvPicPr>
            <a:picLocks noChangeAspect="1"/>
          </p:cNvPicPr>
          <p:nvPr/>
        </p:nvPicPr>
        <p:blipFill rotWithShape="1">
          <a:blip r:embed="rId6">
            <a:extLst>
              <a:ext uri="{28A0092B-C50C-407E-A947-70E740481C1C}">
                <a14:useLocalDpi xmlns:a14="http://schemas.microsoft.com/office/drawing/2010/main" val="0"/>
              </a:ext>
            </a:extLst>
          </a:blip>
          <a:srcRect r="3169"/>
          <a:stretch/>
        </p:blipFill>
        <p:spPr>
          <a:xfrm>
            <a:off x="378599" y="1427355"/>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dwarf galaxies</a:t>
            </a:r>
          </a:p>
        </p:txBody>
      </p:sp>
      <p:sp>
        <p:nvSpPr>
          <p:cNvPr id="5" name="TextBox 4"/>
          <p:cNvSpPr txBox="1"/>
          <p:nvPr/>
        </p:nvSpPr>
        <p:spPr>
          <a:xfrm>
            <a:off x="1508641" y="1193533"/>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98473" y="119353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86400"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98473"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val="20158319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12logNHrelations_dust_hist.eps"/>
          <p:cNvPicPr>
            <a:picLocks noChangeAspect="1"/>
          </p:cNvPicPr>
          <p:nvPr/>
        </p:nvPicPr>
        <p:blipFill rotWithShape="1">
          <a:blip r:embed="rId3">
            <a:extLst>
              <a:ext uri="{28A0092B-C50C-407E-A947-70E740481C1C}">
                <a14:useLocalDpi xmlns:a14="http://schemas.microsoft.com/office/drawing/2010/main"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8-19_SF_t3_12logNH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7-18_SF_t3_12logNH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dwarf_SF_t3_12logNHrelations_dust_hist.eps"/>
          <p:cNvPicPr>
            <a:picLocks noChangeAspect="1"/>
          </p:cNvPicPr>
          <p:nvPr/>
        </p:nvPicPr>
        <p:blipFill rotWithShape="1">
          <a:blip r:embed="rId6">
            <a:extLst>
              <a:ext uri="{28A0092B-C50C-407E-A947-70E740481C1C}">
                <a14:useLocalDpi xmlns:a14="http://schemas.microsoft.com/office/drawing/2010/main" val="0"/>
              </a:ext>
            </a:extLst>
          </a:blip>
          <a:srcRect r="3169"/>
          <a:stretch/>
        </p:blipFill>
        <p:spPr>
          <a:xfrm>
            <a:off x="384585" y="1413493"/>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galaxies up to L</a:t>
            </a:r>
            <a:r>
              <a:rPr lang="en-US" sz="3600" baseline="-25000" dirty="0"/>
              <a:t>*</a:t>
            </a:r>
            <a:endParaRPr lang="en-US" sz="3600" dirty="0"/>
          </a:p>
        </p:txBody>
      </p:sp>
      <p:sp>
        <p:nvSpPr>
          <p:cNvPr id="5" name="TextBox 4"/>
          <p:cNvSpPr txBox="1"/>
          <p:nvPr/>
        </p:nvSpPr>
        <p:spPr>
          <a:xfrm>
            <a:off x="1508641" y="1184396"/>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11164" y="119353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9090"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4"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9" name="TextBox 18"/>
          <p:cNvSpPr txBox="1"/>
          <p:nvPr/>
        </p:nvSpPr>
        <p:spPr>
          <a:xfrm>
            <a:off x="8185188" y="1958882"/>
            <a:ext cx="178308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0.04±0.010 (10%)</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-0.03±0.011 (7%)</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-0.00±0.010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-0.02±0.011 (5%)</a:t>
            </a:r>
            <a:endParaRPr lang="en-US" dirty="0"/>
          </a:p>
        </p:txBody>
      </p:sp>
    </p:spTree>
    <p:extLst>
      <p:ext uri="{BB962C8B-B14F-4D97-AF65-F5344CB8AC3E}">
        <p14:creationId xmlns:p14="http://schemas.microsoft.com/office/powerpoint/2010/main" val="26890860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1sig_dwarf_SF_t3_logNOrelations_dust_CDF.eps"/>
          <p:cNvPicPr>
            <a:picLocks noChangeAspect="1"/>
          </p:cNvPicPr>
          <p:nvPr/>
        </p:nvPicPr>
        <p:blipFill>
          <a:blip r:embed="rId3"/>
          <a:srcRect r="2941"/>
          <a:stretch>
            <a:fillRect/>
          </a:stretch>
        </p:blipFill>
        <p:spPr>
          <a:xfrm>
            <a:off x="5002804" y="3784858"/>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dwarf_SF_t3_logNOrelations_dust_hist.eps"/>
          <p:cNvPicPr>
            <a:picLocks noChangeAspect="1"/>
          </p:cNvPicPr>
          <p:nvPr/>
        </p:nvPicPr>
        <p:blipFill>
          <a:blip r:embed="rId4"/>
          <a:srcRect r="2941"/>
          <a:stretch>
            <a:fillRect/>
          </a:stretch>
        </p:blipFill>
        <p:spPr>
          <a:xfrm>
            <a:off x="384586" y="2347920"/>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smtClean="0"/>
              <a:t>Large-scale environmental dependence of N/O</a:t>
            </a:r>
            <a:endParaRPr lang="en-US" sz="4000" dirty="0"/>
          </a:p>
        </p:txBody>
      </p:sp>
      <p:sp>
        <p:nvSpPr>
          <p:cNvPr id="7" name="TextBox 6"/>
          <p:cNvSpPr txBox="1"/>
          <p:nvPr/>
        </p:nvSpPr>
        <p:spPr>
          <a:xfrm>
            <a:off x="6383370" y="7442458"/>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8" name="TextBox 7"/>
          <p:cNvSpPr txBox="1"/>
          <p:nvPr/>
        </p:nvSpPr>
        <p:spPr>
          <a:xfrm>
            <a:off x="384586" y="6018810"/>
            <a:ext cx="3352800" cy="279050"/>
          </a:xfrm>
          <a:prstGeom prst="rect">
            <a:avLst/>
          </a:prstGeom>
          <a:noFill/>
        </p:spPr>
        <p:txBody>
          <a:bodyPr wrap="square" lIns="101882" tIns="50941" rIns="101882" bIns="50941" rtlCol="0">
            <a:spAutoFit/>
          </a:bodyPr>
          <a:lstStyle/>
          <a:p>
            <a:r>
              <a:rPr lang="en-US" sz="1100" i="1" dirty="0" smtClean="0"/>
              <a:t>Douglass et al. (2017)</a:t>
            </a:r>
            <a:endParaRPr lang="en-US" sz="1100" i="1" dirty="0"/>
          </a:p>
        </p:txBody>
      </p:sp>
      <p:graphicFrame>
        <p:nvGraphicFramePr>
          <p:cNvPr id="11" name="Table 10"/>
          <p:cNvGraphicFramePr>
            <a:graphicFrameLocks noGrp="1"/>
          </p:cNvGraphicFramePr>
          <p:nvPr>
            <p:extLst>
              <p:ext uri="{D42A27DB-BD31-4B8C-83A1-F6EECF244321}">
                <p14:modId xmlns:p14="http://schemas.microsoft.com/office/powerpoint/2010/main" val="26191562"/>
              </p:ext>
            </p:extLst>
          </p:nvPr>
        </p:nvGraphicFramePr>
        <p:xfrm>
          <a:off x="5578715" y="1668585"/>
          <a:ext cx="4157455" cy="1854200"/>
        </p:xfrm>
        <a:graphic>
          <a:graphicData uri="http://schemas.openxmlformats.org/drawingml/2006/table">
            <a:tbl>
              <a:tblPr firstRow="1" bandRow="1">
                <a:tableStyleId>{21E4AEA4-8DFA-4A89-87EB-49C32662AFE0}</a:tableStyleId>
              </a:tblPr>
              <a:tblGrid>
                <a:gridCol w="1981202"/>
                <a:gridCol w="2176253"/>
              </a:tblGrid>
              <a:tr h="370840">
                <a:tc>
                  <a:txBody>
                    <a:bodyPr/>
                    <a:lstStyle/>
                    <a:p>
                      <a:r>
                        <a:rPr lang="en-US" sz="1800" dirty="0" err="1" smtClean="0"/>
                        <a:t>M</a:t>
                      </a:r>
                      <a:r>
                        <a:rPr lang="en-US" sz="1800" baseline="-25000" dirty="0" err="1" smtClean="0"/>
                        <a:t>r</a:t>
                      </a:r>
                      <a:r>
                        <a:rPr lang="en-US" sz="1800" dirty="0" smtClean="0"/>
                        <a:t> range</a:t>
                      </a:r>
                      <a:endParaRPr lang="en-US" sz="1800" b="1" dirty="0">
                        <a:latin typeface="+mn-lt"/>
                      </a:endParaRPr>
                    </a:p>
                  </a:txBody>
                  <a:tcPr/>
                </a:tc>
                <a:tc>
                  <a:txBody>
                    <a:bodyPr/>
                    <a:lstStyle/>
                    <a:p>
                      <a:r>
                        <a:rPr lang="en-US" sz="1800" dirty="0" smtClean="0"/>
                        <a:t>Average shift</a:t>
                      </a:r>
                      <a:endParaRPr lang="en-US" sz="1800" b="1" dirty="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0.07±0.016 (17%)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-0.00±0.019 (0%)</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0.00±0.018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0.02±0.020 (5%)</a:t>
                      </a:r>
                      <a:endParaRPr lang="en-US" sz="1800" dirty="0" smtClean="0">
                        <a:latin typeface="+mn-lt"/>
                      </a:endParaRPr>
                    </a:p>
                  </a:txBody>
                  <a:tcPr/>
                </a:tc>
              </a:tr>
            </a:tbl>
          </a:graphicData>
        </a:graphic>
      </p:graphicFrame>
      <p:sp>
        <p:nvSpPr>
          <p:cNvPr id="9" name="TextBox 8"/>
          <p:cNvSpPr txBox="1"/>
          <p:nvPr/>
        </p:nvSpPr>
        <p:spPr>
          <a:xfrm>
            <a:off x="1791149" y="2173669"/>
            <a:ext cx="1920240"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Dwarf galaxies</a:t>
            </a:r>
            <a:endParaRPr lang="en-US" dirty="0"/>
          </a:p>
        </p:txBody>
      </p:sp>
    </p:spTree>
    <p:extLst>
      <p:ext uri="{BB962C8B-B14F-4D97-AF65-F5344CB8AC3E}">
        <p14:creationId xmlns:p14="http://schemas.microsoft.com/office/powerpoint/2010/main" val="412219623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logNOrelations_dust_hist.eps"/>
          <p:cNvPicPr>
            <a:picLocks noChangeAspect="1"/>
          </p:cNvPicPr>
          <p:nvPr/>
        </p:nvPicPr>
        <p:blipFill rotWithShape="1">
          <a:blip r:embed="rId3">
            <a:extLst>
              <a:ext uri="{28A0092B-C50C-407E-A947-70E740481C1C}">
                <a14:useLocalDpi xmlns:a14="http://schemas.microsoft.com/office/drawing/2010/main"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logNOrelations_dust_hist.eps"/>
          <p:cNvPicPr>
            <a:picLocks noChangeAspect="1"/>
          </p:cNvPicPr>
          <p:nvPr/>
        </p:nvPicPr>
        <p:blipFill rotWithShape="1">
          <a:blip r:embed="rId4">
            <a:extLst>
              <a:ext uri="{28A0092B-C50C-407E-A947-70E740481C1C}">
                <a14:useLocalDpi xmlns:a14="http://schemas.microsoft.com/office/drawing/2010/main" val="0"/>
              </a:ext>
            </a:extLst>
          </a:blip>
          <a:srcRect r="2996"/>
          <a:stretch/>
        </p:blipFill>
        <p:spPr>
          <a:xfrm>
            <a:off x="378599" y="4688607"/>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logNO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logNOrelations_dust_hist.eps"/>
          <p:cNvPicPr>
            <a:picLocks noChangeAspect="1"/>
          </p:cNvPicPr>
          <p:nvPr/>
        </p:nvPicPr>
        <p:blipFill rotWithShape="1">
          <a:blip r:embed="rId6">
            <a:extLst>
              <a:ext uri="{28A0092B-C50C-407E-A947-70E740481C1C}">
                <a14:useLocalDpi xmlns:a14="http://schemas.microsoft.com/office/drawing/2010/main" val="0"/>
              </a:ext>
            </a:extLst>
          </a:blip>
          <a:srcRect r="2996"/>
          <a:stretch/>
        </p:blipFill>
        <p:spPr>
          <a:xfrm>
            <a:off x="378599" y="1421259"/>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dwarf galaxies</a:t>
            </a:r>
          </a:p>
        </p:txBody>
      </p:sp>
      <p:sp>
        <p:nvSpPr>
          <p:cNvPr id="5" name="TextBox 4"/>
          <p:cNvSpPr txBox="1"/>
          <p:nvPr/>
        </p:nvSpPr>
        <p:spPr>
          <a:xfrm>
            <a:off x="1508642" y="1218067"/>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82599" y="1218067"/>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70526" y="449131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82599" y="449131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val="20322551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1sig_dwarf_SF_t3_logNOrelations_dust_hist.eps"/>
          <p:cNvPicPr>
            <a:picLocks noChangeAspect="1"/>
          </p:cNvPicPr>
          <p:nvPr/>
        </p:nvPicPr>
        <p:blipFill>
          <a:blip r:embed="rId3"/>
          <a:srcRect r="2941"/>
          <a:stretch>
            <a:fillRect/>
          </a:stretch>
        </p:blipFill>
        <p:spPr>
          <a:xfrm>
            <a:off x="384586" y="1421259"/>
            <a:ext cx="336068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1sig_19-20_SF_t3_logNO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4680949" y="4682558"/>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8-19_SF_t3_logNO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_17-18_SF_t3_logNOrelations_dust_hist.eps"/>
          <p:cNvPicPr>
            <a:picLocks noChangeAspect="1"/>
          </p:cNvPicPr>
          <p:nvPr/>
        </p:nvPicPr>
        <p:blipFill rotWithShape="1">
          <a:blip r:embed="rId6">
            <a:extLst>
              <a:ext uri="{28A0092B-C50C-407E-A947-70E740481C1C}">
                <a14:useLocalDpi xmlns:a14="http://schemas.microsoft.com/office/drawing/2010/main"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galaxies up to L</a:t>
            </a:r>
            <a:r>
              <a:rPr lang="en-US" sz="3600" baseline="-25000" dirty="0"/>
              <a:t>*</a:t>
            </a:r>
            <a:endParaRPr lang="en-US" sz="3600" dirty="0"/>
          </a:p>
        </p:txBody>
      </p:sp>
      <p:sp>
        <p:nvSpPr>
          <p:cNvPr id="5" name="TextBox 4"/>
          <p:cNvSpPr txBox="1"/>
          <p:nvPr/>
        </p:nvSpPr>
        <p:spPr>
          <a:xfrm>
            <a:off x="1455888" y="1185355"/>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472574" y="1185355"/>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60501"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72574"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0.07±0.016 (17%)</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-0.00±0.018 (0%)</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0.00±0.018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0.02±0.020 (5%)</a:t>
            </a:r>
            <a:endParaRPr lang="en-US" dirty="0"/>
          </a:p>
        </p:txBody>
      </p:sp>
    </p:spTree>
    <p:extLst>
      <p:ext uri="{BB962C8B-B14F-4D97-AF65-F5344CB8AC3E}">
        <p14:creationId xmlns:p14="http://schemas.microsoft.com/office/powerpoint/2010/main" val="253757680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1009068"/>
            <a:ext cx="7795260" cy="829416"/>
          </a:xfrm>
        </p:spPr>
        <p:txBody>
          <a:bodyPr>
            <a:normAutofit fontScale="90000"/>
          </a:bodyPr>
          <a:lstStyle/>
          <a:p>
            <a:r>
              <a:rPr lang="en-US" sz="4000" dirty="0" smtClean="0"/>
              <a:t>How does the large-scale environment affect galaxy evolution?</a:t>
            </a:r>
            <a:endParaRPr lang="en-US" sz="4000" dirty="0"/>
          </a:p>
        </p:txBody>
      </p:sp>
      <p:sp>
        <p:nvSpPr>
          <p:cNvPr id="3" name="Content Placeholder 2"/>
          <p:cNvSpPr>
            <a:spLocks noGrp="1"/>
          </p:cNvSpPr>
          <p:nvPr>
            <p:ph idx="1"/>
          </p:nvPr>
        </p:nvSpPr>
        <p:spPr>
          <a:xfrm>
            <a:off x="384586" y="2552114"/>
            <a:ext cx="7795260" cy="4815840"/>
          </a:xfrm>
        </p:spPr>
        <p:txBody>
          <a:bodyPr>
            <a:normAutofit lnSpcReduction="10000"/>
          </a:bodyPr>
          <a:lstStyle/>
          <a:p>
            <a:pPr marL="514350" indent="-514350">
              <a:buFont typeface="+mj-lt"/>
              <a:buAutoNum type="arabicPeriod"/>
            </a:pPr>
            <a:r>
              <a:rPr lang="en-US" dirty="0" smtClean="0"/>
              <a:t>Define the galaxy’s environment</a:t>
            </a:r>
          </a:p>
          <a:p>
            <a:pPr marL="514350" indent="-514350">
              <a:buFont typeface="+mj-lt"/>
              <a:buAutoNum type="arabicPeriod"/>
            </a:pPr>
            <a:r>
              <a:rPr lang="en-US" dirty="0" smtClean="0"/>
              <a:t>Use the smallest galaxies possible</a:t>
            </a:r>
          </a:p>
          <a:p>
            <a:pPr marL="514350" indent="-514350">
              <a:buFont typeface="+mj-lt"/>
              <a:buAutoNum type="arabicPeriod"/>
            </a:pPr>
            <a:r>
              <a:rPr lang="en-US" dirty="0" smtClean="0"/>
              <a:t>Determine physical properties of the galaxies from spectroscopy</a:t>
            </a:r>
          </a:p>
          <a:p>
            <a:pPr marL="514350" indent="-514350">
              <a:buFont typeface="+mj-lt"/>
              <a:buAutoNum type="arabicPeriod"/>
            </a:pPr>
            <a:r>
              <a:rPr lang="en-US" dirty="0" smtClean="0"/>
              <a:t>How do the properties of the gas and the history of star formation depend on the environment?  What does this tell us about the dark matter structure and history of the galaxy?</a:t>
            </a:r>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19100" y="3270735"/>
            <a:ext cx="9006254" cy="931985"/>
          </a:xfrm>
          <a:prstGeom prst="rect">
            <a:avLst/>
          </a:prstGeom>
          <a:gradFill flip="none" rotWithShape="1">
            <a:gsLst>
              <a:gs pos="0">
                <a:schemeClr val="accent1"/>
              </a:gs>
              <a:gs pos="100000">
                <a:srgbClr val="FFFF00"/>
              </a:gs>
            </a:gsLst>
            <a:lin ang="108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7949706" y="477271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2" name="Title 1"/>
          <p:cNvSpPr>
            <a:spLocks noGrp="1"/>
          </p:cNvSpPr>
          <p:nvPr>
            <p:ph type="title"/>
          </p:nvPr>
        </p:nvSpPr>
        <p:spPr/>
        <p:txBody>
          <a:bodyPr/>
          <a:lstStyle/>
          <a:p>
            <a:r>
              <a:rPr lang="en-US" dirty="0" smtClean="0"/>
              <a:t>Oxygen, Nitrogen synthesis</a:t>
            </a:r>
            <a:endParaRPr lang="en-US" dirty="0"/>
          </a:p>
        </p:txBody>
      </p:sp>
      <p:sp>
        <p:nvSpPr>
          <p:cNvPr id="4" name="Text Placeholder 3"/>
          <p:cNvSpPr>
            <a:spLocks noGrp="1"/>
          </p:cNvSpPr>
          <p:nvPr>
            <p:ph type="body" sz="half" idx="2"/>
          </p:nvPr>
        </p:nvSpPr>
        <p:spPr/>
        <p:txBody>
          <a:bodyPr/>
          <a:lstStyle/>
          <a:p>
            <a:r>
              <a:rPr lang="en-US" dirty="0" smtClean="0"/>
              <a:t>Larger stars die first, creating a time delay between the release of oxygen and nitrogen.</a:t>
            </a:r>
            <a:endParaRPr lang="en-US" dirty="0"/>
          </a:p>
        </p:txBody>
      </p:sp>
      <p:sp>
        <p:nvSpPr>
          <p:cNvPr id="6" name="TextBox 5"/>
          <p:cNvSpPr txBox="1"/>
          <p:nvPr/>
        </p:nvSpPr>
        <p:spPr>
          <a:xfrm>
            <a:off x="564219"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4 M</a:t>
            </a:r>
            <a:r>
              <a:rPr lang="en-US" sz="2400" baseline="-25000" dirty="0" smtClean="0"/>
              <a:t>⊙</a:t>
            </a:r>
            <a:endParaRPr lang="en-US" sz="2200" baseline="-25000" dirty="0"/>
          </a:p>
        </p:txBody>
      </p:sp>
      <p:sp>
        <p:nvSpPr>
          <p:cNvPr id="8" name="TextBox 7"/>
          <p:cNvSpPr txBox="1"/>
          <p:nvPr/>
        </p:nvSpPr>
        <p:spPr>
          <a:xfrm>
            <a:off x="4676618" y="4741701"/>
            <a:ext cx="1089009" cy="410654"/>
          </a:xfrm>
          <a:prstGeom prst="rect">
            <a:avLst/>
          </a:prstGeom>
          <a:noFill/>
        </p:spPr>
        <p:txBody>
          <a:bodyPr wrap="none" lIns="101882" tIns="50941" rIns="101882" bIns="50941" rtlCol="0">
            <a:spAutoFit/>
          </a:bodyPr>
          <a:lstStyle/>
          <a:p>
            <a:pPr algn="ctr"/>
            <a:r>
              <a:rPr lang="en-US" dirty="0" smtClean="0"/>
              <a:t>Oxygen</a:t>
            </a:r>
            <a:endParaRPr lang="en-US" dirty="0"/>
          </a:p>
        </p:txBody>
      </p:sp>
      <p:sp>
        <p:nvSpPr>
          <p:cNvPr id="10" name="TextBox 9"/>
          <p:cNvSpPr txBox="1"/>
          <p:nvPr/>
        </p:nvSpPr>
        <p:spPr>
          <a:xfrm>
            <a:off x="2698098"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8 M</a:t>
            </a:r>
            <a:r>
              <a:rPr lang="en-US" sz="2400" baseline="-25000" dirty="0" smtClean="0"/>
              <a:t>⊙</a:t>
            </a:r>
            <a:endParaRPr lang="en-US" sz="2200" baseline="-25000" dirty="0"/>
          </a:p>
        </p:txBody>
      </p:sp>
      <p:sp>
        <p:nvSpPr>
          <p:cNvPr id="12" name="TextBox 11"/>
          <p:cNvSpPr txBox="1"/>
          <p:nvPr/>
        </p:nvSpPr>
        <p:spPr>
          <a:xfrm>
            <a:off x="1483682" y="2449427"/>
            <a:ext cx="1175571" cy="410654"/>
          </a:xfrm>
          <a:prstGeom prst="rect">
            <a:avLst/>
          </a:prstGeom>
          <a:noFill/>
        </p:spPr>
        <p:txBody>
          <a:bodyPr wrap="none" lIns="101882" tIns="50941" rIns="101882" bIns="50941" rtlCol="0">
            <a:spAutoFit/>
          </a:bodyPr>
          <a:lstStyle/>
          <a:p>
            <a:pPr algn="ctr"/>
            <a:r>
              <a:rPr lang="en-US" dirty="0" smtClean="0"/>
              <a:t>Nitrogen</a:t>
            </a:r>
            <a:endParaRPr lang="en-US" dirty="0"/>
          </a:p>
        </p:txBody>
      </p:sp>
      <p:sp>
        <p:nvSpPr>
          <p:cNvPr id="9" name="Oval 8"/>
          <p:cNvSpPr/>
          <p:nvPr/>
        </p:nvSpPr>
        <p:spPr>
          <a:xfrm>
            <a:off x="419100" y="4847211"/>
            <a:ext cx="1342991" cy="138368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4" name="Right Brace 13"/>
          <p:cNvSpPr/>
          <p:nvPr/>
        </p:nvSpPr>
        <p:spPr>
          <a:xfrm rot="16200000">
            <a:off x="1861517" y="2003093"/>
            <a:ext cx="419902" cy="2133878"/>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ight Brace 14"/>
          <p:cNvSpPr/>
          <p:nvPr/>
        </p:nvSpPr>
        <p:spPr>
          <a:xfrm rot="5400000" flipV="1">
            <a:off x="5004991" y="245769"/>
            <a:ext cx="419902" cy="8420825"/>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165557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a:xfrm>
            <a:off x="1532162" y="4148724"/>
            <a:ext cx="5653434" cy="2421809"/>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540356" y="2837663"/>
            <a:ext cx="5669820" cy="373287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p:txBody>
          <a:bodyPr>
            <a:normAutofit fontScale="90000"/>
          </a:bodyPr>
          <a:lstStyle/>
          <a:p>
            <a:r>
              <a:rPr lang="en-US" dirty="0" smtClean="0"/>
              <a:t>Is cosmic downsizing influenced by the environment?</a:t>
            </a:r>
            <a:endParaRPr lang="en-US" dirty="0"/>
          </a:p>
        </p:txBody>
      </p:sp>
      <p:sp>
        <p:nvSpPr>
          <p:cNvPr id="8" name="Text Placeholder 7"/>
          <p:cNvSpPr>
            <a:spLocks noGrp="1"/>
          </p:cNvSpPr>
          <p:nvPr>
            <p:ph type="body" sz="half" idx="2"/>
          </p:nvPr>
        </p:nvSpPr>
        <p:spPr/>
        <p:txBody>
          <a:bodyPr>
            <a:normAutofit/>
          </a:bodyPr>
          <a:lstStyle/>
          <a:p>
            <a:r>
              <a:rPr lang="en-US" dirty="0" smtClean="0"/>
              <a:t>Lower N/O in void dwarf galaxies might indicate a more constant SFR for void galaxies than for galaxies in more dense environments.</a:t>
            </a:r>
            <a:endParaRPr lang="en-US" dirty="0"/>
          </a:p>
        </p:txBody>
      </p:sp>
      <p:sp>
        <p:nvSpPr>
          <p:cNvPr id="10" name="TextBox 9"/>
          <p:cNvSpPr txBox="1"/>
          <p:nvPr/>
        </p:nvSpPr>
        <p:spPr>
          <a:xfrm>
            <a:off x="4012332" y="6725687"/>
            <a:ext cx="725071" cy="418576"/>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Time</a:t>
            </a:r>
            <a:endParaRPr lang="en-US" dirty="0">
              <a:solidFill>
                <a:schemeClr val="tx1">
                  <a:lumMod val="75000"/>
                  <a:lumOff val="25000"/>
                </a:schemeClr>
              </a:solidFill>
            </a:endParaRPr>
          </a:p>
        </p:txBody>
      </p:sp>
      <p:sp>
        <p:nvSpPr>
          <p:cNvPr id="11" name="TextBox 10"/>
          <p:cNvSpPr txBox="1"/>
          <p:nvPr/>
        </p:nvSpPr>
        <p:spPr>
          <a:xfrm>
            <a:off x="733858" y="4514347"/>
            <a:ext cx="634432" cy="410654"/>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SFR</a:t>
            </a:r>
            <a:endParaRPr lang="en-US" dirty="0">
              <a:solidFill>
                <a:schemeClr val="tx1">
                  <a:lumMod val="75000"/>
                  <a:lumOff val="25000"/>
                </a:schemeClr>
              </a:solidFill>
            </a:endParaRPr>
          </a:p>
        </p:txBody>
      </p:sp>
      <p:sp>
        <p:nvSpPr>
          <p:cNvPr id="16" name="TextBox 15"/>
          <p:cNvSpPr txBox="1"/>
          <p:nvPr/>
        </p:nvSpPr>
        <p:spPr>
          <a:xfrm>
            <a:off x="5999173" y="3738070"/>
            <a:ext cx="1502558"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 galaxy?</a:t>
            </a:r>
            <a:endParaRPr lang="en-US" dirty="0">
              <a:solidFill>
                <a:srgbClr val="FF0000"/>
              </a:solidFill>
              <a:effectLst>
                <a:outerShdw blurRad="50800" dist="38100" dir="2700000">
                  <a:srgbClr val="000000">
                    <a:alpha val="43000"/>
                  </a:srgbClr>
                </a:outerShdw>
              </a:effectLst>
            </a:endParaRPr>
          </a:p>
        </p:txBody>
      </p:sp>
      <p:sp>
        <p:nvSpPr>
          <p:cNvPr id="17" name="TextBox 16"/>
          <p:cNvSpPr txBox="1"/>
          <p:nvPr/>
        </p:nvSpPr>
        <p:spPr>
          <a:xfrm>
            <a:off x="2092963" y="3528782"/>
            <a:ext cx="1388072" cy="418576"/>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 galaxy</a:t>
            </a:r>
            <a:endParaRPr lang="en-US" dirty="0">
              <a:effectLst>
                <a:outerShdw blurRad="50800" dist="38100" dir="2700000">
                  <a:srgbClr val="000000">
                    <a:alpha val="43000"/>
                  </a:srgbClr>
                </a:outerShdw>
              </a:effectLst>
            </a:endParaRPr>
          </a:p>
        </p:txBody>
      </p:sp>
      <p:cxnSp>
        <p:nvCxnSpPr>
          <p:cNvPr id="7" name="Straight Arrow Connector 6"/>
          <p:cNvCxnSpPr/>
          <p:nvPr/>
        </p:nvCxnSpPr>
        <p:spPr>
          <a:xfrm>
            <a:off x="1532732" y="6589946"/>
            <a:ext cx="5968999" cy="1800"/>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16200000">
            <a:off x="-539035" y="4542558"/>
            <a:ext cx="4145280" cy="1747"/>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22597" y="7410073"/>
            <a:ext cx="3352800" cy="279050"/>
          </a:xfrm>
          <a:prstGeom prst="rect">
            <a:avLst/>
          </a:prstGeom>
          <a:noFill/>
        </p:spPr>
        <p:txBody>
          <a:bodyPr wrap="square" lIns="101882" tIns="50941" rIns="101882" bIns="50941" rtlCol="0">
            <a:spAutoFit/>
          </a:bodyPr>
          <a:lstStyle/>
          <a:p>
            <a:pPr algn="r"/>
            <a:r>
              <a:rPr lang="en-US" sz="1100" i="1" dirty="0" smtClean="0"/>
              <a:t>Based off the Lilly-</a:t>
            </a:r>
            <a:r>
              <a:rPr lang="en-US" sz="1100" i="1" dirty="0" err="1" smtClean="0"/>
              <a:t>Madau</a:t>
            </a:r>
            <a:r>
              <a:rPr lang="en-US" sz="1100" i="1" dirty="0" smtClean="0"/>
              <a:t> plot (</a:t>
            </a:r>
            <a:r>
              <a:rPr lang="en-US" sz="1100" i="1" dirty="0" err="1" smtClean="0"/>
              <a:t>Madau</a:t>
            </a:r>
            <a:r>
              <a:rPr lang="en-US" sz="1100" i="1" dirty="0" smtClean="0"/>
              <a:t> et al. 1996)</a:t>
            </a:r>
            <a:endParaRPr lang="en-US" sz="1100" i="1" dirty="0"/>
          </a:p>
        </p:txBody>
      </p:sp>
    </p:spTree>
    <p:extLst>
      <p:ext uri="{BB962C8B-B14F-4D97-AF65-F5344CB8AC3E}">
        <p14:creationId xmlns:p14="http://schemas.microsoft.com/office/powerpoint/2010/main" val="60330455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HI mass – abundance relationships</a:t>
            </a:r>
            <a:endParaRPr lang="en-US" sz="4000" dirty="0"/>
          </a:p>
        </p:txBody>
      </p:sp>
      <p:sp>
        <p:nvSpPr>
          <p:cNvPr id="7" name="TextBox 6"/>
          <p:cNvSpPr txBox="1"/>
          <p:nvPr/>
        </p:nvSpPr>
        <p:spPr>
          <a:xfrm>
            <a:off x="366625" y="5497586"/>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345355"/>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pic>
        <p:nvPicPr>
          <p:cNvPr id="9" name="Picture 8" descr="HI_OH_M_1sig_I06relations_dwarf_SF_t3_dust.eps"/>
          <p:cNvPicPr>
            <a:picLocks noChangeAspect="1"/>
          </p:cNvPicPr>
          <p:nvPr/>
        </p:nvPicPr>
        <p:blipFill>
          <a:blip r:embed="rId3"/>
          <a:srcRect r="16270"/>
          <a:stretch>
            <a:fillRect/>
          </a:stretch>
        </p:blipFill>
        <p:spPr>
          <a:xfrm>
            <a:off x="5444266" y="3550595"/>
            <a:ext cx="4236468" cy="3794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HI_NO_M_1sig_I06relations_dwarf_SF_t3_dust.eps"/>
          <p:cNvPicPr>
            <a:picLocks noChangeAspect="1"/>
          </p:cNvPicPr>
          <p:nvPr/>
        </p:nvPicPr>
        <p:blipFill>
          <a:blip r:embed="rId4"/>
          <a:srcRect r="1552"/>
          <a:stretch>
            <a:fillRect/>
          </a:stretch>
        </p:blipFill>
        <p:spPr>
          <a:xfrm>
            <a:off x="384586" y="1702826"/>
            <a:ext cx="4981164" cy="3794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9831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_OH_1sig_I06relations_dwarf+T04_SF_t3_dust.eps"/>
          <p:cNvPicPr>
            <a:picLocks noChangeAspect="1"/>
          </p:cNvPicPr>
          <p:nvPr/>
        </p:nvPicPr>
        <p:blipFill>
          <a:blip r:embed="rId3"/>
          <a:srcRect r="3084"/>
          <a:stretch>
            <a:fillRect/>
          </a:stretch>
        </p:blipFill>
        <p:spPr>
          <a:xfrm>
            <a:off x="384586" y="1636443"/>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abundance relations</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a:t>
            </a:r>
            <a:r>
              <a:rPr lang="en-US" sz="1300" i="1" dirty="0" smtClean="0"/>
              <a:t> et al. (2017)</a:t>
            </a:r>
            <a:endParaRPr lang="en-US" sz="1300" i="1" dirty="0"/>
          </a:p>
        </p:txBody>
      </p:sp>
      <p:pic>
        <p:nvPicPr>
          <p:cNvPr id="10" name="Picture 9" descr="gr_NO_1sig_I06relations_dwarf_SF_t3_dust_scatterGRbin.eps"/>
          <p:cNvPicPr>
            <a:picLocks noChangeAspect="1"/>
          </p:cNvPicPr>
          <p:nvPr/>
        </p:nvPicPr>
        <p:blipFill>
          <a:blip r:embed="rId4"/>
          <a:srcRect r="3084"/>
          <a:stretch>
            <a:fillRect/>
          </a:stretch>
        </p:blipFill>
        <p:spPr>
          <a:xfrm>
            <a:off x="4285849" y="3316562"/>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4972050" y="7031666"/>
            <a:ext cx="914400" cy="400110"/>
          </a:xfrm>
          <a:prstGeom prst="rect">
            <a:avLst/>
          </a:prstGeom>
          <a:solidFill>
            <a:schemeClr val="bg1"/>
          </a:solidFill>
        </p:spPr>
        <p:txBody>
          <a:bodyPr wrap="square" rtlCol="0">
            <a:spAutoFit/>
          </a:bodyPr>
          <a:lstStyle/>
          <a:p>
            <a:pPr algn="ctr"/>
            <a:r>
              <a:rPr lang="en-US" dirty="0" smtClean="0"/>
              <a:t>Blue</a:t>
            </a:r>
            <a:endParaRPr lang="en-US" dirty="0"/>
          </a:p>
        </p:txBody>
      </p:sp>
      <p:sp>
        <p:nvSpPr>
          <p:cNvPr id="8" name="TextBox 7"/>
          <p:cNvSpPr txBox="1"/>
          <p:nvPr/>
        </p:nvSpPr>
        <p:spPr>
          <a:xfrm>
            <a:off x="8458200" y="7031944"/>
            <a:ext cx="914400" cy="400110"/>
          </a:xfrm>
          <a:prstGeom prst="rect">
            <a:avLst/>
          </a:prstGeom>
          <a:solidFill>
            <a:schemeClr val="bg1"/>
          </a:solidFill>
        </p:spPr>
        <p:txBody>
          <a:bodyPr wrap="square" rtlCol="0">
            <a:spAutoFit/>
          </a:bodyPr>
          <a:lstStyle/>
          <a:p>
            <a:pPr algn="ctr"/>
            <a:r>
              <a:rPr lang="en-US" dirty="0" smtClean="0"/>
              <a:t>Red</a:t>
            </a:r>
            <a:endParaRPr lang="en-US" dirty="0"/>
          </a:p>
        </p:txBody>
      </p:sp>
      <p:sp>
        <p:nvSpPr>
          <p:cNvPr id="11" name="Rectangle 10"/>
          <p:cNvSpPr/>
          <p:nvPr/>
        </p:nvSpPr>
        <p:spPr>
          <a:xfrm>
            <a:off x="6191250" y="7053210"/>
            <a:ext cx="1988596" cy="4114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7" idx="3"/>
            <a:endCxn id="8" idx="1"/>
          </p:cNvCxnSpPr>
          <p:nvPr/>
        </p:nvCxnSpPr>
        <p:spPr>
          <a:xfrm>
            <a:off x="5886450" y="7231721"/>
            <a:ext cx="2571750" cy="278"/>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SFR_OH_1sig_I06relations_dwarf+T04_SF_t3_dust.eps"/>
          <p:cNvPicPr>
            <a:picLocks noChangeAspect="1"/>
          </p:cNvPicPr>
          <p:nvPr/>
        </p:nvPicPr>
        <p:blipFill>
          <a:blip r:embed="rId3"/>
          <a:srcRect r="1721"/>
          <a:stretch>
            <a:fillRect/>
          </a:stretch>
        </p:blipFill>
        <p:spPr>
          <a:xfrm>
            <a:off x="433810" y="3257564"/>
            <a:ext cx="5392007"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sSFR_NO_1sig_I06relations_dwarf_SF_t3_dust_scattersSFRbin.eps"/>
          <p:cNvPicPr>
            <a:picLocks noChangeAspect="1"/>
          </p:cNvPicPr>
          <p:nvPr/>
        </p:nvPicPr>
        <p:blipFill>
          <a:blip r:embed="rId4"/>
          <a:srcRect r="2222"/>
          <a:stretch>
            <a:fillRect/>
          </a:stretch>
        </p:blipFill>
        <p:spPr>
          <a:xfrm>
            <a:off x="4339756" y="1523320"/>
            <a:ext cx="536448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43475"/>
            <a:ext cx="7795260" cy="829416"/>
          </a:xfrm>
        </p:spPr>
        <p:txBody>
          <a:bodyPr>
            <a:normAutofit fontScale="90000"/>
          </a:bodyPr>
          <a:lstStyle/>
          <a:p>
            <a:r>
              <a:rPr lang="en-US" sz="4000" dirty="0" smtClean="0"/>
              <a:t>specific Star </a:t>
            </a:r>
            <a:r>
              <a:rPr lang="en-US" sz="4000" dirty="0"/>
              <a:t>F</a:t>
            </a:r>
            <a:r>
              <a:rPr lang="en-US" sz="4000" dirty="0" smtClean="0"/>
              <a:t>ormation Rate (</a:t>
            </a:r>
            <a:r>
              <a:rPr lang="en-US" sz="4000" dirty="0" err="1" smtClean="0"/>
              <a:t>sSFR</a:t>
            </a:r>
            <a:r>
              <a:rPr lang="en-US" sz="4000" dirty="0" smtClean="0"/>
              <a:t>) – abundance relations</a:t>
            </a:r>
            <a:endParaRPr lang="en-US" sz="4000" dirty="0"/>
          </a:p>
        </p:txBody>
      </p:sp>
      <p:sp>
        <p:nvSpPr>
          <p:cNvPr id="5" name="TextBox 4"/>
          <p:cNvSpPr txBox="1"/>
          <p:nvPr/>
        </p:nvSpPr>
        <p:spPr>
          <a:xfrm>
            <a:off x="5825817" y="5638120"/>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
        <p:nvSpPr>
          <p:cNvPr id="7" name="TextBox 6"/>
          <p:cNvSpPr txBox="1"/>
          <p:nvPr/>
        </p:nvSpPr>
        <p:spPr>
          <a:xfrm>
            <a:off x="384586" y="7372364"/>
            <a:ext cx="3878419" cy="313932"/>
          </a:xfrm>
          <a:prstGeom prst="rect">
            <a:avLst/>
          </a:prstGeom>
          <a:noFill/>
        </p:spPr>
        <p:txBody>
          <a:bodyPr wrap="square" lIns="101882" tIns="50941" rIns="101882" bIns="50941" rtlCol="0">
            <a:spAutoFit/>
          </a:bodyPr>
          <a:lstStyle/>
          <a:p>
            <a:r>
              <a:rPr lang="en-US" sz="1300" i="1" dirty="0"/>
              <a:t>Douglass</a:t>
            </a:r>
            <a:r>
              <a:rPr lang="en-US" sz="1300" i="1" dirty="0" smtClean="0"/>
              <a:t> et al. (2017)</a:t>
            </a:r>
            <a:endParaRPr lang="en-US" sz="1300" i="1"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Chemical abundances of SHELS galaxies</a:t>
            </a:r>
            <a:endParaRPr lang="en-US" dirty="0"/>
          </a:p>
        </p:txBody>
      </p:sp>
      <p:sp>
        <p:nvSpPr>
          <p:cNvPr id="3" name="Text Placeholder 2"/>
          <p:cNvSpPr>
            <a:spLocks noGrp="1"/>
          </p:cNvSpPr>
          <p:nvPr>
            <p:ph type="body" idx="1"/>
          </p:nvPr>
        </p:nvSpPr>
        <p:spPr>
          <a:xfrm>
            <a:off x="1019810" y="4105323"/>
            <a:ext cx="8032751" cy="1503491"/>
          </a:xfrm>
        </p:spPr>
        <p:txBody>
          <a:bodyPr>
            <a:noAutofit/>
          </a:bodyPr>
          <a:lstStyle/>
          <a:p>
            <a:r>
              <a:rPr lang="en-US" dirty="0" smtClean="0"/>
              <a:t>“Large-scale environmental dependence of gas-phase abundances in dwarf galaxies from SHELS”</a:t>
            </a:r>
          </a:p>
          <a:p>
            <a:endParaRPr lang="en-US" dirty="0"/>
          </a:p>
          <a:p>
            <a:r>
              <a:rPr lang="en-US" dirty="0" smtClean="0"/>
              <a:t>Calculate abundances using an alternate method to the Direct </a:t>
            </a:r>
            <a:r>
              <a:rPr lang="en-US" dirty="0" err="1" smtClean="0"/>
              <a:t>T</a:t>
            </a:r>
            <a:r>
              <a:rPr lang="en-US" baseline="-25000" dirty="0" err="1" smtClean="0"/>
              <a:t>e</a:t>
            </a:r>
            <a:r>
              <a:rPr lang="en-US" dirty="0" smtClean="0"/>
              <a:t> method, since the data does not have a high enough S/N to detect the [</a:t>
            </a:r>
            <a:r>
              <a:rPr lang="en-US" dirty="0" err="1" smtClean="0"/>
              <a:t>O</a:t>
            </a:r>
            <a:r>
              <a:rPr lang="en-US" cap="small" dirty="0" err="1" smtClean="0"/>
              <a:t>iii</a:t>
            </a:r>
            <a:r>
              <a:rPr lang="en-US" dirty="0" smtClean="0"/>
              <a:t>] λ4363 </a:t>
            </a:r>
            <a:r>
              <a:rPr lang="en-US" dirty="0" err="1" smtClean="0"/>
              <a:t>auroral</a:t>
            </a:r>
            <a:r>
              <a:rPr lang="en-US" dirty="0" smtClean="0"/>
              <a:t> line</a:t>
            </a:r>
            <a:endParaRPr lang="en-US" dirty="0"/>
          </a:p>
        </p:txBody>
      </p:sp>
    </p:spTree>
    <p:extLst>
      <p:ext uri="{BB962C8B-B14F-4D97-AF65-F5344CB8AC3E}">
        <p14:creationId xmlns:p14="http://schemas.microsoft.com/office/powerpoint/2010/main" val="30564290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Small-scale environment</a:t>
            </a:r>
            <a:endParaRPr lang="en-US" dirty="0"/>
          </a:p>
        </p:txBody>
      </p:sp>
      <p:sp>
        <p:nvSpPr>
          <p:cNvPr id="3" name="Text Placeholder 2"/>
          <p:cNvSpPr>
            <a:spLocks noGrp="1"/>
          </p:cNvSpPr>
          <p:nvPr>
            <p:ph type="body" idx="1"/>
          </p:nvPr>
        </p:nvSpPr>
        <p:spPr>
          <a:xfrm>
            <a:off x="1019810" y="4105324"/>
            <a:ext cx="8032751" cy="2230560"/>
          </a:xfrm>
        </p:spPr>
        <p:txBody>
          <a:bodyPr>
            <a:noAutofit/>
          </a:bodyPr>
          <a:lstStyle/>
          <a:p>
            <a:r>
              <a:rPr lang="en-US" dirty="0" smtClean="0"/>
              <a:t>“The influence of the small-scale environment on dwarf galaxy evolution”</a:t>
            </a:r>
          </a:p>
          <a:p>
            <a:endParaRPr lang="en-US" dirty="0"/>
          </a:p>
          <a:p>
            <a:r>
              <a:rPr lang="en-US" dirty="0" smtClean="0"/>
              <a:t>Work done in collaboration with </a:t>
            </a:r>
            <a:r>
              <a:rPr lang="en-US" dirty="0" err="1" smtClean="0"/>
              <a:t>Brean</a:t>
            </a:r>
            <a:r>
              <a:rPr lang="en-US" dirty="0" smtClean="0"/>
              <a:t> </a:t>
            </a:r>
            <a:r>
              <a:rPr lang="en-US" dirty="0" err="1" smtClean="0"/>
              <a:t>Prefontaine</a:t>
            </a:r>
            <a:r>
              <a:rPr lang="en-US" dirty="0" smtClean="0"/>
              <a:t> and Daniele Schneider</a:t>
            </a:r>
            <a:endParaRPr lang="en-US" dirty="0" smtClean="0"/>
          </a:p>
          <a:p>
            <a:endParaRPr lang="en-US" dirty="0" smtClean="0"/>
          </a:p>
          <a:p>
            <a:r>
              <a:rPr lang="en-US" dirty="0" smtClean="0"/>
              <a:t>For dwarf galaxies, does their nearest bright neighbor have more influence on their formation and evolution than the large-scale environment in which they live?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as a function of distance</a:t>
            </a:r>
            <a:endParaRPr lang="en-US" dirty="0"/>
          </a:p>
        </p:txBody>
      </p:sp>
      <p:pic>
        <p:nvPicPr>
          <p:cNvPr id="3" name="Picture 2" descr="1sig_dwarf_I06relations_absDist_u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422005"/>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dwarf_I06relations_virDist_ur.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 y="4513880"/>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dwarf_I06relations_groupAbsDist_ur.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0521" y="1422005"/>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I06relations_groupRDist_ur.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521" y="4513880"/>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1sig_dwarf_I06relations_groupRDist_sSF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21" y="4513880"/>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dwarf_I06relations_groupAbsDist_sSFR.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521" y="1422005"/>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dwarf_I06relations_virDist_sSFR.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 y="4513880"/>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dwarf_I06relations_absDist_sSFR.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100" y="1422005"/>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err="1" smtClean="0"/>
              <a:t>sSFR</a:t>
            </a:r>
            <a:r>
              <a:rPr lang="en-US" dirty="0" smtClean="0"/>
              <a:t> as a function of distance</a:t>
            </a:r>
            <a:endParaRPr lang="en-US" dirty="0"/>
          </a:p>
        </p:txBody>
      </p:sp>
    </p:spTree>
    <p:extLst>
      <p:ext uri="{BB962C8B-B14F-4D97-AF65-F5344CB8AC3E}">
        <p14:creationId xmlns:p14="http://schemas.microsoft.com/office/powerpoint/2010/main" val="1908856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dwarf_I06relations_groupRDist_OH.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21" y="4513880"/>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dwarf_I06relations_groupAbsDist_OH.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521" y="1422005"/>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dwarf_I06relations_virDist_OH.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 y="4513880"/>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I06relations_absDist_OH.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100" y="1422005"/>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Metallicity as a function of distance</a:t>
            </a:r>
            <a:endParaRPr lang="en-US" dirty="0"/>
          </a:p>
        </p:txBody>
      </p:sp>
    </p:spTree>
    <p:extLst>
      <p:ext uri="{BB962C8B-B14F-4D97-AF65-F5344CB8AC3E}">
        <p14:creationId xmlns:p14="http://schemas.microsoft.com/office/powerpoint/2010/main" val="13481896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Void galaxies</a:t>
            </a:r>
            <a:endParaRPr lang="en-US" dirty="0"/>
          </a:p>
        </p:txBody>
      </p:sp>
      <p:sp>
        <p:nvSpPr>
          <p:cNvPr id="3" name="Content Placeholder 2"/>
          <p:cNvSpPr>
            <a:spLocks noGrp="1"/>
          </p:cNvSpPr>
          <p:nvPr>
            <p:ph type="body" sz="half" idx="2"/>
          </p:nvPr>
        </p:nvSpPr>
        <p:spPr/>
        <p:txBody>
          <a:bodyPr>
            <a:normAutofit fontScale="85000" lnSpcReduction="20000"/>
          </a:bodyPr>
          <a:lstStyle/>
          <a:p>
            <a:r>
              <a:rPr lang="en-US" sz="2600" dirty="0"/>
              <a:t>Existing in the cosmological voids (space between galactic filaments), void galaxies are thought to demonstrate the fundamental characteristics of galactic evolution.</a:t>
            </a:r>
          </a:p>
        </p:txBody>
      </p:sp>
      <p:pic>
        <p:nvPicPr>
          <p:cNvPr id="5" name="Picture 4" descr="VoidFinder.png"/>
          <p:cNvPicPr>
            <a:picLocks noChangeAspect="1"/>
          </p:cNvPicPr>
          <p:nvPr/>
        </p:nvPicPr>
        <p:blipFill>
          <a:blip r:embed="rId3"/>
          <a:srcRect l="5199" b="4540"/>
          <a:stretch>
            <a:fillRect/>
          </a:stretch>
        </p:blipFill>
        <p:spPr>
          <a:xfrm>
            <a:off x="1120447" y="1052228"/>
            <a:ext cx="6395561" cy="3492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659392" y="4544660"/>
            <a:ext cx="5856616"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p14="http://schemas.microsoft.com/office/powerpoint/2010/main" val="2486815841"/>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1sig_dwarf_I06relations_groupRDist_NH.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21" y="4513880"/>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dwarf_I06relations_groupAbsDist_NH.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521" y="1422005"/>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dwarf_I06relations_virDist_NH.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 y="4513880"/>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dwarf_I06relations_absDist_NH.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100" y="1422005"/>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Nitrogen abundance as a function of distance</a:t>
            </a:r>
            <a:endParaRPr lang="en-US" dirty="0"/>
          </a:p>
        </p:txBody>
      </p:sp>
    </p:spTree>
    <p:extLst>
      <p:ext uri="{BB962C8B-B14F-4D97-AF65-F5344CB8AC3E}">
        <p14:creationId xmlns:p14="http://schemas.microsoft.com/office/powerpoint/2010/main" val="1952382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dwarf_I06relations_groupRDist_N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21" y="4513880"/>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dwarf_I06relations_groupAbsDist_NO.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521" y="1422005"/>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dwarf_I06relations_virDist_NO.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 y="4513880"/>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I06relations_absDist_NO.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100" y="1422005"/>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a:bodyPr>
          <a:lstStyle/>
          <a:p>
            <a:r>
              <a:rPr lang="en-US" dirty="0" smtClean="0"/>
              <a:t>N/O ratio as a function of distance</a:t>
            </a:r>
            <a:endParaRPr lang="en-US" dirty="0"/>
          </a:p>
        </p:txBody>
      </p:sp>
    </p:spTree>
    <p:extLst>
      <p:ext uri="{BB962C8B-B14F-4D97-AF65-F5344CB8AC3E}">
        <p14:creationId xmlns:p14="http://schemas.microsoft.com/office/powerpoint/2010/main" val="7580009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Influence of peculiar velocity limit</a:t>
            </a:r>
            <a:endParaRPr lang="en-US" dirty="0"/>
          </a:p>
        </p:txBody>
      </p:sp>
      <p:pic>
        <p:nvPicPr>
          <p:cNvPr id="4" name="Picture 3" descr="U_R.png"/>
          <p:cNvPicPr>
            <a:picLocks noChangeAspect="1"/>
          </p:cNvPicPr>
          <p:nvPr/>
        </p:nvPicPr>
        <p:blipFill rotWithShape="1">
          <a:blip r:embed="rId3">
            <a:extLst>
              <a:ext uri="{28A0092B-C50C-407E-A947-70E740481C1C}">
                <a14:useLocalDpi xmlns:a14="http://schemas.microsoft.com/office/drawing/2010/main" val="0"/>
              </a:ext>
            </a:extLst>
          </a:blip>
          <a:srcRect t="10861" b="48387"/>
          <a:stretch/>
        </p:blipFill>
        <p:spPr>
          <a:xfrm>
            <a:off x="287152" y="1618565"/>
            <a:ext cx="3886200" cy="31674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565221" y="1418510"/>
            <a:ext cx="1330062" cy="400110"/>
          </a:xfrm>
          <a:prstGeom prst="rect">
            <a:avLst/>
          </a:prstGeom>
          <a:solidFill>
            <a:schemeClr val="bg1"/>
          </a:solidFill>
          <a:ln>
            <a:solidFill>
              <a:schemeClr val="tx1"/>
            </a:solidFill>
          </a:ln>
        </p:spPr>
        <p:txBody>
          <a:bodyPr wrap="none" rtlCol="0">
            <a:spAutoFit/>
          </a:bodyPr>
          <a:lstStyle/>
          <a:p>
            <a:r>
              <a:rPr lang="en-US" dirty="0" smtClean="0"/>
              <a:t>150 km/s</a:t>
            </a:r>
            <a:endParaRPr lang="en-US" dirty="0"/>
          </a:p>
        </p:txBody>
      </p:sp>
      <p:pic>
        <p:nvPicPr>
          <p:cNvPr id="6" name="Picture 5" descr="U_R.png"/>
          <p:cNvPicPr>
            <a:picLocks noChangeAspect="1"/>
          </p:cNvPicPr>
          <p:nvPr/>
        </p:nvPicPr>
        <p:blipFill rotWithShape="1">
          <a:blip r:embed="rId4">
            <a:extLst>
              <a:ext uri="{28A0092B-C50C-407E-A947-70E740481C1C}">
                <a14:useLocalDpi xmlns:a14="http://schemas.microsoft.com/office/drawing/2010/main" val="0"/>
              </a:ext>
            </a:extLst>
          </a:blip>
          <a:srcRect t="10960" b="48288"/>
          <a:stretch/>
        </p:blipFill>
        <p:spPr>
          <a:xfrm>
            <a:off x="4514999" y="1618565"/>
            <a:ext cx="3886200" cy="31674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p:cNvSpPr txBox="1"/>
          <p:nvPr/>
        </p:nvSpPr>
        <p:spPr>
          <a:xfrm>
            <a:off x="5899345" y="1418510"/>
            <a:ext cx="1329936" cy="400110"/>
          </a:xfrm>
          <a:prstGeom prst="rect">
            <a:avLst/>
          </a:prstGeom>
          <a:solidFill>
            <a:schemeClr val="bg1"/>
          </a:solidFill>
          <a:ln>
            <a:solidFill>
              <a:schemeClr val="tx1"/>
            </a:solidFill>
          </a:ln>
        </p:spPr>
        <p:txBody>
          <a:bodyPr wrap="none" rtlCol="0">
            <a:spAutoFit/>
          </a:bodyPr>
          <a:lstStyle/>
          <a:p>
            <a:r>
              <a:rPr lang="en-US" dirty="0" smtClean="0"/>
              <a:t>300 km/s</a:t>
            </a:r>
            <a:endParaRPr lang="en-US" dirty="0"/>
          </a:p>
        </p:txBody>
      </p:sp>
      <p:pic>
        <p:nvPicPr>
          <p:cNvPr id="7" name="Picture 6" descr="U_R.png"/>
          <p:cNvPicPr>
            <a:picLocks noChangeAspect="1"/>
          </p:cNvPicPr>
          <p:nvPr/>
        </p:nvPicPr>
        <p:blipFill rotWithShape="1">
          <a:blip r:embed="rId5">
            <a:extLst>
              <a:ext uri="{28A0092B-C50C-407E-A947-70E740481C1C}">
                <a14:useLocalDpi xmlns:a14="http://schemas.microsoft.com/office/drawing/2010/main" val="0"/>
              </a:ext>
            </a:extLst>
          </a:blip>
          <a:srcRect t="10861" b="48387"/>
          <a:stretch/>
        </p:blipFill>
        <p:spPr>
          <a:xfrm>
            <a:off x="2361899" y="4476222"/>
            <a:ext cx="3886200" cy="31674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3643382" y="4276167"/>
            <a:ext cx="1329811" cy="400110"/>
          </a:xfrm>
          <a:prstGeom prst="rect">
            <a:avLst/>
          </a:prstGeom>
          <a:solidFill>
            <a:schemeClr val="bg1"/>
          </a:solidFill>
          <a:ln>
            <a:solidFill>
              <a:schemeClr val="tx1"/>
            </a:solidFill>
          </a:ln>
        </p:spPr>
        <p:txBody>
          <a:bodyPr wrap="none" rtlCol="0">
            <a:spAutoFit/>
          </a:bodyPr>
          <a:lstStyle/>
          <a:p>
            <a:r>
              <a:rPr lang="en-US" dirty="0"/>
              <a:t>6</a:t>
            </a:r>
            <a:r>
              <a:rPr lang="en-US" dirty="0" smtClean="0"/>
              <a:t>00 km/s</a:t>
            </a:r>
            <a:endParaRPr lang="en-US" dirty="0"/>
          </a:p>
        </p:txBody>
      </p:sp>
    </p:spTree>
    <p:extLst>
      <p:ext uri="{BB962C8B-B14F-4D97-AF65-F5344CB8AC3E}">
        <p14:creationId xmlns:p14="http://schemas.microsoft.com/office/powerpoint/2010/main" val="21049666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Influence of galaxy sample</a:t>
            </a:r>
            <a:endParaRPr lang="en-US" dirty="0"/>
          </a:p>
        </p:txBody>
      </p:sp>
      <p:pic>
        <p:nvPicPr>
          <p:cNvPr id="3" name="Picture 2" descr="1sig_dwarf_I06relations_absDist_u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713413"/>
            <a:ext cx="4572000" cy="342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362425" y="1513358"/>
            <a:ext cx="2685351" cy="400110"/>
          </a:xfrm>
          <a:prstGeom prst="rect">
            <a:avLst/>
          </a:prstGeom>
          <a:solidFill>
            <a:schemeClr val="bg1"/>
          </a:solidFill>
          <a:ln>
            <a:solidFill>
              <a:schemeClr val="tx1"/>
            </a:solidFill>
          </a:ln>
        </p:spPr>
        <p:txBody>
          <a:bodyPr wrap="none" rtlCol="0">
            <a:spAutoFit/>
          </a:bodyPr>
          <a:lstStyle/>
          <a:p>
            <a:r>
              <a:rPr lang="en-US" dirty="0" smtClean="0"/>
              <a:t>Those with abundances</a:t>
            </a:r>
            <a:endParaRPr lang="en-US" dirty="0"/>
          </a:p>
        </p:txBody>
      </p:sp>
      <p:pic>
        <p:nvPicPr>
          <p:cNvPr id="8" name="Picture 7" descr="dwarf_absDist_ur.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1835" y="4152878"/>
            <a:ext cx="4572000" cy="342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p:cNvSpPr txBox="1"/>
          <p:nvPr/>
        </p:nvSpPr>
        <p:spPr>
          <a:xfrm>
            <a:off x="6541728" y="3952823"/>
            <a:ext cx="2012214" cy="400110"/>
          </a:xfrm>
          <a:prstGeom prst="rect">
            <a:avLst/>
          </a:prstGeom>
          <a:solidFill>
            <a:schemeClr val="bg1"/>
          </a:solidFill>
          <a:ln>
            <a:solidFill>
              <a:schemeClr val="tx1"/>
            </a:solidFill>
          </a:ln>
        </p:spPr>
        <p:txBody>
          <a:bodyPr wrap="none" rtlCol="0">
            <a:spAutoFit/>
          </a:bodyPr>
          <a:lstStyle/>
          <a:p>
            <a:r>
              <a:rPr lang="en-US" dirty="0" smtClean="0"/>
              <a:t>All dwarf galaxies</a:t>
            </a:r>
            <a:endParaRPr lang="en-US" dirty="0"/>
          </a:p>
        </p:txBody>
      </p:sp>
    </p:spTree>
    <p:extLst>
      <p:ext uri="{BB962C8B-B14F-4D97-AF65-F5344CB8AC3E}">
        <p14:creationId xmlns:p14="http://schemas.microsoft.com/office/powerpoint/2010/main" val="14383850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265210"/>
            <a:ext cx="7779021" cy="646718"/>
          </a:xfrm>
        </p:spPr>
        <p:txBody>
          <a:bodyPr>
            <a:normAutofit/>
          </a:bodyPr>
          <a:lstStyle/>
          <a:p>
            <a:r>
              <a:rPr lang="en-US" dirty="0" smtClean="0"/>
              <a:t>Magnitudes of nearest neighbors</a:t>
            </a:r>
            <a:endParaRPr lang="en-US" dirty="0"/>
          </a:p>
        </p:txBody>
      </p:sp>
      <p:pic>
        <p:nvPicPr>
          <p:cNvPr id="4" name="Picture 3" descr="test.png"/>
          <p:cNvPicPr>
            <a:picLocks noChangeAspect="1"/>
          </p:cNvPicPr>
          <p:nvPr/>
        </p:nvPicPr>
        <p:blipFill rotWithShape="1">
          <a:blip r:embed="rId3">
            <a:extLst>
              <a:ext uri="{28A0092B-C50C-407E-A947-70E740481C1C}">
                <a14:useLocalDpi xmlns:a14="http://schemas.microsoft.com/office/drawing/2010/main" val="0"/>
              </a:ext>
            </a:extLst>
          </a:blip>
          <a:srcRect l="7154" t="9666" r="7758" b="6638"/>
          <a:stretch/>
        </p:blipFill>
        <p:spPr>
          <a:xfrm>
            <a:off x="975734" y="1115184"/>
            <a:ext cx="6613319" cy="6505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122781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1sig_dwarf_I06relations_zAbsDist_u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1835" y="4148348"/>
            <a:ext cx="4572000" cy="342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a:bodyPr>
          <a:lstStyle/>
          <a:p>
            <a:r>
              <a:rPr lang="en-US" dirty="0" smtClean="0"/>
              <a:t>Including the redshift in the distance</a:t>
            </a:r>
            <a:endParaRPr lang="en-US" dirty="0"/>
          </a:p>
        </p:txBody>
      </p:sp>
      <p:pic>
        <p:nvPicPr>
          <p:cNvPr id="3" name="Picture 2" descr="1sig_dwarf_I06relations_absDist_ur.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 y="1713413"/>
            <a:ext cx="4572000" cy="342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740734" y="1513358"/>
            <a:ext cx="1928733" cy="400110"/>
          </a:xfrm>
          <a:prstGeom prst="rect">
            <a:avLst/>
          </a:prstGeom>
          <a:solidFill>
            <a:schemeClr val="bg1"/>
          </a:solidFill>
          <a:ln>
            <a:solidFill>
              <a:schemeClr val="tx1"/>
            </a:solidFill>
          </a:ln>
        </p:spPr>
        <p:txBody>
          <a:bodyPr wrap="none" rtlCol="0">
            <a:spAutoFit/>
          </a:bodyPr>
          <a:lstStyle/>
          <a:p>
            <a:r>
              <a:rPr lang="en-US" dirty="0" smtClean="0"/>
              <a:t>Without redshift</a:t>
            </a:r>
            <a:endParaRPr lang="en-US" dirty="0"/>
          </a:p>
        </p:txBody>
      </p:sp>
      <p:sp>
        <p:nvSpPr>
          <p:cNvPr id="11" name="TextBox 10"/>
          <p:cNvSpPr txBox="1"/>
          <p:nvPr/>
        </p:nvSpPr>
        <p:spPr>
          <a:xfrm>
            <a:off x="6750181" y="3952823"/>
            <a:ext cx="1595309" cy="400110"/>
          </a:xfrm>
          <a:prstGeom prst="rect">
            <a:avLst/>
          </a:prstGeom>
          <a:solidFill>
            <a:schemeClr val="bg1"/>
          </a:solidFill>
          <a:ln>
            <a:solidFill>
              <a:schemeClr val="tx1"/>
            </a:solidFill>
          </a:ln>
        </p:spPr>
        <p:txBody>
          <a:bodyPr wrap="none" rtlCol="0">
            <a:spAutoFit/>
          </a:bodyPr>
          <a:lstStyle/>
          <a:p>
            <a:r>
              <a:rPr lang="en-US" dirty="0" smtClean="0"/>
              <a:t>With redshift</a:t>
            </a:r>
            <a:endParaRPr lang="en-US" dirty="0"/>
          </a:p>
        </p:txBody>
      </p:sp>
    </p:spTree>
    <p:extLst>
      <p:ext uri="{BB962C8B-B14F-4D97-AF65-F5344CB8AC3E}">
        <p14:creationId xmlns:p14="http://schemas.microsoft.com/office/powerpoint/2010/main" val="1789198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Green Valley Galaxies</a:t>
            </a:r>
            <a:endParaRPr lang="en-US" dirty="0"/>
          </a:p>
        </p:txBody>
      </p:sp>
      <p:sp>
        <p:nvSpPr>
          <p:cNvPr id="3" name="Text Placeholder 2"/>
          <p:cNvSpPr>
            <a:spLocks noGrp="1"/>
          </p:cNvSpPr>
          <p:nvPr>
            <p:ph type="body" idx="1"/>
          </p:nvPr>
        </p:nvSpPr>
        <p:spPr/>
        <p:txBody>
          <a:bodyPr/>
          <a:lstStyle/>
          <a:p>
            <a:r>
              <a:rPr lang="en-US" dirty="0" smtClean="0"/>
              <a:t>Identifying Green Valley galaxies</a:t>
            </a:r>
          </a:p>
          <a:p>
            <a:endParaRPr lang="en-US" dirty="0"/>
          </a:p>
          <a:p>
            <a:r>
              <a:rPr lang="en-US" dirty="0" smtClean="0"/>
              <a:t>Work done in collaboration with </a:t>
            </a:r>
            <a:r>
              <a:rPr lang="en-US" dirty="0" err="1" smtClean="0"/>
              <a:t>Jinfu</a:t>
            </a:r>
            <a:r>
              <a:rPr lang="en-US" dirty="0" smtClean="0"/>
              <a:t> Dai for his senior thesis</a:t>
            </a:r>
            <a:endParaRPr lang="en-US" dirty="0"/>
          </a:p>
        </p:txBody>
      </p:sp>
    </p:spTree>
    <p:extLst>
      <p:ext uri="{BB962C8B-B14F-4D97-AF65-F5344CB8AC3E}">
        <p14:creationId xmlns:p14="http://schemas.microsoft.com/office/powerpoint/2010/main" val="1149172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Optical color-magnitude diagram</a:t>
            </a:r>
            <a:endParaRPr lang="en-US" dirty="0"/>
          </a:p>
        </p:txBody>
      </p:sp>
      <p:pic>
        <p:nvPicPr>
          <p:cNvPr id="8" name="Picture 7" descr="ur_CMD_contou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616857"/>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ur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413" y="4255639"/>
            <a:ext cx="419039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6566855" y="2540139"/>
            <a:ext cx="1422234" cy="400110"/>
          </a:xfrm>
          <a:prstGeom prst="rect">
            <a:avLst/>
          </a:prstGeom>
          <a:noFill/>
        </p:spPr>
        <p:txBody>
          <a:bodyPr wrap="none" rtlCol="0">
            <a:spAutoFit/>
          </a:bodyPr>
          <a:lstStyle/>
          <a:p>
            <a:r>
              <a:rPr lang="en-US" dirty="0" smtClean="0">
                <a:solidFill>
                  <a:srgbClr val="FF0000"/>
                </a:solidFill>
              </a:rPr>
              <a:t>“Red Cloud”</a:t>
            </a:r>
            <a:endParaRPr lang="en-US" dirty="0">
              <a:solidFill>
                <a:srgbClr val="FF0000"/>
              </a:solidFill>
            </a:endParaRPr>
          </a:p>
        </p:txBody>
      </p:sp>
      <p:cxnSp>
        <p:nvCxnSpPr>
          <p:cNvPr id="12" name="Straight Arrow Connector 11"/>
          <p:cNvCxnSpPr>
            <a:stCxn id="10" idx="1"/>
          </p:cNvCxnSpPr>
          <p:nvPr/>
        </p:nvCxnSpPr>
        <p:spPr>
          <a:xfrm flipH="1">
            <a:off x="4437273" y="2740194"/>
            <a:ext cx="2129582" cy="47370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0" idx="2"/>
          </p:cNvCxnSpPr>
          <p:nvPr/>
        </p:nvCxnSpPr>
        <p:spPr>
          <a:xfrm>
            <a:off x="7277972" y="2940249"/>
            <a:ext cx="920149" cy="202386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750129" y="6288393"/>
            <a:ext cx="1923799" cy="400110"/>
          </a:xfrm>
          <a:prstGeom prst="rect">
            <a:avLst/>
          </a:prstGeom>
          <a:noFill/>
        </p:spPr>
        <p:txBody>
          <a:bodyPr wrap="none" rtlCol="0">
            <a:spAutoFit/>
          </a:bodyPr>
          <a:lstStyle/>
          <a:p>
            <a:r>
              <a:rPr lang="en-US" dirty="0" smtClean="0">
                <a:solidFill>
                  <a:srgbClr val="0000FF"/>
                </a:solidFill>
              </a:rPr>
              <a:t>“Blue Sequence”</a:t>
            </a:r>
            <a:endParaRPr lang="en-US" dirty="0">
              <a:solidFill>
                <a:srgbClr val="0000FF"/>
              </a:solidFill>
            </a:endParaRPr>
          </a:p>
        </p:txBody>
      </p:sp>
      <p:cxnSp>
        <p:nvCxnSpPr>
          <p:cNvPr id="18" name="Straight Arrow Connector 17"/>
          <p:cNvCxnSpPr>
            <a:stCxn id="16" idx="0"/>
          </p:cNvCxnSpPr>
          <p:nvPr/>
        </p:nvCxnSpPr>
        <p:spPr>
          <a:xfrm flipV="1">
            <a:off x="2712029" y="4255639"/>
            <a:ext cx="602374" cy="2032754"/>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6" idx="3"/>
          </p:cNvCxnSpPr>
          <p:nvPr/>
        </p:nvCxnSpPr>
        <p:spPr>
          <a:xfrm>
            <a:off x="3673928" y="6488448"/>
            <a:ext cx="3404026" cy="200055"/>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49558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UVr_CMDclassification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4413" y="4255639"/>
            <a:ext cx="42672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descr="NUVr_CMD_3pop_scatter.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 y="1616857"/>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normAutofit/>
          </a:bodyPr>
          <a:lstStyle/>
          <a:p>
            <a:r>
              <a:rPr lang="en-US" dirty="0" smtClean="0"/>
              <a:t>NUV-r color-magnitude diagram</a:t>
            </a:r>
            <a:endParaRPr lang="en-US" dirty="0"/>
          </a:p>
        </p:txBody>
      </p:sp>
    </p:spTree>
    <p:extLst>
      <p:ext uri="{BB962C8B-B14F-4D97-AF65-F5344CB8AC3E}">
        <p14:creationId xmlns:p14="http://schemas.microsoft.com/office/powerpoint/2010/main" val="22900482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Stellar mass distribution of GV galaxies</a:t>
            </a:r>
            <a:endParaRPr lang="en-US" dirty="0"/>
          </a:p>
        </p:txBody>
      </p:sp>
      <p:pic>
        <p:nvPicPr>
          <p:cNvPr id="5" name="Picture 4" descr="Mstar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26" y="1809221"/>
            <a:ext cx="7112000"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290390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al">
  <a:themeElements>
    <a:clrScheme name="Metal">
      <a:dk1>
        <a:sysClr val="windowText" lastClr="000000"/>
      </a:dk1>
      <a:lt1>
        <a:sysClr val="window" lastClr="FFFFFF"/>
      </a:lt1>
      <a:dk2>
        <a:srgbClr val="32363B"/>
      </a:dk2>
      <a:lt2>
        <a:srgbClr val="CACFD3"/>
      </a:lt2>
      <a:accent1>
        <a:srgbClr val="6283AD"/>
      </a:accent1>
      <a:accent2>
        <a:srgbClr val="324966"/>
      </a:accent2>
      <a:accent3>
        <a:srgbClr val="5B9EA4"/>
      </a:accent3>
      <a:accent4>
        <a:srgbClr val="1D5B57"/>
      </a:accent4>
      <a:accent5>
        <a:srgbClr val="1B4430"/>
      </a:accent5>
      <a:accent6>
        <a:srgbClr val="2F3C35"/>
      </a:accent6>
      <a:hlink>
        <a:srgbClr val="ED7307"/>
      </a:hlink>
      <a:folHlink>
        <a:srgbClr val="6D6F71"/>
      </a:folHlink>
    </a:clrScheme>
    <a:fontScheme name="Metal">
      <a:majorFont>
        <a:latin typeface="Eurostile"/>
        <a:ea typeface=""/>
        <a:cs typeface=""/>
        <a:font script="Jpan" typeface="ＭＳ Ｐゴシック"/>
      </a:majorFont>
      <a:minorFont>
        <a:latin typeface="Eurostile"/>
        <a:ea typeface=""/>
        <a:cs typeface=""/>
        <a:font script="Jpan" typeface="ＭＳ Ｐゴシック"/>
      </a:minorFont>
    </a:fontScheme>
    <a:fmtScheme name="Metal">
      <a:fillStyleLst>
        <a:solidFill>
          <a:schemeClr val="phClr"/>
        </a:solidFill>
        <a:gradFill rotWithShape="1">
          <a:gsLst>
            <a:gs pos="0">
              <a:schemeClr val="phClr">
                <a:tint val="100000"/>
                <a:shade val="60000"/>
                <a:satMod val="130000"/>
              </a:schemeClr>
            </a:gs>
            <a:gs pos="100000">
              <a:schemeClr val="phClr">
                <a:tint val="70000"/>
                <a:shade val="94000"/>
                <a:satMod val="135000"/>
              </a:schemeClr>
            </a:gs>
          </a:gsLst>
          <a:lin ang="16200000" scaled="1"/>
        </a:gradFill>
        <a:gradFill rotWithShape="1">
          <a:gsLst>
            <a:gs pos="0">
              <a:schemeClr val="phClr">
                <a:shade val="60000"/>
                <a:satMod val="130000"/>
              </a:schemeClr>
            </a:gs>
            <a:gs pos="100000">
              <a:schemeClr val="phClr">
                <a:tint val="70000"/>
                <a:shade val="94000"/>
                <a:satMod val="135000"/>
              </a:schemeClr>
            </a:gs>
          </a:gsLst>
          <a:lin ang="16200000" scaled="1"/>
        </a:grad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50800" dist="25400" dir="13500000">
              <a:srgbClr val="808080">
                <a:alpha val="75000"/>
              </a:srgbClr>
            </a:innerShdw>
            <a:outerShdw blurRad="38100" dist="12700" dir="5400000" rotWithShape="0">
              <a:srgbClr val="FFFFFF">
                <a:alpha val="35000"/>
              </a:srgbClr>
            </a:outerShdw>
          </a:effectLst>
        </a:effectStyle>
        <a:effectStyle>
          <a:effectLst>
            <a:outerShdw blurRad="50800" dist="25400" dir="5400000" rotWithShape="0">
              <a:srgbClr val="000000">
                <a:alpha val="35000"/>
              </a:srgbClr>
            </a:outerShdw>
          </a:effectLst>
          <a:scene3d>
            <a:camera prst="orthographicFront">
              <a:rot lat="0" lon="0" rev="0"/>
            </a:camera>
            <a:lightRig rig="twoPt" dir="t">
              <a:rot lat="0" lon="0" rev="3000000"/>
            </a:lightRig>
          </a:scene3d>
          <a:sp3d contourW="15875" prstMaterial="matte">
            <a:bevelT w="63500" h="50800" prst="angle"/>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Metal.thmx</Template>
  <TotalTime>6762</TotalTime>
  <Words>9310</Words>
  <Application>Microsoft Macintosh PowerPoint</Application>
  <PresentationFormat>Custom</PresentationFormat>
  <Paragraphs>908</Paragraphs>
  <Slides>111</Slides>
  <Notes>93</Notes>
  <HiddenSlides>63</HiddenSlides>
  <MMClips>0</MMClips>
  <ScaleCrop>false</ScaleCrop>
  <HeadingPairs>
    <vt:vector size="4" baseType="variant">
      <vt:variant>
        <vt:lpstr>Theme</vt:lpstr>
      </vt:variant>
      <vt:variant>
        <vt:i4>1</vt:i4>
      </vt:variant>
      <vt:variant>
        <vt:lpstr>Slide Titles</vt:lpstr>
      </vt:variant>
      <vt:variant>
        <vt:i4>111</vt:i4>
      </vt:variant>
    </vt:vector>
  </HeadingPairs>
  <TitlesOfParts>
    <vt:vector size="112" baseType="lpstr">
      <vt:lpstr>Metal</vt:lpstr>
      <vt:lpstr>Observational Evidence of the Large-Scale Environmental Influence on Dwarf Galaxy Evolution</vt:lpstr>
      <vt:lpstr>Chemical abundances, dark matter,  and the cosmos</vt:lpstr>
      <vt:lpstr>Is there an environmental influence on the chemical evolution of dwarf galaxies?</vt:lpstr>
      <vt:lpstr>Presentation overview</vt:lpstr>
      <vt:lpstr>The cosmic web</vt:lpstr>
      <vt:lpstr>Dark matter simulation</vt:lpstr>
      <vt:lpstr>Simulations match observations on the large scale</vt:lpstr>
      <vt:lpstr>How does the large-scale environment affect galaxy evolution?</vt:lpstr>
      <vt:lpstr>Void galaxies</vt:lpstr>
      <vt:lpstr>The influence of the large-scale environment: What we know so far</vt:lpstr>
      <vt:lpstr>Dwarf galaxies</vt:lpstr>
      <vt:lpstr>SDSS data &amp; void catalog</vt:lpstr>
      <vt:lpstr>Sloan Digital Sky Survey DR7 (SDSS)</vt:lpstr>
      <vt:lpstr>Galaxy structure</vt:lpstr>
      <vt:lpstr>Metallicity –  The ratio of heavy elements to hydrogen</vt:lpstr>
      <vt:lpstr>It all comes from light</vt:lpstr>
      <vt:lpstr>Kirchhoff’s Laws of Spectroscopy</vt:lpstr>
      <vt:lpstr>Kirchhoff’s Laws of Spectroscopy</vt:lpstr>
      <vt:lpstr>Forbidden Emission Transitions</vt:lpstr>
      <vt:lpstr>[OIII] – Temperature</vt:lpstr>
      <vt:lpstr>[SII] – Density</vt:lpstr>
      <vt:lpstr>Different metallicity methods</vt:lpstr>
      <vt:lpstr>Spectroscopy reveals gas properties</vt:lpstr>
      <vt:lpstr>Ratio of O+ to O++</vt:lpstr>
      <vt:lpstr>Oxygen abundance</vt:lpstr>
      <vt:lpstr>Accounting for ions of O &amp; N</vt:lpstr>
      <vt:lpstr>Comparison to Yin et al. (2007)</vt:lpstr>
      <vt:lpstr>Galaxy selection criteria</vt:lpstr>
      <vt:lpstr>O/H abundance</vt:lpstr>
      <vt:lpstr>Metallicity dependence on large-scale environment</vt:lpstr>
      <vt:lpstr>O/H dependence for galaxies up through L*</vt:lpstr>
      <vt:lpstr>Metallicity dependence on large-scale environment</vt:lpstr>
      <vt:lpstr>Distribution of metallicities</vt:lpstr>
      <vt:lpstr>Comparison to previously published values</vt:lpstr>
      <vt:lpstr>pyNeb comparison</vt:lpstr>
      <vt:lpstr>MPA-JHU v. SDSS DR12 pipeline data</vt:lpstr>
      <vt:lpstr>Mass-metallicity relation</vt:lpstr>
      <vt:lpstr>Total (specific) star formation rate</vt:lpstr>
      <vt:lpstr>Dwarf galaxy distribution of (s)SFR</vt:lpstr>
      <vt:lpstr>Color - metallicity relation</vt:lpstr>
      <vt:lpstr>Dwarf galaxy distribution of color</vt:lpstr>
      <vt:lpstr>N/O abundance</vt:lpstr>
      <vt:lpstr>Nitrogen abundance dependence on large-scale environment</vt:lpstr>
      <vt:lpstr>N/H dependence for galaxies up through L*</vt:lpstr>
      <vt:lpstr>N+/O+ v. N/O</vt:lpstr>
      <vt:lpstr>N/O dependence on large-scale environment</vt:lpstr>
      <vt:lpstr>Distribution of N/O for galaxies up through L*</vt:lpstr>
      <vt:lpstr>O/H – N/O relationship</vt:lpstr>
      <vt:lpstr>O/H – N/H relationship</vt:lpstr>
      <vt:lpstr>Mass – log(N/O) relationship</vt:lpstr>
      <vt:lpstr>Color – N/O relation</vt:lpstr>
      <vt:lpstr>Color – sSFR relation</vt:lpstr>
      <vt:lpstr>(s)SFR – N/O relation</vt:lpstr>
      <vt:lpstr>O+ abundance approximation</vt:lpstr>
      <vt:lpstr>Redshift &amp; a Spectrum</vt:lpstr>
      <vt:lpstr>O+ abundance approximation</vt:lpstr>
      <vt:lpstr>How is O++/H related to O/H?</vt:lpstr>
      <vt:lpstr>PowerPoint Presentation</vt:lpstr>
      <vt:lpstr>Dwarf sample increase</vt:lpstr>
      <vt:lpstr>Sample dwarf galaxy</vt:lpstr>
      <vt:lpstr>Comparison to previously published values</vt:lpstr>
      <vt:lpstr>Mass – Metallicity relationship</vt:lpstr>
      <vt:lpstr>Large-scale environmental dependence of gas-phase oxygen (O/H)</vt:lpstr>
      <vt:lpstr>Metallicity dependence for dwarf galaxies</vt:lpstr>
      <vt:lpstr>O/H dependence for galaxies up to L*</vt:lpstr>
      <vt:lpstr>Contributions to metallicity</vt:lpstr>
      <vt:lpstr>Chemical enrichment of ISM</vt:lpstr>
      <vt:lpstr>MDM halo/M* larger in void galaxies?</vt:lpstr>
      <vt:lpstr>HI mass dependence on large-scale environment</vt:lpstr>
      <vt:lpstr>Nitrogen synthesis</vt:lpstr>
      <vt:lpstr>Mass – log(N/O) relationship</vt:lpstr>
      <vt:lpstr>O/H – N/O relationship</vt:lpstr>
      <vt:lpstr>O/H – N/H relationship</vt:lpstr>
      <vt:lpstr>Nitrogen abundance dependence on large-scale environment</vt:lpstr>
      <vt:lpstr>N/H dependence for dwarf galaxies</vt:lpstr>
      <vt:lpstr>N/H dependence for galaxies up to L*</vt:lpstr>
      <vt:lpstr>Large-scale environmental dependence of N/O</vt:lpstr>
      <vt:lpstr>N/O dependence for dwarf galaxies</vt:lpstr>
      <vt:lpstr>N/O dependence for galaxies up to L*</vt:lpstr>
      <vt:lpstr>Oxygen, Nitrogen synthesis</vt:lpstr>
      <vt:lpstr>Is cosmic downsizing influenced by the environment?</vt:lpstr>
      <vt:lpstr>HI mass – abundance relationships</vt:lpstr>
      <vt:lpstr>Color - abundance relations</vt:lpstr>
      <vt:lpstr>specific Star Formation Rate (sSFR) – abundance relations</vt:lpstr>
      <vt:lpstr>Chemical abundances of SHELS galaxies</vt:lpstr>
      <vt:lpstr>Small-scale environment</vt:lpstr>
      <vt:lpstr>Color as a function of distance</vt:lpstr>
      <vt:lpstr>sSFR as a function of distance</vt:lpstr>
      <vt:lpstr>Metallicity as a function of distance</vt:lpstr>
      <vt:lpstr>Nitrogen abundance as a function of distance</vt:lpstr>
      <vt:lpstr>N/O ratio as a function of distance</vt:lpstr>
      <vt:lpstr>Influence of peculiar velocity limit</vt:lpstr>
      <vt:lpstr>Influence of galaxy sample</vt:lpstr>
      <vt:lpstr>Magnitudes of nearest neighbors</vt:lpstr>
      <vt:lpstr>Including the redshift in the distance</vt:lpstr>
      <vt:lpstr>Green Valley Galaxies</vt:lpstr>
      <vt:lpstr>Optical color-magnitude diagram</vt:lpstr>
      <vt:lpstr>NUV-r color-magnitude diagram</vt:lpstr>
      <vt:lpstr>Stellar mass distribution of GV galaxies</vt:lpstr>
      <vt:lpstr>(s)SFR distributions of GV galaxies</vt:lpstr>
      <vt:lpstr>Fraction of galaxies in CMD classes</vt:lpstr>
      <vt:lpstr>Abundance distributions of GV galaxies</vt:lpstr>
      <vt:lpstr>Abundance distributions of AGN</vt:lpstr>
      <vt:lpstr>The chemical evolution of AGNs</vt:lpstr>
      <vt:lpstr>Metallicity dependence for AGN up to L*</vt:lpstr>
      <vt:lpstr>N/H dependence for AGN up to L*</vt:lpstr>
      <vt:lpstr>N/O dependence for AGN up to L*</vt:lpstr>
      <vt:lpstr>Large-scale environmental influence on dwarf galaxy evolution</vt:lpstr>
      <vt:lpstr>Thank you!</vt:lpstr>
      <vt:lpstr>Large-scale environmental influence on dwarf galaxy evolution</vt:lpstr>
      <vt:lpstr>Sources</vt:lpstr>
    </vt:vector>
  </TitlesOfParts>
  <Company>Drexel University, Department of Physics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Metallicity of Void Dwarf Galaxies</dc:title>
  <dc:creator>Kelly Douglass</dc:creator>
  <cp:lastModifiedBy>Kelly Douglass</cp:lastModifiedBy>
  <cp:revision>1327</cp:revision>
  <cp:lastPrinted>2016-12-20T00:01:47Z</cp:lastPrinted>
  <dcterms:created xsi:type="dcterms:W3CDTF">2017-06-27T21:18:15Z</dcterms:created>
  <dcterms:modified xsi:type="dcterms:W3CDTF">2017-07-06T22:47:21Z</dcterms:modified>
</cp:coreProperties>
</file>